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326" r:id="rId7"/>
    <p:sldId id="271" r:id="rId8"/>
    <p:sldId id="272" r:id="rId9"/>
    <p:sldId id="276" r:id="rId10"/>
    <p:sldId id="284" r:id="rId11"/>
    <p:sldId id="321" r:id="rId12"/>
    <p:sldId id="327" r:id="rId13"/>
    <p:sldId id="328" r:id="rId14"/>
    <p:sldId id="329" r:id="rId15"/>
    <p:sldId id="330" r:id="rId16"/>
    <p:sldId id="314" r:id="rId17"/>
    <p:sldId id="316" r:id="rId18"/>
  </p:sldIdLst>
  <p:sldSz cx="10083800" cy="7562850"/>
  <p:notesSz cx="7562850" cy="100838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2070" y="-53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406162464986058E-2"/>
          <c:y val="2.8645833333333356E-2"/>
          <c:w val="0.83328778755596489"/>
          <c:h val="0.79501537893700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numFmt formatCode="General" sourceLinked="0"/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 (прогноз)</c:v>
                </c:pt>
                <c:pt idx="1">
                  <c:v>2019 год (прогноз)</c:v>
                </c:pt>
                <c:pt idx="2">
                  <c:v>2020 год (прогноз)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17227.3</c:v>
                </c:pt>
                <c:pt idx="1">
                  <c:v>15184.3</c:v>
                </c:pt>
                <c:pt idx="2">
                  <c:v>15638.2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610644257703212E-2"/>
                  <c:y val="-2.6041666666667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0084033613445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607843137254902E-2"/>
                  <c:y val="2.6041666666666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210084033613446E-2"/>
                  <c:y val="-5.2083333333333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 (прогноз)</c:v>
                </c:pt>
                <c:pt idx="1">
                  <c:v>2019 год (прогноз)</c:v>
                </c:pt>
                <c:pt idx="2">
                  <c:v>2020 год (прогноз)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17227.3</c:v>
                </c:pt>
                <c:pt idx="1">
                  <c:v>15184.3</c:v>
                </c:pt>
                <c:pt idx="2">
                  <c:v>15638.2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8944"/>
        <c:axId val="15780480"/>
      </c:barChart>
      <c:catAx>
        <c:axId val="1577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780480"/>
        <c:crosses val="autoZero"/>
        <c:auto val="1"/>
        <c:lblAlgn val="ctr"/>
        <c:lblOffset val="100"/>
        <c:noMultiLvlLbl val="0"/>
      </c:catAx>
      <c:valAx>
        <c:axId val="157804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5778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6220</c:v>
                </c:pt>
                <c:pt idx="1">
                  <c:v>7480.7</c:v>
                </c:pt>
                <c:pt idx="2">
                  <c:v>6141.5</c:v>
                </c:pt>
                <c:pt idx="3">
                  <c:v>6255.8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акцизов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1376.9</c:v>
                </c:pt>
                <c:pt idx="1">
                  <c:v>1304</c:v>
                </c:pt>
                <c:pt idx="2">
                  <c:v>1384.8</c:v>
                </c:pt>
                <c:pt idx="3">
                  <c:v>1418.4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12650.5</c:v>
                </c:pt>
                <c:pt idx="1">
                  <c:v>8442.6</c:v>
                </c:pt>
                <c:pt idx="2">
                  <c:v>7658</c:v>
                </c:pt>
                <c:pt idx="3">
                  <c:v>7964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350016"/>
        <c:axId val="17364096"/>
      </c:barChart>
      <c:catAx>
        <c:axId val="17350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64096"/>
        <c:crosses val="autoZero"/>
        <c:auto val="1"/>
        <c:lblAlgn val="ctr"/>
        <c:lblOffset val="100"/>
        <c:noMultiLvlLbl val="0"/>
      </c:catAx>
      <c:valAx>
        <c:axId val="17364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3500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424224749684402E-2"/>
          <c:y val="3.1519281243690689E-2"/>
          <c:w val="0.74072502511260163"/>
          <c:h val="0.8628033515041405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spPr>
            <a:gradFill>
              <a:gsLst>
                <a:gs pos="0">
                  <a:srgbClr val="F07F09">
                    <a:tint val="66000"/>
                    <a:satMod val="160000"/>
                  </a:srgbClr>
                </a:gs>
                <a:gs pos="50000">
                  <a:srgbClr val="F07F09">
                    <a:tint val="44500"/>
                    <a:satMod val="160000"/>
                  </a:srgbClr>
                </a:gs>
                <a:gs pos="100000">
                  <a:srgbClr val="F07F09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6.1728395061728392E-3"/>
                  <c:y val="-2.5641025641026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3000</c:v>
                </c:pt>
                <c:pt idx="1">
                  <c:v>3000</c:v>
                </c:pt>
                <c:pt idx="2">
                  <c:v>3365.8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137,9,0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137.9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19264"/>
        <c:axId val="17732352"/>
      </c:barChart>
      <c:catAx>
        <c:axId val="1741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7732352"/>
        <c:crosses val="autoZero"/>
        <c:auto val="1"/>
        <c:lblAlgn val="ctr"/>
        <c:lblOffset val="100"/>
        <c:noMultiLvlLbl val="0"/>
      </c:catAx>
      <c:valAx>
        <c:axId val="17732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7419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2954.3</c:v>
                </c:pt>
                <c:pt idx="1">
                  <c:v>1531.8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851.8</c:v>
                </c:pt>
                <c:pt idx="1">
                  <c:v>826.1</c:v>
                </c:pt>
                <c:pt idx="2">
                  <c:v>1066.5999999999999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 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280.5</c:v>
                </c:pt>
                <c:pt idx="2">
                  <c:v>258.5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765312"/>
        <c:axId val="18766848"/>
      </c:barChart>
      <c:catAx>
        <c:axId val="18765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766848"/>
        <c:crosses val="autoZero"/>
        <c:auto val="1"/>
        <c:lblAlgn val="ctr"/>
        <c:lblOffset val="100"/>
        <c:noMultiLvlLbl val="0"/>
      </c:catAx>
      <c:valAx>
        <c:axId val="187668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8765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589.1</c:v>
                </c:pt>
                <c:pt idx="1">
                  <c:v>589.1</c:v>
                </c:pt>
                <c:pt idx="2">
                  <c:v>589.1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3132.6</c:v>
                </c:pt>
                <c:pt idx="1">
                  <c:v>3133.7</c:v>
                </c:pt>
                <c:pt idx="2">
                  <c:v>3340.4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82.5</c:v>
                </c:pt>
                <c:pt idx="1">
                  <c:v>96</c:v>
                </c:pt>
                <c:pt idx="2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2414848"/>
        <c:axId val="22416384"/>
      </c:barChart>
      <c:catAx>
        <c:axId val="22414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2416384"/>
        <c:crosses val="autoZero"/>
        <c:auto val="1"/>
        <c:lblAlgn val="ctr"/>
        <c:lblOffset val="100"/>
        <c:noMultiLvlLbl val="0"/>
      </c:catAx>
      <c:valAx>
        <c:axId val="224163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414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1304</c:v>
                </c:pt>
                <c:pt idx="1">
                  <c:v>1384.8</c:v>
                </c:pt>
                <c:pt idx="2">
                  <c:v>1418.4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907712"/>
        <c:axId val="21921792"/>
      </c:barChart>
      <c:catAx>
        <c:axId val="21907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921792"/>
        <c:crosses val="autoZero"/>
        <c:auto val="1"/>
        <c:lblAlgn val="ctr"/>
        <c:lblOffset val="100"/>
        <c:noMultiLvlLbl val="0"/>
      </c:catAx>
      <c:valAx>
        <c:axId val="219217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1907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217.7</c:v>
                </c:pt>
                <c:pt idx="1">
                  <c:v>217.6</c:v>
                </c:pt>
                <c:pt idx="2">
                  <c:v>217.6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992960"/>
        <c:axId val="21994496"/>
      </c:barChart>
      <c:catAx>
        <c:axId val="21992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994496"/>
        <c:crosses val="autoZero"/>
        <c:auto val="1"/>
        <c:lblAlgn val="ctr"/>
        <c:lblOffset val="100"/>
        <c:noMultiLvlLbl val="0"/>
      </c:catAx>
      <c:valAx>
        <c:axId val="219944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19929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3374.1</c:v>
                </c:pt>
                <c:pt idx="1">
                  <c:v>3139.1</c:v>
                </c:pt>
                <c:pt idx="2">
                  <c:v>3515.4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8782592"/>
        <c:axId val="158784896"/>
      </c:barChart>
      <c:catAx>
        <c:axId val="158782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8784896"/>
        <c:crosses val="autoZero"/>
        <c:auto val="1"/>
        <c:lblAlgn val="ctr"/>
        <c:lblOffset val="100"/>
        <c:noMultiLvlLbl val="0"/>
      </c:catAx>
      <c:valAx>
        <c:axId val="1587848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58782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0.22275</cdr:x>
      <cdr:y>0.03143</cdr:y>
    </cdr:from>
    <cdr:to>
      <cdr:x>0.42219</cdr:x>
      <cdr:y>0.1444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259558">
          <a:off x="2019867" y="153258"/>
          <a:ext cx="1808482" cy="5509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- 2043,0 (</a:t>
          </a:r>
          <a:r>
            <a:rPr lang="ru-RU" b="1" dirty="0" smtClean="0"/>
            <a:t>88</a:t>
          </a:r>
          <a:r>
            <a:rPr lang="ru-RU" b="1" dirty="0" smtClean="0"/>
            <a:t>%)</a:t>
          </a:r>
          <a:endParaRPr lang="ru-RU" b="1" dirty="0"/>
        </a:p>
      </cdr:txBody>
    </cdr:sp>
  </cdr:relSizeAnchor>
  <cdr:relSizeAnchor xmlns:cdr="http://schemas.openxmlformats.org/drawingml/2006/chartDrawing">
    <cdr:from>
      <cdr:x>0.54568</cdr:x>
      <cdr:y>0.11146</cdr:y>
    </cdr:from>
    <cdr:to>
      <cdr:x>0.73334</cdr:x>
      <cdr:y>0.19922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0544518">
          <a:off x="4948084" y="543588"/>
          <a:ext cx="1701664" cy="42798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+ </a:t>
          </a:r>
          <a:r>
            <a:rPr lang="ru-RU" b="1" dirty="0" smtClean="0"/>
            <a:t>453,9</a:t>
          </a:r>
          <a:r>
            <a:rPr lang="ru-RU" b="1" dirty="0" smtClean="0"/>
            <a:t>(103,0%)</a:t>
          </a:r>
          <a:endParaRPr lang="ru-RU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0.32099</cdr:x>
      <cdr:y>0.43077</cdr:y>
    </cdr:from>
    <cdr:to>
      <cdr:x>0.38948</cdr:x>
      <cdr:y>0.6727</cdr:y>
    </cdr:to>
    <cdr:sp macro="" textlink="">
      <cdr:nvSpPr>
        <cdr:cNvPr id="2" name="Овал 1"/>
        <cdr:cNvSpPr/>
      </cdr:nvSpPr>
      <cdr:spPr>
        <a:xfrm xmlns:a="http://schemas.openxmlformats.org/drawingml/2006/main" rot="16200000">
          <a:off x="1593427" y="2521373"/>
          <a:ext cx="1198280" cy="42273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3137,9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,0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0.53086</cdr:x>
      <cdr:y>0.15385</cdr:y>
    </cdr:from>
    <cdr:to>
      <cdr:x>0.58025</cdr:x>
      <cdr:y>0.89231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3276600" y="762000"/>
          <a:ext cx="304800" cy="36576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0.59259</cdr:x>
      <cdr:y>0.41538</cdr:y>
    </cdr:from>
    <cdr:to>
      <cdr:x>0.65432</cdr:x>
      <cdr:y>0.64615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3657600" y="2057400"/>
          <a:ext cx="381009" cy="114300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3000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0.79012</cdr:x>
      <cdr:y>0.15385</cdr:y>
    </cdr:from>
    <cdr:to>
      <cdr:x>0.81481</cdr:x>
      <cdr:y>0.89231</cdr:y>
    </cdr:to>
    <cdr:sp macro="" textlink="">
      <cdr:nvSpPr>
        <cdr:cNvPr id="8" name="Правая фигурная скобка 7"/>
        <cdr:cNvSpPr/>
      </cdr:nvSpPr>
      <cdr:spPr>
        <a:xfrm xmlns:a="http://schemas.openxmlformats.org/drawingml/2006/main">
          <a:off x="4876779" y="762000"/>
          <a:ext cx="152421" cy="3657611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0.81481</cdr:x>
      <cdr:y>0.41538</cdr:y>
    </cdr:from>
    <cdr:to>
      <cdr:x>0.87654</cdr:x>
      <cdr:y>0.66154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5029200" y="2057400"/>
          <a:ext cx="381000" cy="12192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3000,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283870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74616-5D3A-47C5-A2EE-D360B287C49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283870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417C5-885C-4CC8-A4E3-08D0B3F42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8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E53A9-4822-4A4D-8218-A208EB02BAF6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55650"/>
            <a:ext cx="5041900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4789488"/>
            <a:ext cx="6051550" cy="453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77388"/>
            <a:ext cx="327660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3075" y="9577388"/>
            <a:ext cx="3278188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A0E48-F2C6-494A-97B4-5B53D2A7D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4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1619" y="478784"/>
            <a:ext cx="9160564" cy="3428492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96620" y="2007283"/>
            <a:ext cx="8571230" cy="2016760"/>
          </a:xfrm>
        </p:spPr>
        <p:txBody>
          <a:bodyPr lIns="50415" rIns="50415" bIns="50415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96620" y="4063771"/>
            <a:ext cx="8571230" cy="1008380"/>
          </a:xfrm>
        </p:spPr>
        <p:txBody>
          <a:bodyPr lIns="201662" tIns="0"/>
          <a:lstStyle>
            <a:lvl1pPr marL="40332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4154" indent="0" algn="ctr">
              <a:buNone/>
            </a:lvl2pPr>
            <a:lvl3pPr marL="1008309" indent="0" algn="ctr">
              <a:buNone/>
            </a:lvl3pPr>
            <a:lvl4pPr marL="1512463" indent="0" algn="ctr">
              <a:buNone/>
            </a:lvl4pPr>
            <a:lvl5pPr marL="2016618" indent="0" algn="ctr">
              <a:buNone/>
            </a:lvl5pPr>
            <a:lvl6pPr marL="2520772" indent="0" algn="ctr">
              <a:buNone/>
            </a:lvl6pPr>
            <a:lvl7pPr marL="3024927" indent="0" algn="ctr">
              <a:buNone/>
            </a:lvl7pPr>
            <a:lvl8pPr marL="3529081" indent="0" algn="ctr">
              <a:buNone/>
            </a:lvl8pPr>
            <a:lvl9pPr marL="4033236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609" y="584861"/>
            <a:ext cx="9025001" cy="46183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755" y="588227"/>
            <a:ext cx="2184823" cy="579818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8222" y="588224"/>
            <a:ext cx="6554470" cy="579818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4609" y="584861"/>
            <a:ext cx="9025001" cy="461838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619" y="478785"/>
            <a:ext cx="9160564" cy="478752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79" y="5435168"/>
            <a:ext cx="9025001" cy="746201"/>
          </a:xfrm>
        </p:spPr>
        <p:txBody>
          <a:bodyPr lIns="100831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479" y="6202556"/>
            <a:ext cx="9025001" cy="463855"/>
          </a:xfrm>
        </p:spPr>
        <p:txBody>
          <a:bodyPr lIns="131080" tIns="0" anchor="t"/>
          <a:lstStyle>
            <a:lvl1pPr marL="0" marR="40332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7216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44105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9633" y="638991"/>
            <a:ext cx="4336034" cy="873579"/>
          </a:xfrm>
        </p:spPr>
        <p:txBody>
          <a:bodyPr lIns="161329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30309" y="638991"/>
            <a:ext cx="4336034" cy="873579"/>
          </a:xfrm>
        </p:spPr>
        <p:txBody>
          <a:bodyPr lIns="151246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69633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30309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8048" y="588222"/>
            <a:ext cx="3277235" cy="1008380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08117" y="1596604"/>
            <a:ext cx="3277235" cy="4638407"/>
          </a:xfrm>
        </p:spPr>
        <p:txBody>
          <a:bodyPr lIns="100831"/>
          <a:lstStyle>
            <a:lvl1pPr marL="20166" marR="20166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39625" y="1025742"/>
            <a:ext cx="5101625" cy="5209966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058660" y="478784"/>
            <a:ext cx="2563523" cy="4789805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90" y="5527184"/>
            <a:ext cx="9075420" cy="1159637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126935" y="588221"/>
            <a:ext cx="2470531" cy="4644327"/>
          </a:xfrm>
        </p:spPr>
        <p:txBody>
          <a:bodyPr lIns="100831"/>
          <a:lstStyle>
            <a:lvl1pPr marL="50415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4799" y="480555"/>
            <a:ext cx="6534302" cy="4789805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619" y="478784"/>
            <a:ext cx="9160564" cy="605028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54609" y="5497998"/>
            <a:ext cx="9025001" cy="1159637"/>
          </a:xfrm>
          <a:prstGeom prst="rect">
            <a:avLst/>
          </a:prstGeom>
        </p:spPr>
        <p:txBody>
          <a:bodyPr vert="horz" lIns="100831" tIns="50415" rIns="100831" bIns="50415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54609" y="584861"/>
            <a:ext cx="9025001" cy="4618380"/>
          </a:xfrm>
          <a:prstGeom prst="rect">
            <a:avLst/>
          </a:prstGeom>
        </p:spPr>
        <p:txBody>
          <a:bodyPr vert="horz" lIns="201662" tIns="100831" rIns="100831" bIns="5041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16445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68540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206351" y="6740040"/>
            <a:ext cx="50419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410" indent="-292410" algn="l" rtl="0" eaLnBrk="1" latinLnBrk="0" hangingPunct="1">
        <a:spcBef>
          <a:spcPts val="276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04985" indent="-221828" algn="l" rtl="0" eaLnBrk="1" latinLnBrk="0" hangingPunct="1">
        <a:spcBef>
          <a:spcPts val="276"/>
        </a:spcBef>
        <a:buClr>
          <a:schemeClr val="accent1"/>
        </a:buClr>
        <a:buSzPct val="100000"/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67146" indent="-201662" algn="l" rtl="0" eaLnBrk="1" latinLnBrk="0" hangingPunct="1">
        <a:spcBef>
          <a:spcPts val="27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9306" indent="-201662" algn="l" rtl="0" eaLnBrk="1" latinLnBrk="0" hangingPunct="1">
        <a:spcBef>
          <a:spcPts val="254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632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543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5455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7449" indent="-201662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9526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6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15002" y="5610225"/>
            <a:ext cx="468947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5080" indent="-36830" algn="r">
              <a:lnSpc>
                <a:spcPct val="95100"/>
              </a:lnSpc>
            </a:pPr>
            <a:r>
              <a:rPr lang="ru-RU" sz="2000" b="1" spc="114" dirty="0" smtClean="0">
                <a:solidFill>
                  <a:srgbClr val="4E5B6E"/>
                </a:solidFill>
                <a:latin typeface="Cambria"/>
                <a:cs typeface="Cambria"/>
              </a:rPr>
              <a:t>Докладчик: глава поселения</a:t>
            </a:r>
          </a:p>
          <a:p>
            <a:pPr marL="48895" marR="5080" indent="-36830" algn="r">
              <a:lnSpc>
                <a:spcPct val="95100"/>
              </a:lnSpc>
            </a:pPr>
            <a:r>
              <a:rPr lang="ru-RU" sz="2000" b="1" spc="114" dirty="0" err="1" smtClean="0">
                <a:solidFill>
                  <a:srgbClr val="4E5B6E"/>
                </a:solidFill>
                <a:latin typeface="Cambria"/>
                <a:cs typeface="Cambria"/>
              </a:rPr>
              <a:t>С.В.Селиванов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5759" y="1260348"/>
            <a:ext cx="8552281" cy="415498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О бюджете </a:t>
            </a:r>
            <a:b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муниципального образования </a:t>
            </a: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«</a:t>
            </a: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Зюкайское</a:t>
            </a: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 </a:t>
            </a: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сельское поселение» на 2018 год и на плановый период 2019и 2020годов</a:t>
            </a:r>
            <a:endParaRPr lang="ru-RU" sz="5400" b="1" dirty="0">
              <a:solidFill>
                <a:srgbClr val="993366"/>
              </a:solidFill>
              <a:latin typeface="Monotype Corsiva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52121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Муниципальная программа  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«Развитие </a:t>
            </a:r>
            <a:r>
              <a:rPr lang="ru-RU" sz="2400" b="1" dirty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культуры на территории  МО «Зюкайское сельское поселение»</a:t>
            </a:r>
            <a:r>
              <a:rPr lang="ru-RU" sz="2400" b="1" dirty="0" smtClean="0">
                <a:latin typeface="Monotype Corsiva" pitchFamily="66" charset="0"/>
              </a:rPr>
              <a:t>»</a:t>
            </a:r>
            <a:endParaRPr sz="24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6871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sz="1600" spc="7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Удовлетворение  </a:t>
            </a:r>
            <a:r>
              <a:rPr sz="1600" spc="75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потребностей </a:t>
            </a:r>
            <a:r>
              <a:rPr sz="1600" spc="13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spc="13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сех</a:t>
            </a:r>
            <a:r>
              <a:rPr lang="ru-RU" sz="1600" spc="13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категорий населения в мероприятиях культуры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3248025"/>
            <a:ext cx="342900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Основное мероприятие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Предоставление муниципальных услуг по организации и проведению культурно-массовых мероприятий и организации досуга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924425"/>
            <a:ext cx="3414332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924425"/>
            <a:ext cx="3429000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41301" y="5076825"/>
            <a:ext cx="3352799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Основные мероприятие 2</a:t>
            </a:r>
            <a:r>
              <a:rPr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Обеспечение развития и укрепления материально – технической базы муниципальных домов культуры (и их филиалов) на территории МО «Зюкайское сельское поселение»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>
            <p:extLst>
              <p:ext uri="{D42A27DB-BD31-4B8C-83A1-F6EECF244321}">
                <p14:modId xmlns:p14="http://schemas.microsoft.com/office/powerpoint/2010/main" val="3211620932"/>
              </p:ext>
            </p:extLst>
          </p:nvPr>
        </p:nvGraphicFramePr>
        <p:xfrm>
          <a:off x="3594100" y="1495425"/>
          <a:ext cx="6172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Правая фигурная скобка 62"/>
          <p:cNvSpPr/>
          <p:nvPr/>
        </p:nvSpPr>
        <p:spPr>
          <a:xfrm>
            <a:off x="5346700" y="2257425"/>
            <a:ext cx="152400" cy="3657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03212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</a:t>
            </a:r>
            <a:r>
              <a:rPr lang="ru-RU" sz="2300" b="1" dirty="0" smtClean="0">
                <a:latin typeface="Monotype Corsiva" pitchFamily="66" charset="0"/>
              </a:rPr>
              <a:t> «Благоустройство на территории МО «Зюкайское сельское поселение»»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3823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муниципального хозяйства и территории сельского поселения в целях обеспечения комфортных условий проживания для граждан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28670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5100" y="2867025"/>
            <a:ext cx="3429000" cy="18288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2867025"/>
            <a:ext cx="34290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Развитие коммунально-инженерной инфраструктуры на территории МО «Зюкайское сельское поселение»</a:t>
            </a:r>
          </a:p>
          <a:p>
            <a:pPr marL="12700" marR="5080" indent="-635">
              <a:lnSpc>
                <a:spcPct val="100000"/>
              </a:lnSpc>
            </a:pP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0862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162425"/>
            <a:ext cx="3429000" cy="11430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50432" y="4031286"/>
            <a:ext cx="342900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Энергосбережение и повышение энергетической эффективности в Зюкайском сельском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>
            <p:extLst>
              <p:ext uri="{D42A27DB-BD31-4B8C-83A1-F6EECF244321}">
                <p14:modId xmlns:p14="http://schemas.microsoft.com/office/powerpoint/2010/main" val="3148216693"/>
              </p:ext>
            </p:extLst>
          </p:nvPr>
        </p:nvGraphicFramePr>
        <p:xfrm>
          <a:off x="3517900" y="14954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object 51"/>
          <p:cNvSpPr/>
          <p:nvPr/>
        </p:nvSpPr>
        <p:spPr>
          <a:xfrm>
            <a:off x="165100" y="53054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24" name="object 51"/>
          <p:cNvSpPr/>
          <p:nvPr/>
        </p:nvSpPr>
        <p:spPr>
          <a:xfrm>
            <a:off x="241300" y="5381625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Благоустройство общественно значимых мест в МО «Зюкайское сельское поселение»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16" y="328624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</a:t>
            </a:r>
            <a:r>
              <a:rPr lang="ru-RU" sz="2300" b="1" dirty="0" smtClean="0">
                <a:latin typeface="Monotype Corsiva" pitchFamily="66" charset="0"/>
              </a:rPr>
              <a:t>«Организация муниципального управления  в органах МО «Зюкайское сельское поселение»»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эффективной системы муниципального управления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Зюкайском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сельском поселении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5100" y="2257424"/>
            <a:ext cx="3429000" cy="1723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Основное мероприятие 1: Содержание главы поселения – главы администрации </a:t>
            </a:r>
          </a:p>
          <a:p>
            <a:pPr marL="12700" marR="5080" indent="-635">
              <a:lnSpc>
                <a:spcPct val="10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Основное мероприятие 2 : Содержание местной администрации</a:t>
            </a:r>
          </a:p>
          <a:p>
            <a:pPr marL="12700" marR="5080" indent="-635">
              <a:lnSpc>
                <a:spcPct val="10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Основное мероприятие 3  : Содержание представительного органа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>
            <p:extLst>
              <p:ext uri="{D42A27DB-BD31-4B8C-83A1-F6EECF244321}">
                <p14:modId xmlns:p14="http://schemas.microsoft.com/office/powerpoint/2010/main" val="2721779561"/>
              </p:ext>
            </p:extLst>
          </p:nvPr>
        </p:nvGraphicFramePr>
        <p:xfrm>
          <a:off x="3517900" y="14954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86" y="242544"/>
            <a:ext cx="8651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</a:t>
            </a:r>
            <a:r>
              <a:rPr lang="ru-RU" sz="2300" b="1" dirty="0" smtClean="0">
                <a:latin typeface="Monotype Corsiva" pitchFamily="66" charset="0"/>
              </a:rPr>
              <a:t> «Обеспечение сохранности и развития автомобильных дорог МО «Зюкайское сельское поселение»»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759" y="2757309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26188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выполнение полномочий связанных с организацией дорожной деятельности в отношении автомобильных дорог местного значения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1300" y="2834253"/>
            <a:ext cx="34290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Содержание, текущий ремонт, капитальный ремонт и строительство (реконструкция) дорог местного значения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Диаграмма 60"/>
          <p:cNvGraphicFramePr/>
          <p:nvPr>
            <p:extLst>
              <p:ext uri="{D42A27DB-BD31-4B8C-83A1-F6EECF244321}">
                <p14:modId xmlns:p14="http://schemas.microsoft.com/office/powerpoint/2010/main" val="822181712"/>
              </p:ext>
            </p:extLst>
          </p:nvPr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97" y="492442"/>
            <a:ext cx="8651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</a:t>
            </a:r>
            <a:r>
              <a:rPr lang="ru-RU" sz="2300" b="1" dirty="0" smtClean="0">
                <a:latin typeface="Monotype Corsiva" pitchFamily="66" charset="0"/>
              </a:rPr>
              <a:t>программа  «Обеспечение реализации полномочий МО «Зюкайское сельское поселение» в сфере управления муниципальным имуществом»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86177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/>
            <a:r>
              <a:rPr lang="ru-RU" sz="1400" dirty="0" smtClean="0"/>
              <a:t>Цель - создание </a:t>
            </a:r>
            <a:r>
              <a:rPr lang="ru-RU" sz="1400" dirty="0"/>
              <a:t>условий для эффективного управления и распоряжения муниципальным имуществом 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Диаграмма 60"/>
          <p:cNvGraphicFramePr/>
          <p:nvPr>
            <p:extLst>
              <p:ext uri="{D42A27DB-BD31-4B8C-83A1-F6EECF244321}">
                <p14:modId xmlns:p14="http://schemas.microsoft.com/office/powerpoint/2010/main" val="3321446277"/>
              </p:ext>
            </p:extLst>
          </p:nvPr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71" y="211259"/>
            <a:ext cx="8651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</a:t>
            </a:r>
            <a:r>
              <a:rPr lang="ru-RU" sz="2300" b="1" dirty="0" smtClean="0">
                <a:latin typeface="Monotype Corsiva" pitchFamily="66" charset="0"/>
              </a:rPr>
              <a:t>программа  «Содержание казенных учреждений, осуществляющих обеспечение деятельности по обслуживанию учреждений органов местного самоуправления в МО «Зюкайское сельское поселение»»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72354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/>
            <a:r>
              <a:rPr lang="ru-RU" sz="1400" dirty="0" smtClean="0"/>
              <a:t>Цель -</a:t>
            </a:r>
            <a:r>
              <a:rPr lang="ru-RU" sz="1400" dirty="0"/>
              <a:t>Материально-техническое, хозяйственное обеспечение деятельности муниципальных казенных учреждений, бюджетных учреждений    и организация транспортного обслуживания органов местного самоуправления поселения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Диаграмма 60"/>
          <p:cNvGraphicFramePr/>
          <p:nvPr>
            <p:extLst>
              <p:ext uri="{D42A27DB-BD31-4B8C-83A1-F6EECF244321}">
                <p14:modId xmlns:p14="http://schemas.microsoft.com/office/powerpoint/2010/main" val="1626339371"/>
              </p:ext>
            </p:extLst>
          </p:nvPr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71" y="211259"/>
            <a:ext cx="8651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418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1943"/>
            <a:ext cx="10080625" cy="73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80625" cy="1092200"/>
          </a:xfrm>
          <a:custGeom>
            <a:avLst/>
            <a:gdLst/>
            <a:ahLst/>
            <a:cxnLst/>
            <a:rect l="l" t="t" r="r" b="b"/>
            <a:pathLst>
              <a:path w="10080625" h="1092200">
                <a:moveTo>
                  <a:pt x="0" y="1091946"/>
                </a:moveTo>
                <a:lnTo>
                  <a:pt x="10080625" y="1091946"/>
                </a:lnTo>
                <a:lnTo>
                  <a:pt x="10080625" y="0"/>
                </a:lnTo>
              </a:path>
            </a:pathLst>
          </a:custGeom>
          <a:ln w="9525">
            <a:solidFill>
              <a:srgbClr val="96B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00625"/>
            <a:ext cx="693877" cy="3343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4532" y="6396710"/>
            <a:ext cx="9150350" cy="663575"/>
          </a:xfrm>
          <a:custGeom>
            <a:avLst/>
            <a:gdLst/>
            <a:ahLst/>
            <a:cxnLst/>
            <a:rect l="l" t="t" r="r" b="b"/>
            <a:pathLst>
              <a:path w="9150350" h="663575">
                <a:moveTo>
                  <a:pt x="0" y="663232"/>
                </a:moveTo>
                <a:lnTo>
                  <a:pt x="9150350" y="663232"/>
                </a:lnTo>
                <a:lnTo>
                  <a:pt x="9150350" y="0"/>
                </a:lnTo>
                <a:lnTo>
                  <a:pt x="0" y="0"/>
                </a:lnTo>
                <a:lnTo>
                  <a:pt x="0" y="6632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Непрограммные расходы бюджета поселения                      в 2018 году  - </a:t>
            </a:r>
            <a:r>
              <a:rPr lang="ru-RU" sz="3200" b="1" dirty="0" smtClean="0">
                <a:latin typeface="Monotype Corsiva" pitchFamily="66" charset="0"/>
              </a:rPr>
              <a:t>506,9 </a:t>
            </a:r>
            <a:r>
              <a:rPr lang="ru-RU" sz="3200" b="1" dirty="0" err="1" smtClean="0">
                <a:latin typeface="Monotype Corsiva" pitchFamily="66" charset="0"/>
              </a:rPr>
              <a:t>т.р</a:t>
            </a:r>
            <a:r>
              <a:rPr lang="ru-RU" sz="3200" b="1" dirty="0" smtClean="0">
                <a:latin typeface="Monotype Corsiva" pitchFamily="66" charset="0"/>
              </a:rPr>
              <a:t>., из них:</a:t>
            </a:r>
            <a:endParaRPr sz="3200" b="1" dirty="0">
              <a:latin typeface="Monotype Corsiva" pitchFamily="66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Прямоугольник 37"/>
          <p:cNvSpPr/>
          <p:nvPr/>
        </p:nvSpPr>
        <p:spPr>
          <a:xfrm>
            <a:off x="469900" y="1190625"/>
            <a:ext cx="914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муниципальных программ формирования современной городской среды ( местный бюджет)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25,0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9900" y="21812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муниципальных выборов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388,3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6100" y="2790825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мер социальной поддержки отдельным категориям граждан, работающим и проживающим в сельской местности, по оплате жилого помещения и коммунальных услуг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93,6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0" y="37115"/>
            <a:ext cx="8651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388" y="6934199"/>
            <a:ext cx="8221979" cy="6248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4882" y="1484630"/>
            <a:ext cx="8190865" cy="5461000"/>
          </a:xfrm>
          <a:custGeom>
            <a:avLst/>
            <a:gdLst/>
            <a:ahLst/>
            <a:cxnLst/>
            <a:rect l="l" t="t" r="r" b="b"/>
            <a:pathLst>
              <a:path w="8190865" h="5461000">
                <a:moveTo>
                  <a:pt x="7721600" y="0"/>
                </a:moveTo>
                <a:lnTo>
                  <a:pt x="469265" y="0"/>
                </a:lnTo>
                <a:lnTo>
                  <a:pt x="421278" y="2422"/>
                </a:lnTo>
                <a:lnTo>
                  <a:pt x="374680" y="9532"/>
                </a:lnTo>
                <a:lnTo>
                  <a:pt x="329705" y="21093"/>
                </a:lnTo>
                <a:lnTo>
                  <a:pt x="286589" y="36871"/>
                </a:lnTo>
                <a:lnTo>
                  <a:pt x="245568" y="56629"/>
                </a:lnTo>
                <a:lnTo>
                  <a:pt x="206877" y="80132"/>
                </a:lnTo>
                <a:lnTo>
                  <a:pt x="170752" y="107144"/>
                </a:lnTo>
                <a:lnTo>
                  <a:pt x="137429" y="137429"/>
                </a:lnTo>
                <a:lnTo>
                  <a:pt x="107144" y="170752"/>
                </a:lnTo>
                <a:lnTo>
                  <a:pt x="80132" y="206877"/>
                </a:lnTo>
                <a:lnTo>
                  <a:pt x="56629" y="245568"/>
                </a:lnTo>
                <a:lnTo>
                  <a:pt x="36871" y="286589"/>
                </a:lnTo>
                <a:lnTo>
                  <a:pt x="21093" y="329705"/>
                </a:lnTo>
                <a:lnTo>
                  <a:pt x="9532" y="374680"/>
                </a:lnTo>
                <a:lnTo>
                  <a:pt x="2422" y="421278"/>
                </a:lnTo>
                <a:lnTo>
                  <a:pt x="0" y="469264"/>
                </a:lnTo>
                <a:lnTo>
                  <a:pt x="0" y="4991277"/>
                </a:lnTo>
                <a:lnTo>
                  <a:pt x="2422" y="5039257"/>
                </a:lnTo>
                <a:lnTo>
                  <a:pt x="9532" y="5085851"/>
                </a:lnTo>
                <a:lnTo>
                  <a:pt x="21093" y="5130824"/>
                </a:lnTo>
                <a:lnTo>
                  <a:pt x="36871" y="5173939"/>
                </a:lnTo>
                <a:lnTo>
                  <a:pt x="56629" y="5214960"/>
                </a:lnTo>
                <a:lnTo>
                  <a:pt x="80132" y="5253652"/>
                </a:lnTo>
                <a:lnTo>
                  <a:pt x="107144" y="5289779"/>
                </a:lnTo>
                <a:lnTo>
                  <a:pt x="137429" y="5323104"/>
                </a:lnTo>
                <a:lnTo>
                  <a:pt x="170752" y="5353393"/>
                </a:lnTo>
                <a:lnTo>
                  <a:pt x="206877" y="5380408"/>
                </a:lnTo>
                <a:lnTo>
                  <a:pt x="245568" y="5403915"/>
                </a:lnTo>
                <a:lnTo>
                  <a:pt x="286589" y="5423676"/>
                </a:lnTo>
                <a:lnTo>
                  <a:pt x="329705" y="5439457"/>
                </a:lnTo>
                <a:lnTo>
                  <a:pt x="374680" y="5451021"/>
                </a:lnTo>
                <a:lnTo>
                  <a:pt x="421278" y="5458132"/>
                </a:lnTo>
                <a:lnTo>
                  <a:pt x="469265" y="5460555"/>
                </a:lnTo>
                <a:lnTo>
                  <a:pt x="7721600" y="5460555"/>
                </a:lnTo>
                <a:lnTo>
                  <a:pt x="7769586" y="5458132"/>
                </a:lnTo>
                <a:lnTo>
                  <a:pt x="7816184" y="5451021"/>
                </a:lnTo>
                <a:lnTo>
                  <a:pt x="7861159" y="5439457"/>
                </a:lnTo>
                <a:lnTo>
                  <a:pt x="7904275" y="5423676"/>
                </a:lnTo>
                <a:lnTo>
                  <a:pt x="7945296" y="5403915"/>
                </a:lnTo>
                <a:lnTo>
                  <a:pt x="7983987" y="5380408"/>
                </a:lnTo>
                <a:lnTo>
                  <a:pt x="8020112" y="5353393"/>
                </a:lnTo>
                <a:lnTo>
                  <a:pt x="8053435" y="5323104"/>
                </a:lnTo>
                <a:lnTo>
                  <a:pt x="8083720" y="5289779"/>
                </a:lnTo>
                <a:lnTo>
                  <a:pt x="8110732" y="5253652"/>
                </a:lnTo>
                <a:lnTo>
                  <a:pt x="8134235" y="5214960"/>
                </a:lnTo>
                <a:lnTo>
                  <a:pt x="8153993" y="5173939"/>
                </a:lnTo>
                <a:lnTo>
                  <a:pt x="8169771" y="5130824"/>
                </a:lnTo>
                <a:lnTo>
                  <a:pt x="8181332" y="5085851"/>
                </a:lnTo>
                <a:lnTo>
                  <a:pt x="8188442" y="5039257"/>
                </a:lnTo>
                <a:lnTo>
                  <a:pt x="8190865" y="4991277"/>
                </a:lnTo>
                <a:lnTo>
                  <a:pt x="8190865" y="469264"/>
                </a:lnTo>
                <a:lnTo>
                  <a:pt x="8188442" y="421278"/>
                </a:lnTo>
                <a:lnTo>
                  <a:pt x="8181332" y="374680"/>
                </a:lnTo>
                <a:lnTo>
                  <a:pt x="8169771" y="329705"/>
                </a:lnTo>
                <a:lnTo>
                  <a:pt x="8153993" y="286589"/>
                </a:lnTo>
                <a:lnTo>
                  <a:pt x="8134235" y="245568"/>
                </a:lnTo>
                <a:lnTo>
                  <a:pt x="8110732" y="206877"/>
                </a:lnTo>
                <a:lnTo>
                  <a:pt x="8083720" y="170752"/>
                </a:lnTo>
                <a:lnTo>
                  <a:pt x="8053435" y="137429"/>
                </a:lnTo>
                <a:lnTo>
                  <a:pt x="8020112" y="107144"/>
                </a:lnTo>
                <a:lnTo>
                  <a:pt x="7983987" y="80132"/>
                </a:lnTo>
                <a:lnTo>
                  <a:pt x="7945296" y="56629"/>
                </a:lnTo>
                <a:lnTo>
                  <a:pt x="7904275" y="36871"/>
                </a:lnTo>
                <a:lnTo>
                  <a:pt x="7861159" y="21093"/>
                </a:lnTo>
                <a:lnTo>
                  <a:pt x="7816184" y="9532"/>
                </a:lnTo>
                <a:lnTo>
                  <a:pt x="7769586" y="2422"/>
                </a:lnTo>
                <a:lnTo>
                  <a:pt x="772160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8500" y="1266825"/>
            <a:ext cx="8935847" cy="5602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700" y="276225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Основные характеристики бюджета муниципального образования </a:t>
            </a:r>
            <a:r>
              <a:rPr lang="ru-RU" sz="2800" b="1" dirty="0" smtClean="0">
                <a:latin typeface="Monotype Corsiva" pitchFamily="66" charset="0"/>
              </a:rPr>
              <a:t>«</a:t>
            </a:r>
            <a:r>
              <a:rPr lang="ru-RU" sz="2800" b="1" dirty="0" smtClean="0">
                <a:latin typeface="Monotype Corsiva" pitchFamily="66" charset="0"/>
              </a:rPr>
              <a:t>Зюкайское </a:t>
            </a:r>
            <a:r>
              <a:rPr lang="ru-RU" sz="2800" b="1" dirty="0" smtClean="0">
                <a:latin typeface="Monotype Corsiva" pitchFamily="66" charset="0"/>
              </a:rPr>
              <a:t>сельское </a:t>
            </a:r>
            <a:r>
              <a:rPr lang="ru-RU" sz="2800" b="1" dirty="0" smtClean="0">
                <a:latin typeface="Monotype Corsiva" pitchFamily="66" charset="0"/>
              </a:rPr>
              <a:t>поселение»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4877" y="269481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38099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04781" y="7183425"/>
            <a:ext cx="18097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61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76883" y="3432048"/>
            <a:ext cx="1961388" cy="1031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78" y="0"/>
                </a:moveTo>
                <a:lnTo>
                  <a:pt x="859413" y="1054"/>
                </a:lnTo>
                <a:lnTo>
                  <a:pt x="797390" y="4174"/>
                </a:lnTo>
                <a:lnTo>
                  <a:pt x="736647" y="9289"/>
                </a:lnTo>
                <a:lnTo>
                  <a:pt x="677321" y="16333"/>
                </a:lnTo>
                <a:lnTo>
                  <a:pt x="619550" y="25237"/>
                </a:lnTo>
                <a:lnTo>
                  <a:pt x="563470" y="35933"/>
                </a:lnTo>
                <a:lnTo>
                  <a:pt x="509220" y="48352"/>
                </a:lnTo>
                <a:lnTo>
                  <a:pt x="456936" y="62427"/>
                </a:lnTo>
                <a:lnTo>
                  <a:pt x="406757" y="78090"/>
                </a:lnTo>
                <a:lnTo>
                  <a:pt x="358819" y="95272"/>
                </a:lnTo>
                <a:lnTo>
                  <a:pt x="313260" y="113905"/>
                </a:lnTo>
                <a:lnTo>
                  <a:pt x="270217" y="133921"/>
                </a:lnTo>
                <a:lnTo>
                  <a:pt x="229829" y="155252"/>
                </a:lnTo>
                <a:lnTo>
                  <a:pt x="192231" y="177830"/>
                </a:lnTo>
                <a:lnTo>
                  <a:pt x="157562" y="201587"/>
                </a:lnTo>
                <a:lnTo>
                  <a:pt x="125959" y="226455"/>
                </a:lnTo>
                <a:lnTo>
                  <a:pt x="97559" y="252364"/>
                </a:lnTo>
                <a:lnTo>
                  <a:pt x="50920" y="307039"/>
                </a:lnTo>
                <a:lnTo>
                  <a:pt x="18743" y="365066"/>
                </a:lnTo>
                <a:lnTo>
                  <a:pt x="2128" y="425900"/>
                </a:lnTo>
                <a:lnTo>
                  <a:pt x="0" y="457200"/>
                </a:lnTo>
                <a:lnTo>
                  <a:pt x="2128" y="488499"/>
                </a:lnTo>
                <a:lnTo>
                  <a:pt x="18743" y="549333"/>
                </a:lnTo>
                <a:lnTo>
                  <a:pt x="50920" y="607360"/>
                </a:lnTo>
                <a:lnTo>
                  <a:pt x="97559" y="662035"/>
                </a:lnTo>
                <a:lnTo>
                  <a:pt x="125959" y="687944"/>
                </a:lnTo>
                <a:lnTo>
                  <a:pt x="157562" y="712812"/>
                </a:lnTo>
                <a:lnTo>
                  <a:pt x="192231" y="736569"/>
                </a:lnTo>
                <a:lnTo>
                  <a:pt x="229829" y="759147"/>
                </a:lnTo>
                <a:lnTo>
                  <a:pt x="270217" y="780478"/>
                </a:lnTo>
                <a:lnTo>
                  <a:pt x="313260" y="800494"/>
                </a:lnTo>
                <a:lnTo>
                  <a:pt x="358819" y="819127"/>
                </a:lnTo>
                <a:lnTo>
                  <a:pt x="406757" y="836309"/>
                </a:lnTo>
                <a:lnTo>
                  <a:pt x="456936" y="851972"/>
                </a:lnTo>
                <a:lnTo>
                  <a:pt x="509220" y="866047"/>
                </a:lnTo>
                <a:lnTo>
                  <a:pt x="563470" y="878466"/>
                </a:lnTo>
                <a:lnTo>
                  <a:pt x="619550" y="889162"/>
                </a:lnTo>
                <a:lnTo>
                  <a:pt x="677321" y="898066"/>
                </a:lnTo>
                <a:lnTo>
                  <a:pt x="736647" y="905110"/>
                </a:lnTo>
                <a:lnTo>
                  <a:pt x="797390" y="910225"/>
                </a:lnTo>
                <a:lnTo>
                  <a:pt x="859413" y="913345"/>
                </a:lnTo>
                <a:lnTo>
                  <a:pt x="922578" y="914400"/>
                </a:lnTo>
                <a:lnTo>
                  <a:pt x="985744" y="913345"/>
                </a:lnTo>
                <a:lnTo>
                  <a:pt x="1047768" y="910225"/>
                </a:lnTo>
                <a:lnTo>
                  <a:pt x="1108513" y="905110"/>
                </a:lnTo>
                <a:lnTo>
                  <a:pt x="1167841" y="898066"/>
                </a:lnTo>
                <a:lnTo>
                  <a:pt x="1225616" y="889162"/>
                </a:lnTo>
                <a:lnTo>
                  <a:pt x="1281699" y="878466"/>
                </a:lnTo>
                <a:lnTo>
                  <a:pt x="1335953" y="866047"/>
                </a:lnTo>
                <a:lnTo>
                  <a:pt x="1388240" y="851972"/>
                </a:lnTo>
                <a:lnTo>
                  <a:pt x="1438424" y="836309"/>
                </a:lnTo>
                <a:lnTo>
                  <a:pt x="1486366" y="819127"/>
                </a:lnTo>
                <a:lnTo>
                  <a:pt x="1531930" y="800494"/>
                </a:lnTo>
                <a:lnTo>
                  <a:pt x="1574977" y="780478"/>
                </a:lnTo>
                <a:lnTo>
                  <a:pt x="1615371" y="759147"/>
                </a:lnTo>
                <a:lnTo>
                  <a:pt x="1652973" y="736569"/>
                </a:lnTo>
                <a:lnTo>
                  <a:pt x="1687647" y="712812"/>
                </a:lnTo>
                <a:lnTo>
                  <a:pt x="1719254" y="687944"/>
                </a:lnTo>
                <a:lnTo>
                  <a:pt x="1747658" y="662035"/>
                </a:lnTo>
                <a:lnTo>
                  <a:pt x="1794304" y="607360"/>
                </a:lnTo>
                <a:lnTo>
                  <a:pt x="1826486" y="549333"/>
                </a:lnTo>
                <a:lnTo>
                  <a:pt x="1843104" y="488499"/>
                </a:lnTo>
                <a:lnTo>
                  <a:pt x="1845233" y="457200"/>
                </a:lnTo>
                <a:lnTo>
                  <a:pt x="1843104" y="425900"/>
                </a:lnTo>
                <a:lnTo>
                  <a:pt x="1826486" y="365066"/>
                </a:lnTo>
                <a:lnTo>
                  <a:pt x="1794304" y="307039"/>
                </a:lnTo>
                <a:lnTo>
                  <a:pt x="1747658" y="252364"/>
                </a:lnTo>
                <a:lnTo>
                  <a:pt x="1719254" y="226455"/>
                </a:lnTo>
                <a:lnTo>
                  <a:pt x="1687647" y="201587"/>
                </a:lnTo>
                <a:lnTo>
                  <a:pt x="1652973" y="177830"/>
                </a:lnTo>
                <a:lnTo>
                  <a:pt x="1615371" y="155252"/>
                </a:lnTo>
                <a:lnTo>
                  <a:pt x="1574977" y="133921"/>
                </a:lnTo>
                <a:lnTo>
                  <a:pt x="1531930" y="113905"/>
                </a:lnTo>
                <a:lnTo>
                  <a:pt x="1486366" y="95272"/>
                </a:lnTo>
                <a:lnTo>
                  <a:pt x="1438424" y="78090"/>
                </a:lnTo>
                <a:lnTo>
                  <a:pt x="1388240" y="62427"/>
                </a:lnTo>
                <a:lnTo>
                  <a:pt x="1335953" y="48352"/>
                </a:lnTo>
                <a:lnTo>
                  <a:pt x="1281699" y="35933"/>
                </a:lnTo>
                <a:lnTo>
                  <a:pt x="1225616" y="25237"/>
                </a:lnTo>
                <a:lnTo>
                  <a:pt x="1167841" y="16333"/>
                </a:lnTo>
                <a:lnTo>
                  <a:pt x="1108513" y="9289"/>
                </a:lnTo>
                <a:lnTo>
                  <a:pt x="1047768" y="4174"/>
                </a:lnTo>
                <a:lnTo>
                  <a:pt x="985744" y="1054"/>
                </a:lnTo>
                <a:lnTo>
                  <a:pt x="92257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66"/>
                </a:lnTo>
                <a:lnTo>
                  <a:pt x="32955" y="335668"/>
                </a:lnTo>
                <a:lnTo>
                  <a:pt x="72501" y="279249"/>
                </a:lnTo>
                <a:lnTo>
                  <a:pt x="125959" y="226455"/>
                </a:lnTo>
                <a:lnTo>
                  <a:pt x="157562" y="201587"/>
                </a:lnTo>
                <a:lnTo>
                  <a:pt x="192231" y="177830"/>
                </a:lnTo>
                <a:lnTo>
                  <a:pt x="229829" y="155252"/>
                </a:lnTo>
                <a:lnTo>
                  <a:pt x="270217" y="133921"/>
                </a:lnTo>
                <a:lnTo>
                  <a:pt x="313260" y="113905"/>
                </a:lnTo>
                <a:lnTo>
                  <a:pt x="358819" y="95272"/>
                </a:lnTo>
                <a:lnTo>
                  <a:pt x="406757" y="78090"/>
                </a:lnTo>
                <a:lnTo>
                  <a:pt x="456936" y="62427"/>
                </a:lnTo>
                <a:lnTo>
                  <a:pt x="509220" y="48352"/>
                </a:lnTo>
                <a:lnTo>
                  <a:pt x="563470" y="35933"/>
                </a:lnTo>
                <a:lnTo>
                  <a:pt x="619550" y="25237"/>
                </a:lnTo>
                <a:lnTo>
                  <a:pt x="677321" y="16333"/>
                </a:lnTo>
                <a:lnTo>
                  <a:pt x="736647" y="9289"/>
                </a:lnTo>
                <a:lnTo>
                  <a:pt x="797390" y="4174"/>
                </a:lnTo>
                <a:lnTo>
                  <a:pt x="859413" y="1054"/>
                </a:lnTo>
                <a:lnTo>
                  <a:pt x="922578" y="0"/>
                </a:lnTo>
                <a:lnTo>
                  <a:pt x="985744" y="1054"/>
                </a:lnTo>
                <a:lnTo>
                  <a:pt x="1047768" y="4174"/>
                </a:lnTo>
                <a:lnTo>
                  <a:pt x="1108513" y="9289"/>
                </a:lnTo>
                <a:lnTo>
                  <a:pt x="1167841" y="16333"/>
                </a:lnTo>
                <a:lnTo>
                  <a:pt x="1225616" y="25237"/>
                </a:lnTo>
                <a:lnTo>
                  <a:pt x="1281699" y="35933"/>
                </a:lnTo>
                <a:lnTo>
                  <a:pt x="1335953" y="48352"/>
                </a:lnTo>
                <a:lnTo>
                  <a:pt x="1388240" y="62427"/>
                </a:lnTo>
                <a:lnTo>
                  <a:pt x="1438424" y="78090"/>
                </a:lnTo>
                <a:lnTo>
                  <a:pt x="1486366" y="95272"/>
                </a:lnTo>
                <a:lnTo>
                  <a:pt x="1531930" y="113905"/>
                </a:lnTo>
                <a:lnTo>
                  <a:pt x="1574977" y="133921"/>
                </a:lnTo>
                <a:lnTo>
                  <a:pt x="1615371" y="155252"/>
                </a:lnTo>
                <a:lnTo>
                  <a:pt x="1652973" y="177830"/>
                </a:lnTo>
                <a:lnTo>
                  <a:pt x="1687647" y="201587"/>
                </a:lnTo>
                <a:lnTo>
                  <a:pt x="1719254" y="226455"/>
                </a:lnTo>
                <a:lnTo>
                  <a:pt x="1747658" y="252364"/>
                </a:lnTo>
                <a:lnTo>
                  <a:pt x="1794304" y="307039"/>
                </a:lnTo>
                <a:lnTo>
                  <a:pt x="1826486" y="365066"/>
                </a:lnTo>
                <a:lnTo>
                  <a:pt x="1843104" y="425900"/>
                </a:lnTo>
                <a:lnTo>
                  <a:pt x="1845233" y="457200"/>
                </a:lnTo>
                <a:lnTo>
                  <a:pt x="1843104" y="488499"/>
                </a:lnTo>
                <a:lnTo>
                  <a:pt x="1836810" y="519233"/>
                </a:lnTo>
                <a:lnTo>
                  <a:pt x="1812272" y="578731"/>
                </a:lnTo>
                <a:lnTo>
                  <a:pt x="1772720" y="635150"/>
                </a:lnTo>
                <a:lnTo>
                  <a:pt x="1719254" y="687944"/>
                </a:lnTo>
                <a:lnTo>
                  <a:pt x="1687647" y="712812"/>
                </a:lnTo>
                <a:lnTo>
                  <a:pt x="1652973" y="736569"/>
                </a:lnTo>
                <a:lnTo>
                  <a:pt x="1615371" y="759147"/>
                </a:lnTo>
                <a:lnTo>
                  <a:pt x="1574977" y="780478"/>
                </a:lnTo>
                <a:lnTo>
                  <a:pt x="1531930" y="800494"/>
                </a:lnTo>
                <a:lnTo>
                  <a:pt x="1486366" y="819127"/>
                </a:lnTo>
                <a:lnTo>
                  <a:pt x="1438424" y="836309"/>
                </a:lnTo>
                <a:lnTo>
                  <a:pt x="1388240" y="851972"/>
                </a:lnTo>
                <a:lnTo>
                  <a:pt x="1335953" y="866047"/>
                </a:lnTo>
                <a:lnTo>
                  <a:pt x="1281699" y="878466"/>
                </a:lnTo>
                <a:lnTo>
                  <a:pt x="1225616" y="889162"/>
                </a:lnTo>
                <a:lnTo>
                  <a:pt x="1167841" y="898066"/>
                </a:lnTo>
                <a:lnTo>
                  <a:pt x="1108513" y="905110"/>
                </a:lnTo>
                <a:lnTo>
                  <a:pt x="1047768" y="910225"/>
                </a:lnTo>
                <a:lnTo>
                  <a:pt x="985744" y="913345"/>
                </a:lnTo>
                <a:lnTo>
                  <a:pt x="922578" y="914400"/>
                </a:lnTo>
                <a:lnTo>
                  <a:pt x="859413" y="913345"/>
                </a:lnTo>
                <a:lnTo>
                  <a:pt x="797390" y="910225"/>
                </a:lnTo>
                <a:lnTo>
                  <a:pt x="736647" y="905110"/>
                </a:lnTo>
                <a:lnTo>
                  <a:pt x="677321" y="898066"/>
                </a:lnTo>
                <a:lnTo>
                  <a:pt x="619550" y="889162"/>
                </a:lnTo>
                <a:lnTo>
                  <a:pt x="563470" y="878466"/>
                </a:lnTo>
                <a:lnTo>
                  <a:pt x="509220" y="866047"/>
                </a:lnTo>
                <a:lnTo>
                  <a:pt x="456936" y="851972"/>
                </a:lnTo>
                <a:lnTo>
                  <a:pt x="406757" y="836309"/>
                </a:lnTo>
                <a:lnTo>
                  <a:pt x="358819" y="819127"/>
                </a:lnTo>
                <a:lnTo>
                  <a:pt x="313260" y="800494"/>
                </a:lnTo>
                <a:lnTo>
                  <a:pt x="270217" y="780478"/>
                </a:lnTo>
                <a:lnTo>
                  <a:pt x="229829" y="759147"/>
                </a:lnTo>
                <a:lnTo>
                  <a:pt x="192231" y="736569"/>
                </a:lnTo>
                <a:lnTo>
                  <a:pt x="157562" y="712812"/>
                </a:lnTo>
                <a:lnTo>
                  <a:pt x="125959" y="687944"/>
                </a:lnTo>
                <a:lnTo>
                  <a:pt x="97559" y="662035"/>
                </a:lnTo>
                <a:lnTo>
                  <a:pt x="50920" y="607360"/>
                </a:lnTo>
                <a:lnTo>
                  <a:pt x="18743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95805" y="3761740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25" dirty="0" smtClean="0">
                <a:latin typeface="Cambria"/>
                <a:cs typeface="Cambria"/>
              </a:rPr>
              <a:t>8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6800" y="4736592"/>
            <a:ext cx="1961388" cy="10317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616" y="0"/>
                </a:moveTo>
                <a:lnTo>
                  <a:pt x="859451" y="1054"/>
                </a:lnTo>
                <a:lnTo>
                  <a:pt x="797428" y="4171"/>
                </a:lnTo>
                <a:lnTo>
                  <a:pt x="736684" y="9284"/>
                </a:lnTo>
                <a:lnTo>
                  <a:pt x="677356" y="16324"/>
                </a:lnTo>
                <a:lnTo>
                  <a:pt x="619583" y="25224"/>
                </a:lnTo>
                <a:lnTo>
                  <a:pt x="563502" y="35915"/>
                </a:lnTo>
                <a:lnTo>
                  <a:pt x="509250" y="48329"/>
                </a:lnTo>
                <a:lnTo>
                  <a:pt x="456964" y="62399"/>
                </a:lnTo>
                <a:lnTo>
                  <a:pt x="406783" y="78056"/>
                </a:lnTo>
                <a:lnTo>
                  <a:pt x="358843" y="95233"/>
                </a:lnTo>
                <a:lnTo>
                  <a:pt x="313281" y="113861"/>
                </a:lnTo>
                <a:lnTo>
                  <a:pt x="270236" y="133873"/>
                </a:lnTo>
                <a:lnTo>
                  <a:pt x="229845" y="155201"/>
                </a:lnTo>
                <a:lnTo>
                  <a:pt x="192245" y="177776"/>
                </a:lnTo>
                <a:lnTo>
                  <a:pt x="157574" y="201531"/>
                </a:lnTo>
                <a:lnTo>
                  <a:pt x="125969" y="226398"/>
                </a:lnTo>
                <a:lnTo>
                  <a:pt x="97567" y="252309"/>
                </a:lnTo>
                <a:lnTo>
                  <a:pt x="50924" y="306989"/>
                </a:lnTo>
                <a:lnTo>
                  <a:pt x="18745" y="365029"/>
                </a:lnTo>
                <a:lnTo>
                  <a:pt x="2128" y="425885"/>
                </a:lnTo>
                <a:lnTo>
                  <a:pt x="0" y="457200"/>
                </a:lnTo>
                <a:lnTo>
                  <a:pt x="2128" y="488499"/>
                </a:lnTo>
                <a:lnTo>
                  <a:pt x="18745" y="549333"/>
                </a:lnTo>
                <a:lnTo>
                  <a:pt x="50924" y="607360"/>
                </a:lnTo>
                <a:lnTo>
                  <a:pt x="97567" y="662035"/>
                </a:lnTo>
                <a:lnTo>
                  <a:pt x="125969" y="687944"/>
                </a:lnTo>
                <a:lnTo>
                  <a:pt x="157574" y="712812"/>
                </a:lnTo>
                <a:lnTo>
                  <a:pt x="192245" y="736569"/>
                </a:lnTo>
                <a:lnTo>
                  <a:pt x="229845" y="759147"/>
                </a:lnTo>
                <a:lnTo>
                  <a:pt x="270236" y="780478"/>
                </a:lnTo>
                <a:lnTo>
                  <a:pt x="313281" y="800494"/>
                </a:lnTo>
                <a:lnTo>
                  <a:pt x="358843" y="819127"/>
                </a:lnTo>
                <a:lnTo>
                  <a:pt x="406783" y="836309"/>
                </a:lnTo>
                <a:lnTo>
                  <a:pt x="456964" y="851972"/>
                </a:lnTo>
                <a:lnTo>
                  <a:pt x="509250" y="866047"/>
                </a:lnTo>
                <a:lnTo>
                  <a:pt x="563502" y="878466"/>
                </a:lnTo>
                <a:lnTo>
                  <a:pt x="619583" y="889162"/>
                </a:lnTo>
                <a:lnTo>
                  <a:pt x="677356" y="898066"/>
                </a:lnTo>
                <a:lnTo>
                  <a:pt x="736684" y="905110"/>
                </a:lnTo>
                <a:lnTo>
                  <a:pt x="797428" y="910225"/>
                </a:lnTo>
                <a:lnTo>
                  <a:pt x="859451" y="913345"/>
                </a:lnTo>
                <a:lnTo>
                  <a:pt x="922616" y="914400"/>
                </a:lnTo>
                <a:lnTo>
                  <a:pt x="985781" y="913345"/>
                </a:lnTo>
                <a:lnTo>
                  <a:pt x="1047803" y="910225"/>
                </a:lnTo>
                <a:lnTo>
                  <a:pt x="1108545" y="905110"/>
                </a:lnTo>
                <a:lnTo>
                  <a:pt x="1167870" y="898066"/>
                </a:lnTo>
                <a:lnTo>
                  <a:pt x="1225639" y="889162"/>
                </a:lnTo>
                <a:lnTo>
                  <a:pt x="1281717" y="878466"/>
                </a:lnTo>
                <a:lnTo>
                  <a:pt x="1335965" y="866047"/>
                </a:lnTo>
                <a:lnTo>
                  <a:pt x="1388245" y="851972"/>
                </a:lnTo>
                <a:lnTo>
                  <a:pt x="1438422" y="836309"/>
                </a:lnTo>
                <a:lnTo>
                  <a:pt x="1486357" y="819127"/>
                </a:lnTo>
                <a:lnTo>
                  <a:pt x="1531913" y="800494"/>
                </a:lnTo>
                <a:lnTo>
                  <a:pt x="1574952" y="780478"/>
                </a:lnTo>
                <a:lnTo>
                  <a:pt x="1615337" y="759147"/>
                </a:lnTo>
                <a:lnTo>
                  <a:pt x="1652932" y="736569"/>
                </a:lnTo>
                <a:lnTo>
                  <a:pt x="1687598" y="712812"/>
                </a:lnTo>
                <a:lnTo>
                  <a:pt x="1719198" y="687944"/>
                </a:lnTo>
                <a:lnTo>
                  <a:pt x="1747595" y="662035"/>
                </a:lnTo>
                <a:lnTo>
                  <a:pt x="1794230" y="607360"/>
                </a:lnTo>
                <a:lnTo>
                  <a:pt x="1826403" y="549333"/>
                </a:lnTo>
                <a:lnTo>
                  <a:pt x="1843016" y="488499"/>
                </a:lnTo>
                <a:lnTo>
                  <a:pt x="1845144" y="457200"/>
                </a:lnTo>
                <a:lnTo>
                  <a:pt x="1843016" y="425885"/>
                </a:lnTo>
                <a:lnTo>
                  <a:pt x="1826403" y="365029"/>
                </a:lnTo>
                <a:lnTo>
                  <a:pt x="1794230" y="306989"/>
                </a:lnTo>
                <a:lnTo>
                  <a:pt x="1747595" y="252309"/>
                </a:lnTo>
                <a:lnTo>
                  <a:pt x="1719198" y="226398"/>
                </a:lnTo>
                <a:lnTo>
                  <a:pt x="1687598" y="201531"/>
                </a:lnTo>
                <a:lnTo>
                  <a:pt x="1652932" y="177776"/>
                </a:lnTo>
                <a:lnTo>
                  <a:pt x="1615337" y="155201"/>
                </a:lnTo>
                <a:lnTo>
                  <a:pt x="1574952" y="133873"/>
                </a:lnTo>
                <a:lnTo>
                  <a:pt x="1531913" y="113861"/>
                </a:lnTo>
                <a:lnTo>
                  <a:pt x="1486357" y="95233"/>
                </a:lnTo>
                <a:lnTo>
                  <a:pt x="1438422" y="78056"/>
                </a:lnTo>
                <a:lnTo>
                  <a:pt x="1388245" y="62399"/>
                </a:lnTo>
                <a:lnTo>
                  <a:pt x="1335965" y="48329"/>
                </a:lnTo>
                <a:lnTo>
                  <a:pt x="1281717" y="35915"/>
                </a:lnTo>
                <a:lnTo>
                  <a:pt x="1225639" y="25224"/>
                </a:lnTo>
                <a:lnTo>
                  <a:pt x="1167870" y="16324"/>
                </a:lnTo>
                <a:lnTo>
                  <a:pt x="1108545" y="9284"/>
                </a:lnTo>
                <a:lnTo>
                  <a:pt x="1047803" y="4171"/>
                </a:lnTo>
                <a:lnTo>
                  <a:pt x="985781" y="1054"/>
                </a:lnTo>
                <a:lnTo>
                  <a:pt x="922616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39"/>
                </a:lnTo>
                <a:lnTo>
                  <a:pt x="32958" y="335623"/>
                </a:lnTo>
                <a:lnTo>
                  <a:pt x="72507" y="279195"/>
                </a:lnTo>
                <a:lnTo>
                  <a:pt x="125969" y="226398"/>
                </a:lnTo>
                <a:lnTo>
                  <a:pt x="157574" y="201531"/>
                </a:lnTo>
                <a:lnTo>
                  <a:pt x="192245" y="177776"/>
                </a:lnTo>
                <a:lnTo>
                  <a:pt x="229845" y="155201"/>
                </a:lnTo>
                <a:lnTo>
                  <a:pt x="270236" y="133873"/>
                </a:lnTo>
                <a:lnTo>
                  <a:pt x="313281" y="113861"/>
                </a:lnTo>
                <a:lnTo>
                  <a:pt x="358843" y="95233"/>
                </a:lnTo>
                <a:lnTo>
                  <a:pt x="406783" y="78056"/>
                </a:lnTo>
                <a:lnTo>
                  <a:pt x="456964" y="62399"/>
                </a:lnTo>
                <a:lnTo>
                  <a:pt x="509250" y="48329"/>
                </a:lnTo>
                <a:lnTo>
                  <a:pt x="563502" y="35915"/>
                </a:lnTo>
                <a:lnTo>
                  <a:pt x="619583" y="25224"/>
                </a:lnTo>
                <a:lnTo>
                  <a:pt x="677356" y="16324"/>
                </a:lnTo>
                <a:lnTo>
                  <a:pt x="736684" y="9284"/>
                </a:lnTo>
                <a:lnTo>
                  <a:pt x="797428" y="4171"/>
                </a:lnTo>
                <a:lnTo>
                  <a:pt x="859451" y="1054"/>
                </a:lnTo>
                <a:lnTo>
                  <a:pt x="922616" y="0"/>
                </a:lnTo>
                <a:lnTo>
                  <a:pt x="985781" y="1054"/>
                </a:lnTo>
                <a:lnTo>
                  <a:pt x="1047803" y="4171"/>
                </a:lnTo>
                <a:lnTo>
                  <a:pt x="1108545" y="9284"/>
                </a:lnTo>
                <a:lnTo>
                  <a:pt x="1167870" y="16324"/>
                </a:lnTo>
                <a:lnTo>
                  <a:pt x="1225639" y="25224"/>
                </a:lnTo>
                <a:lnTo>
                  <a:pt x="1281717" y="35915"/>
                </a:lnTo>
                <a:lnTo>
                  <a:pt x="1335965" y="48329"/>
                </a:lnTo>
                <a:lnTo>
                  <a:pt x="1388245" y="62399"/>
                </a:lnTo>
                <a:lnTo>
                  <a:pt x="1438422" y="78056"/>
                </a:lnTo>
                <a:lnTo>
                  <a:pt x="1486357" y="95233"/>
                </a:lnTo>
                <a:lnTo>
                  <a:pt x="1531913" y="113861"/>
                </a:lnTo>
                <a:lnTo>
                  <a:pt x="1574952" y="133873"/>
                </a:lnTo>
                <a:lnTo>
                  <a:pt x="1615337" y="155201"/>
                </a:lnTo>
                <a:lnTo>
                  <a:pt x="1652932" y="177776"/>
                </a:lnTo>
                <a:lnTo>
                  <a:pt x="1687598" y="201531"/>
                </a:lnTo>
                <a:lnTo>
                  <a:pt x="1719198" y="226398"/>
                </a:lnTo>
                <a:lnTo>
                  <a:pt x="1747595" y="252309"/>
                </a:lnTo>
                <a:lnTo>
                  <a:pt x="1794230" y="306989"/>
                </a:lnTo>
                <a:lnTo>
                  <a:pt x="1826403" y="365029"/>
                </a:lnTo>
                <a:lnTo>
                  <a:pt x="1843016" y="425885"/>
                </a:lnTo>
                <a:lnTo>
                  <a:pt x="1845144" y="457200"/>
                </a:lnTo>
                <a:lnTo>
                  <a:pt x="1843016" y="488499"/>
                </a:lnTo>
                <a:lnTo>
                  <a:pt x="1836723" y="519233"/>
                </a:lnTo>
                <a:lnTo>
                  <a:pt x="1812193" y="578731"/>
                </a:lnTo>
                <a:lnTo>
                  <a:pt x="1772651" y="635150"/>
                </a:lnTo>
                <a:lnTo>
                  <a:pt x="1719198" y="687944"/>
                </a:lnTo>
                <a:lnTo>
                  <a:pt x="1687598" y="712812"/>
                </a:lnTo>
                <a:lnTo>
                  <a:pt x="1652932" y="736569"/>
                </a:lnTo>
                <a:lnTo>
                  <a:pt x="1615337" y="759147"/>
                </a:lnTo>
                <a:lnTo>
                  <a:pt x="1574952" y="780478"/>
                </a:lnTo>
                <a:lnTo>
                  <a:pt x="1531913" y="800494"/>
                </a:lnTo>
                <a:lnTo>
                  <a:pt x="1486357" y="819127"/>
                </a:lnTo>
                <a:lnTo>
                  <a:pt x="1438422" y="836309"/>
                </a:lnTo>
                <a:lnTo>
                  <a:pt x="1388245" y="851972"/>
                </a:lnTo>
                <a:lnTo>
                  <a:pt x="1335965" y="866047"/>
                </a:lnTo>
                <a:lnTo>
                  <a:pt x="1281717" y="878466"/>
                </a:lnTo>
                <a:lnTo>
                  <a:pt x="1225639" y="889162"/>
                </a:lnTo>
                <a:lnTo>
                  <a:pt x="1167870" y="898066"/>
                </a:lnTo>
                <a:lnTo>
                  <a:pt x="1108545" y="905110"/>
                </a:lnTo>
                <a:lnTo>
                  <a:pt x="1047803" y="910225"/>
                </a:lnTo>
                <a:lnTo>
                  <a:pt x="985781" y="913345"/>
                </a:lnTo>
                <a:lnTo>
                  <a:pt x="922616" y="914400"/>
                </a:lnTo>
                <a:lnTo>
                  <a:pt x="859451" y="913345"/>
                </a:lnTo>
                <a:lnTo>
                  <a:pt x="797428" y="910225"/>
                </a:lnTo>
                <a:lnTo>
                  <a:pt x="736684" y="905110"/>
                </a:lnTo>
                <a:lnTo>
                  <a:pt x="677356" y="898066"/>
                </a:lnTo>
                <a:lnTo>
                  <a:pt x="619583" y="889162"/>
                </a:lnTo>
                <a:lnTo>
                  <a:pt x="563502" y="878466"/>
                </a:lnTo>
                <a:lnTo>
                  <a:pt x="509250" y="866047"/>
                </a:lnTo>
                <a:lnTo>
                  <a:pt x="456964" y="851972"/>
                </a:lnTo>
                <a:lnTo>
                  <a:pt x="406783" y="836309"/>
                </a:lnTo>
                <a:lnTo>
                  <a:pt x="358843" y="819127"/>
                </a:lnTo>
                <a:lnTo>
                  <a:pt x="313281" y="800494"/>
                </a:lnTo>
                <a:lnTo>
                  <a:pt x="270236" y="780478"/>
                </a:lnTo>
                <a:lnTo>
                  <a:pt x="229845" y="759147"/>
                </a:lnTo>
                <a:lnTo>
                  <a:pt x="192245" y="736569"/>
                </a:lnTo>
                <a:lnTo>
                  <a:pt x="157574" y="712812"/>
                </a:lnTo>
                <a:lnTo>
                  <a:pt x="125969" y="687944"/>
                </a:lnTo>
                <a:lnTo>
                  <a:pt x="97567" y="662035"/>
                </a:lnTo>
                <a:lnTo>
                  <a:pt x="50924" y="607360"/>
                </a:lnTo>
                <a:lnTo>
                  <a:pt x="18745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85975" y="5067172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25" dirty="0" smtClean="0">
                <a:latin typeface="Cambria"/>
                <a:cs typeface="Cambria"/>
              </a:rPr>
              <a:t>9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10996" y="6222492"/>
            <a:ext cx="1962912" cy="1031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66" y="0"/>
                </a:moveTo>
                <a:lnTo>
                  <a:pt x="859401" y="1054"/>
                </a:lnTo>
                <a:lnTo>
                  <a:pt x="797378" y="4173"/>
                </a:lnTo>
                <a:lnTo>
                  <a:pt x="736635" y="9287"/>
                </a:lnTo>
                <a:lnTo>
                  <a:pt x="677309" y="16329"/>
                </a:lnTo>
                <a:lnTo>
                  <a:pt x="619538" y="25231"/>
                </a:lnTo>
                <a:lnTo>
                  <a:pt x="563459" y="35925"/>
                </a:lnTo>
                <a:lnTo>
                  <a:pt x="509210" y="48342"/>
                </a:lnTo>
                <a:lnTo>
                  <a:pt x="456927" y="62415"/>
                </a:lnTo>
                <a:lnTo>
                  <a:pt x="406748" y="78075"/>
                </a:lnTo>
                <a:lnTo>
                  <a:pt x="358811" y="95254"/>
                </a:lnTo>
                <a:lnTo>
                  <a:pt x="313253" y="113885"/>
                </a:lnTo>
                <a:lnTo>
                  <a:pt x="270211" y="133899"/>
                </a:lnTo>
                <a:lnTo>
                  <a:pt x="229823" y="155228"/>
                </a:lnTo>
                <a:lnTo>
                  <a:pt x="192226" y="177804"/>
                </a:lnTo>
                <a:lnTo>
                  <a:pt x="157558" y="201559"/>
                </a:lnTo>
                <a:lnTo>
                  <a:pt x="125956" y="226425"/>
                </a:lnTo>
                <a:lnTo>
                  <a:pt x="97557" y="252333"/>
                </a:lnTo>
                <a:lnTo>
                  <a:pt x="50919" y="307007"/>
                </a:lnTo>
                <a:lnTo>
                  <a:pt x="18743" y="365034"/>
                </a:lnTo>
                <a:lnTo>
                  <a:pt x="2128" y="425872"/>
                </a:lnTo>
                <a:lnTo>
                  <a:pt x="0" y="457174"/>
                </a:lnTo>
                <a:lnTo>
                  <a:pt x="2128" y="488489"/>
                </a:lnTo>
                <a:lnTo>
                  <a:pt x="18743" y="549328"/>
                </a:lnTo>
                <a:lnTo>
                  <a:pt x="50919" y="607357"/>
                </a:lnTo>
                <a:lnTo>
                  <a:pt x="97557" y="662033"/>
                </a:lnTo>
                <a:lnTo>
                  <a:pt x="125956" y="687943"/>
                </a:lnTo>
                <a:lnTo>
                  <a:pt x="157558" y="712810"/>
                </a:lnTo>
                <a:lnTo>
                  <a:pt x="192226" y="736567"/>
                </a:lnTo>
                <a:lnTo>
                  <a:pt x="229823" y="759144"/>
                </a:lnTo>
                <a:lnTo>
                  <a:pt x="270211" y="780475"/>
                </a:lnTo>
                <a:lnTo>
                  <a:pt x="313253" y="800490"/>
                </a:lnTo>
                <a:lnTo>
                  <a:pt x="358811" y="819122"/>
                </a:lnTo>
                <a:lnTo>
                  <a:pt x="406748" y="836303"/>
                </a:lnTo>
                <a:lnTo>
                  <a:pt x="456927" y="851965"/>
                </a:lnTo>
                <a:lnTo>
                  <a:pt x="509210" y="866039"/>
                </a:lnTo>
                <a:lnTo>
                  <a:pt x="563459" y="878457"/>
                </a:lnTo>
                <a:lnTo>
                  <a:pt x="619538" y="889152"/>
                </a:lnTo>
                <a:lnTo>
                  <a:pt x="677309" y="898055"/>
                </a:lnTo>
                <a:lnTo>
                  <a:pt x="736635" y="905098"/>
                </a:lnTo>
                <a:lnTo>
                  <a:pt x="797378" y="910213"/>
                </a:lnTo>
                <a:lnTo>
                  <a:pt x="859401" y="913332"/>
                </a:lnTo>
                <a:lnTo>
                  <a:pt x="922566" y="914387"/>
                </a:lnTo>
                <a:lnTo>
                  <a:pt x="985731" y="913332"/>
                </a:lnTo>
                <a:lnTo>
                  <a:pt x="1047755" y="910213"/>
                </a:lnTo>
                <a:lnTo>
                  <a:pt x="1108500" y="905098"/>
                </a:lnTo>
                <a:lnTo>
                  <a:pt x="1167828" y="898055"/>
                </a:lnTo>
                <a:lnTo>
                  <a:pt x="1225603" y="889152"/>
                </a:lnTo>
                <a:lnTo>
                  <a:pt x="1281686" y="878457"/>
                </a:lnTo>
                <a:lnTo>
                  <a:pt x="1335940" y="866039"/>
                </a:lnTo>
                <a:lnTo>
                  <a:pt x="1388228" y="851965"/>
                </a:lnTo>
                <a:lnTo>
                  <a:pt x="1438411" y="836303"/>
                </a:lnTo>
                <a:lnTo>
                  <a:pt x="1486354" y="819122"/>
                </a:lnTo>
                <a:lnTo>
                  <a:pt x="1531917" y="800490"/>
                </a:lnTo>
                <a:lnTo>
                  <a:pt x="1574965" y="780475"/>
                </a:lnTo>
                <a:lnTo>
                  <a:pt x="1615358" y="759144"/>
                </a:lnTo>
                <a:lnTo>
                  <a:pt x="1652960" y="736567"/>
                </a:lnTo>
                <a:lnTo>
                  <a:pt x="1687634" y="712810"/>
                </a:lnTo>
                <a:lnTo>
                  <a:pt x="1719241" y="687943"/>
                </a:lnTo>
                <a:lnTo>
                  <a:pt x="1747645" y="662033"/>
                </a:lnTo>
                <a:lnTo>
                  <a:pt x="1794292" y="607357"/>
                </a:lnTo>
                <a:lnTo>
                  <a:pt x="1826474" y="549328"/>
                </a:lnTo>
                <a:lnTo>
                  <a:pt x="1843092" y="488489"/>
                </a:lnTo>
                <a:lnTo>
                  <a:pt x="1845221" y="457174"/>
                </a:lnTo>
                <a:lnTo>
                  <a:pt x="1843092" y="425872"/>
                </a:lnTo>
                <a:lnTo>
                  <a:pt x="1826474" y="365034"/>
                </a:lnTo>
                <a:lnTo>
                  <a:pt x="1794292" y="307007"/>
                </a:lnTo>
                <a:lnTo>
                  <a:pt x="1747645" y="252333"/>
                </a:lnTo>
                <a:lnTo>
                  <a:pt x="1719241" y="226425"/>
                </a:lnTo>
                <a:lnTo>
                  <a:pt x="1687634" y="201559"/>
                </a:lnTo>
                <a:lnTo>
                  <a:pt x="1652960" y="177804"/>
                </a:lnTo>
                <a:lnTo>
                  <a:pt x="1615358" y="155228"/>
                </a:lnTo>
                <a:lnTo>
                  <a:pt x="1574965" y="133899"/>
                </a:lnTo>
                <a:lnTo>
                  <a:pt x="1531917" y="113885"/>
                </a:lnTo>
                <a:lnTo>
                  <a:pt x="1486354" y="95254"/>
                </a:lnTo>
                <a:lnTo>
                  <a:pt x="1438411" y="78075"/>
                </a:lnTo>
                <a:lnTo>
                  <a:pt x="1388228" y="62415"/>
                </a:lnTo>
                <a:lnTo>
                  <a:pt x="1335940" y="48342"/>
                </a:lnTo>
                <a:lnTo>
                  <a:pt x="1281686" y="35925"/>
                </a:lnTo>
                <a:lnTo>
                  <a:pt x="1225603" y="25231"/>
                </a:lnTo>
                <a:lnTo>
                  <a:pt x="1167828" y="16329"/>
                </a:lnTo>
                <a:lnTo>
                  <a:pt x="1108500" y="9287"/>
                </a:lnTo>
                <a:lnTo>
                  <a:pt x="1047755" y="4173"/>
                </a:lnTo>
                <a:lnTo>
                  <a:pt x="985731" y="1054"/>
                </a:lnTo>
                <a:lnTo>
                  <a:pt x="922566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174"/>
                </a:moveTo>
                <a:lnTo>
                  <a:pt x="8421" y="395136"/>
                </a:lnTo>
                <a:lnTo>
                  <a:pt x="32954" y="335635"/>
                </a:lnTo>
                <a:lnTo>
                  <a:pt x="72499" y="279217"/>
                </a:lnTo>
                <a:lnTo>
                  <a:pt x="125956" y="226425"/>
                </a:lnTo>
                <a:lnTo>
                  <a:pt x="157558" y="201559"/>
                </a:lnTo>
                <a:lnTo>
                  <a:pt x="192226" y="177804"/>
                </a:lnTo>
                <a:lnTo>
                  <a:pt x="229823" y="155228"/>
                </a:lnTo>
                <a:lnTo>
                  <a:pt x="270211" y="133899"/>
                </a:lnTo>
                <a:lnTo>
                  <a:pt x="313253" y="113885"/>
                </a:lnTo>
                <a:lnTo>
                  <a:pt x="358811" y="95254"/>
                </a:lnTo>
                <a:lnTo>
                  <a:pt x="406748" y="78075"/>
                </a:lnTo>
                <a:lnTo>
                  <a:pt x="456927" y="62415"/>
                </a:lnTo>
                <a:lnTo>
                  <a:pt x="509210" y="48342"/>
                </a:lnTo>
                <a:lnTo>
                  <a:pt x="563459" y="35925"/>
                </a:lnTo>
                <a:lnTo>
                  <a:pt x="619538" y="25231"/>
                </a:lnTo>
                <a:lnTo>
                  <a:pt x="677309" y="16329"/>
                </a:lnTo>
                <a:lnTo>
                  <a:pt x="736635" y="9287"/>
                </a:lnTo>
                <a:lnTo>
                  <a:pt x="797378" y="4173"/>
                </a:lnTo>
                <a:lnTo>
                  <a:pt x="859401" y="1054"/>
                </a:lnTo>
                <a:lnTo>
                  <a:pt x="922566" y="0"/>
                </a:lnTo>
                <a:lnTo>
                  <a:pt x="985731" y="1054"/>
                </a:lnTo>
                <a:lnTo>
                  <a:pt x="1047755" y="4173"/>
                </a:lnTo>
                <a:lnTo>
                  <a:pt x="1108500" y="9287"/>
                </a:lnTo>
                <a:lnTo>
                  <a:pt x="1167828" y="16329"/>
                </a:lnTo>
                <a:lnTo>
                  <a:pt x="1225603" y="25231"/>
                </a:lnTo>
                <a:lnTo>
                  <a:pt x="1281686" y="35925"/>
                </a:lnTo>
                <a:lnTo>
                  <a:pt x="1335940" y="48342"/>
                </a:lnTo>
                <a:lnTo>
                  <a:pt x="1388228" y="62415"/>
                </a:lnTo>
                <a:lnTo>
                  <a:pt x="1438411" y="78075"/>
                </a:lnTo>
                <a:lnTo>
                  <a:pt x="1486354" y="95254"/>
                </a:lnTo>
                <a:lnTo>
                  <a:pt x="1531917" y="113885"/>
                </a:lnTo>
                <a:lnTo>
                  <a:pt x="1574965" y="133899"/>
                </a:lnTo>
                <a:lnTo>
                  <a:pt x="1615358" y="155228"/>
                </a:lnTo>
                <a:lnTo>
                  <a:pt x="1652960" y="177804"/>
                </a:lnTo>
                <a:lnTo>
                  <a:pt x="1687634" y="201559"/>
                </a:lnTo>
                <a:lnTo>
                  <a:pt x="1719241" y="226425"/>
                </a:lnTo>
                <a:lnTo>
                  <a:pt x="1747645" y="252333"/>
                </a:lnTo>
                <a:lnTo>
                  <a:pt x="1794292" y="307007"/>
                </a:lnTo>
                <a:lnTo>
                  <a:pt x="1826474" y="365034"/>
                </a:lnTo>
                <a:lnTo>
                  <a:pt x="1843092" y="425872"/>
                </a:lnTo>
                <a:lnTo>
                  <a:pt x="1845221" y="457174"/>
                </a:lnTo>
                <a:lnTo>
                  <a:pt x="1843092" y="488489"/>
                </a:lnTo>
                <a:lnTo>
                  <a:pt x="1836797" y="519225"/>
                </a:lnTo>
                <a:lnTo>
                  <a:pt x="1812259" y="578728"/>
                </a:lnTo>
                <a:lnTo>
                  <a:pt x="1772708" y="635148"/>
                </a:lnTo>
                <a:lnTo>
                  <a:pt x="1719241" y="687943"/>
                </a:lnTo>
                <a:lnTo>
                  <a:pt x="1687634" y="712810"/>
                </a:lnTo>
                <a:lnTo>
                  <a:pt x="1652960" y="736567"/>
                </a:lnTo>
                <a:lnTo>
                  <a:pt x="1615358" y="759144"/>
                </a:lnTo>
                <a:lnTo>
                  <a:pt x="1574965" y="780475"/>
                </a:lnTo>
                <a:lnTo>
                  <a:pt x="1531917" y="800490"/>
                </a:lnTo>
                <a:lnTo>
                  <a:pt x="1486354" y="819122"/>
                </a:lnTo>
                <a:lnTo>
                  <a:pt x="1438411" y="836303"/>
                </a:lnTo>
                <a:lnTo>
                  <a:pt x="1388228" y="851965"/>
                </a:lnTo>
                <a:lnTo>
                  <a:pt x="1335940" y="866039"/>
                </a:lnTo>
                <a:lnTo>
                  <a:pt x="1281686" y="878457"/>
                </a:lnTo>
                <a:lnTo>
                  <a:pt x="1225603" y="889152"/>
                </a:lnTo>
                <a:lnTo>
                  <a:pt x="1167828" y="898055"/>
                </a:lnTo>
                <a:lnTo>
                  <a:pt x="1108500" y="905098"/>
                </a:lnTo>
                <a:lnTo>
                  <a:pt x="1047755" y="910213"/>
                </a:lnTo>
                <a:lnTo>
                  <a:pt x="985731" y="913332"/>
                </a:lnTo>
                <a:lnTo>
                  <a:pt x="922566" y="914387"/>
                </a:lnTo>
                <a:lnTo>
                  <a:pt x="859401" y="913332"/>
                </a:lnTo>
                <a:lnTo>
                  <a:pt x="797378" y="910213"/>
                </a:lnTo>
                <a:lnTo>
                  <a:pt x="736635" y="905098"/>
                </a:lnTo>
                <a:lnTo>
                  <a:pt x="677309" y="898055"/>
                </a:lnTo>
                <a:lnTo>
                  <a:pt x="619538" y="889152"/>
                </a:lnTo>
                <a:lnTo>
                  <a:pt x="563459" y="878457"/>
                </a:lnTo>
                <a:lnTo>
                  <a:pt x="509210" y="866039"/>
                </a:lnTo>
                <a:lnTo>
                  <a:pt x="456927" y="851965"/>
                </a:lnTo>
                <a:lnTo>
                  <a:pt x="406748" y="836303"/>
                </a:lnTo>
                <a:lnTo>
                  <a:pt x="358811" y="819122"/>
                </a:lnTo>
                <a:lnTo>
                  <a:pt x="313253" y="800490"/>
                </a:lnTo>
                <a:lnTo>
                  <a:pt x="270211" y="780475"/>
                </a:lnTo>
                <a:lnTo>
                  <a:pt x="229823" y="759144"/>
                </a:lnTo>
                <a:lnTo>
                  <a:pt x="192226" y="736567"/>
                </a:lnTo>
                <a:lnTo>
                  <a:pt x="157558" y="712810"/>
                </a:lnTo>
                <a:lnTo>
                  <a:pt x="125956" y="687943"/>
                </a:lnTo>
                <a:lnTo>
                  <a:pt x="97557" y="662033"/>
                </a:lnTo>
                <a:lnTo>
                  <a:pt x="50919" y="607357"/>
                </a:lnTo>
                <a:lnTo>
                  <a:pt x="18743" y="549328"/>
                </a:lnTo>
                <a:lnTo>
                  <a:pt x="2128" y="488489"/>
                </a:lnTo>
                <a:lnTo>
                  <a:pt x="0" y="457187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30807" y="6552489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lang="ru-RU" sz="2000" b="1" spc="125" dirty="0" smtClean="0">
                <a:latin typeface="Cambria"/>
                <a:cs typeface="Cambria"/>
              </a:rPr>
              <a:t>20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16067" y="6041136"/>
            <a:ext cx="4258055" cy="1287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89803" y="6114288"/>
            <a:ext cx="3995928" cy="10683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1" y="0"/>
                </a:moveTo>
                <a:lnTo>
                  <a:pt x="194945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44"/>
                </a:lnTo>
                <a:lnTo>
                  <a:pt x="5147" y="1019865"/>
                </a:lnTo>
                <a:lnTo>
                  <a:pt x="19809" y="1060918"/>
                </a:lnTo>
                <a:lnTo>
                  <a:pt x="42817" y="1097130"/>
                </a:lnTo>
                <a:lnTo>
                  <a:pt x="73003" y="1127333"/>
                </a:lnTo>
                <a:lnTo>
                  <a:pt x="109199" y="1150355"/>
                </a:lnTo>
                <a:lnTo>
                  <a:pt x="150236" y="1165027"/>
                </a:lnTo>
                <a:lnTo>
                  <a:pt x="194945" y="1170178"/>
                </a:lnTo>
                <a:lnTo>
                  <a:pt x="3945381" y="1170178"/>
                </a:lnTo>
                <a:lnTo>
                  <a:pt x="3990097" y="1165027"/>
                </a:lnTo>
                <a:lnTo>
                  <a:pt x="4031152" y="1150355"/>
                </a:lnTo>
                <a:lnTo>
                  <a:pt x="4067373" y="1127333"/>
                </a:lnTo>
                <a:lnTo>
                  <a:pt x="4097586" y="1097130"/>
                </a:lnTo>
                <a:lnTo>
                  <a:pt x="4120619" y="1060918"/>
                </a:lnTo>
                <a:lnTo>
                  <a:pt x="4135299" y="1019865"/>
                </a:lnTo>
                <a:lnTo>
                  <a:pt x="4140454" y="975144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1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5" y="0"/>
                </a:lnTo>
                <a:lnTo>
                  <a:pt x="3945381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44"/>
                </a:lnTo>
                <a:lnTo>
                  <a:pt x="4135299" y="1019865"/>
                </a:lnTo>
                <a:lnTo>
                  <a:pt x="4120619" y="1060918"/>
                </a:lnTo>
                <a:lnTo>
                  <a:pt x="4097586" y="1097130"/>
                </a:lnTo>
                <a:lnTo>
                  <a:pt x="4067373" y="1127333"/>
                </a:lnTo>
                <a:lnTo>
                  <a:pt x="4031152" y="1150355"/>
                </a:lnTo>
                <a:lnTo>
                  <a:pt x="3990097" y="1165027"/>
                </a:lnTo>
                <a:lnTo>
                  <a:pt x="3945381" y="1170178"/>
                </a:lnTo>
                <a:lnTo>
                  <a:pt x="194945" y="1170178"/>
                </a:lnTo>
                <a:lnTo>
                  <a:pt x="150236" y="1165027"/>
                </a:lnTo>
                <a:lnTo>
                  <a:pt x="109199" y="1150355"/>
                </a:lnTo>
                <a:lnTo>
                  <a:pt x="73003" y="1127333"/>
                </a:lnTo>
                <a:lnTo>
                  <a:pt x="42817" y="1097130"/>
                </a:lnTo>
                <a:lnTo>
                  <a:pt x="19809" y="1060918"/>
                </a:lnTo>
                <a:lnTo>
                  <a:pt x="5147" y="1019865"/>
                </a:lnTo>
                <a:lnTo>
                  <a:pt x="0" y="975144"/>
                </a:lnTo>
                <a:lnTo>
                  <a:pt x="0" y="19507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71871" y="4736592"/>
            <a:ext cx="4258056" cy="11079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5608" y="4428744"/>
            <a:ext cx="3995928" cy="1647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3975481" y="0"/>
                </a:moveTo>
                <a:lnTo>
                  <a:pt x="165100" y="0"/>
                </a:lnTo>
                <a:lnTo>
                  <a:pt x="121208" y="5887"/>
                </a:lnTo>
                <a:lnTo>
                  <a:pt x="81769" y="22507"/>
                </a:lnTo>
                <a:lnTo>
                  <a:pt x="48355" y="48291"/>
                </a:lnTo>
                <a:lnTo>
                  <a:pt x="22540" y="81675"/>
                </a:lnTo>
                <a:lnTo>
                  <a:pt x="5897" y="121090"/>
                </a:lnTo>
                <a:lnTo>
                  <a:pt x="0" y="164973"/>
                </a:lnTo>
                <a:lnTo>
                  <a:pt x="0" y="824992"/>
                </a:lnTo>
                <a:lnTo>
                  <a:pt x="5897" y="868883"/>
                </a:lnTo>
                <a:lnTo>
                  <a:pt x="22540" y="908322"/>
                </a:lnTo>
                <a:lnTo>
                  <a:pt x="48355" y="941736"/>
                </a:lnTo>
                <a:lnTo>
                  <a:pt x="81769" y="967551"/>
                </a:lnTo>
                <a:lnTo>
                  <a:pt x="121208" y="984194"/>
                </a:lnTo>
                <a:lnTo>
                  <a:pt x="165100" y="990092"/>
                </a:lnTo>
                <a:lnTo>
                  <a:pt x="3975481" y="990092"/>
                </a:lnTo>
                <a:lnTo>
                  <a:pt x="4019363" y="984194"/>
                </a:lnTo>
                <a:lnTo>
                  <a:pt x="4058778" y="967551"/>
                </a:lnTo>
                <a:lnTo>
                  <a:pt x="4092162" y="941736"/>
                </a:lnTo>
                <a:lnTo>
                  <a:pt x="4117946" y="908322"/>
                </a:lnTo>
                <a:lnTo>
                  <a:pt x="4134566" y="868883"/>
                </a:lnTo>
                <a:lnTo>
                  <a:pt x="4140454" y="824992"/>
                </a:lnTo>
                <a:lnTo>
                  <a:pt x="4140454" y="164973"/>
                </a:lnTo>
                <a:lnTo>
                  <a:pt x="4134566" y="121090"/>
                </a:lnTo>
                <a:lnTo>
                  <a:pt x="4117946" y="81675"/>
                </a:lnTo>
                <a:lnTo>
                  <a:pt x="4092162" y="48291"/>
                </a:lnTo>
                <a:lnTo>
                  <a:pt x="4058778" y="22507"/>
                </a:lnTo>
                <a:lnTo>
                  <a:pt x="4019363" y="5887"/>
                </a:lnTo>
                <a:lnTo>
                  <a:pt x="3975481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0" y="164973"/>
                </a:moveTo>
                <a:lnTo>
                  <a:pt x="5897" y="121090"/>
                </a:lnTo>
                <a:lnTo>
                  <a:pt x="22540" y="81675"/>
                </a:lnTo>
                <a:lnTo>
                  <a:pt x="48355" y="48291"/>
                </a:lnTo>
                <a:lnTo>
                  <a:pt x="81769" y="22507"/>
                </a:lnTo>
                <a:lnTo>
                  <a:pt x="121208" y="5887"/>
                </a:lnTo>
                <a:lnTo>
                  <a:pt x="165100" y="0"/>
                </a:lnTo>
                <a:lnTo>
                  <a:pt x="3975481" y="0"/>
                </a:lnTo>
                <a:lnTo>
                  <a:pt x="4019363" y="5887"/>
                </a:lnTo>
                <a:lnTo>
                  <a:pt x="4058778" y="22507"/>
                </a:lnTo>
                <a:lnTo>
                  <a:pt x="4092162" y="48291"/>
                </a:lnTo>
                <a:lnTo>
                  <a:pt x="4117946" y="81675"/>
                </a:lnTo>
                <a:lnTo>
                  <a:pt x="4134566" y="121090"/>
                </a:lnTo>
                <a:lnTo>
                  <a:pt x="4140454" y="164973"/>
                </a:lnTo>
                <a:lnTo>
                  <a:pt x="4140454" y="824992"/>
                </a:lnTo>
                <a:lnTo>
                  <a:pt x="4134566" y="868883"/>
                </a:lnTo>
                <a:lnTo>
                  <a:pt x="4117946" y="908322"/>
                </a:lnTo>
                <a:lnTo>
                  <a:pt x="4092162" y="941736"/>
                </a:lnTo>
                <a:lnTo>
                  <a:pt x="4058778" y="967551"/>
                </a:lnTo>
                <a:lnTo>
                  <a:pt x="4019363" y="984194"/>
                </a:lnTo>
                <a:lnTo>
                  <a:pt x="3975481" y="990092"/>
                </a:lnTo>
                <a:lnTo>
                  <a:pt x="165100" y="990092"/>
                </a:lnTo>
                <a:lnTo>
                  <a:pt x="121208" y="984194"/>
                </a:lnTo>
                <a:lnTo>
                  <a:pt x="81769" y="967551"/>
                </a:lnTo>
                <a:lnTo>
                  <a:pt x="48355" y="941736"/>
                </a:lnTo>
                <a:lnTo>
                  <a:pt x="22540" y="908322"/>
                </a:lnTo>
                <a:lnTo>
                  <a:pt x="5897" y="868883"/>
                </a:lnTo>
                <a:lnTo>
                  <a:pt x="0" y="824992"/>
                </a:lnTo>
                <a:lnTo>
                  <a:pt x="0" y="16497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6152" y="3342132"/>
            <a:ext cx="4258056" cy="1286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41391" y="3413760"/>
            <a:ext cx="4154423" cy="10683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41900" y="340042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2" y="0"/>
                </a:moveTo>
                <a:lnTo>
                  <a:pt x="194944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06"/>
                </a:lnTo>
                <a:lnTo>
                  <a:pt x="5147" y="1019821"/>
                </a:lnTo>
                <a:lnTo>
                  <a:pt x="19809" y="1060876"/>
                </a:lnTo>
                <a:lnTo>
                  <a:pt x="42817" y="1097097"/>
                </a:lnTo>
                <a:lnTo>
                  <a:pt x="73003" y="1127310"/>
                </a:lnTo>
                <a:lnTo>
                  <a:pt x="109199" y="1150343"/>
                </a:lnTo>
                <a:lnTo>
                  <a:pt x="150236" y="1165023"/>
                </a:lnTo>
                <a:lnTo>
                  <a:pt x="194944" y="1170178"/>
                </a:lnTo>
                <a:lnTo>
                  <a:pt x="3945382" y="1170178"/>
                </a:lnTo>
                <a:lnTo>
                  <a:pt x="3990097" y="1165023"/>
                </a:lnTo>
                <a:lnTo>
                  <a:pt x="4031152" y="1150343"/>
                </a:lnTo>
                <a:lnTo>
                  <a:pt x="4067373" y="1127310"/>
                </a:lnTo>
                <a:lnTo>
                  <a:pt x="4097586" y="1097097"/>
                </a:lnTo>
                <a:lnTo>
                  <a:pt x="4120619" y="1060876"/>
                </a:lnTo>
                <a:lnTo>
                  <a:pt x="4135299" y="1019821"/>
                </a:lnTo>
                <a:lnTo>
                  <a:pt x="4140454" y="975106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5334" y="3374771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4" y="0"/>
                </a:lnTo>
                <a:lnTo>
                  <a:pt x="3945382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06"/>
                </a:lnTo>
                <a:lnTo>
                  <a:pt x="4135299" y="1019821"/>
                </a:lnTo>
                <a:lnTo>
                  <a:pt x="4120619" y="1060876"/>
                </a:lnTo>
                <a:lnTo>
                  <a:pt x="4097586" y="1097097"/>
                </a:lnTo>
                <a:lnTo>
                  <a:pt x="4067373" y="1127310"/>
                </a:lnTo>
                <a:lnTo>
                  <a:pt x="4031152" y="1150343"/>
                </a:lnTo>
                <a:lnTo>
                  <a:pt x="3990097" y="1165023"/>
                </a:lnTo>
                <a:lnTo>
                  <a:pt x="3945382" y="1170178"/>
                </a:lnTo>
                <a:lnTo>
                  <a:pt x="194944" y="1170178"/>
                </a:lnTo>
                <a:lnTo>
                  <a:pt x="150236" y="1165023"/>
                </a:lnTo>
                <a:lnTo>
                  <a:pt x="109199" y="1150343"/>
                </a:lnTo>
                <a:lnTo>
                  <a:pt x="73003" y="1127310"/>
                </a:lnTo>
                <a:lnTo>
                  <a:pt x="42817" y="1097097"/>
                </a:lnTo>
                <a:lnTo>
                  <a:pt x="19809" y="1060876"/>
                </a:lnTo>
                <a:lnTo>
                  <a:pt x="5147" y="1019821"/>
                </a:lnTo>
                <a:lnTo>
                  <a:pt x="0" y="975106"/>
                </a:lnTo>
                <a:lnTo>
                  <a:pt x="0" y="195072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80482" y="3494786"/>
            <a:ext cx="3640454" cy="3565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615" indent="45720" algn="just">
              <a:lnSpc>
                <a:spcPct val="100000"/>
              </a:lnSpc>
            </a:pPr>
            <a:r>
              <a:rPr sz="2000" b="1" spc="190" dirty="0" err="1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17 227,3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17227,3</a:t>
            </a:r>
            <a:r>
              <a:rPr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57785" marR="49530" indent="45720" algn="just">
              <a:lnSpc>
                <a:spcPct val="100000"/>
              </a:lnSpc>
            </a:pPr>
            <a:r>
              <a:rPr sz="2000" b="1" spc="190" dirty="0" err="1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15184,3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15184,3</a:t>
            </a:r>
            <a:r>
              <a:rPr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02235" marR="5080" indent="45720" algn="just">
              <a:lnSpc>
                <a:spcPct val="100000"/>
              </a:lnSpc>
              <a:spcBef>
                <a:spcPts val="1365"/>
              </a:spcBef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15638,2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15638,2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66800" y="1991868"/>
            <a:ext cx="1917192" cy="10317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3500" y="2133600"/>
            <a:ext cx="1441703" cy="6720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900137" y="0"/>
                </a:moveTo>
                <a:lnTo>
                  <a:pt x="838500" y="1054"/>
                </a:lnTo>
                <a:lnTo>
                  <a:pt x="777979" y="4174"/>
                </a:lnTo>
                <a:lnTo>
                  <a:pt x="718707" y="9289"/>
                </a:lnTo>
                <a:lnTo>
                  <a:pt x="660820" y="16333"/>
                </a:lnTo>
                <a:lnTo>
                  <a:pt x="604450" y="25237"/>
                </a:lnTo>
                <a:lnTo>
                  <a:pt x="549732" y="35933"/>
                </a:lnTo>
                <a:lnTo>
                  <a:pt x="496801" y="48352"/>
                </a:lnTo>
                <a:lnTo>
                  <a:pt x="445788" y="62427"/>
                </a:lnTo>
                <a:lnTo>
                  <a:pt x="396830" y="78090"/>
                </a:lnTo>
                <a:lnTo>
                  <a:pt x="350059" y="95272"/>
                </a:lnTo>
                <a:lnTo>
                  <a:pt x="305610" y="113905"/>
                </a:lnTo>
                <a:lnTo>
                  <a:pt x="263617" y="133921"/>
                </a:lnTo>
                <a:lnTo>
                  <a:pt x="224213" y="155252"/>
                </a:lnTo>
                <a:lnTo>
                  <a:pt x="187532" y="177830"/>
                </a:lnTo>
                <a:lnTo>
                  <a:pt x="153710" y="201587"/>
                </a:lnTo>
                <a:lnTo>
                  <a:pt x="122879" y="226455"/>
                </a:lnTo>
                <a:lnTo>
                  <a:pt x="70727" y="279249"/>
                </a:lnTo>
                <a:lnTo>
                  <a:pt x="32148" y="335668"/>
                </a:lnTo>
                <a:lnTo>
                  <a:pt x="8215" y="395166"/>
                </a:lnTo>
                <a:lnTo>
                  <a:pt x="0" y="457200"/>
                </a:lnTo>
                <a:lnTo>
                  <a:pt x="2076" y="488499"/>
                </a:lnTo>
                <a:lnTo>
                  <a:pt x="18284" y="549333"/>
                </a:lnTo>
                <a:lnTo>
                  <a:pt x="49674" y="607360"/>
                </a:lnTo>
                <a:lnTo>
                  <a:pt x="95173" y="662035"/>
                </a:lnTo>
                <a:lnTo>
                  <a:pt x="153710" y="712812"/>
                </a:lnTo>
                <a:lnTo>
                  <a:pt x="187532" y="736569"/>
                </a:lnTo>
                <a:lnTo>
                  <a:pt x="224213" y="759147"/>
                </a:lnTo>
                <a:lnTo>
                  <a:pt x="263617" y="780478"/>
                </a:lnTo>
                <a:lnTo>
                  <a:pt x="305610" y="800494"/>
                </a:lnTo>
                <a:lnTo>
                  <a:pt x="350059" y="819127"/>
                </a:lnTo>
                <a:lnTo>
                  <a:pt x="396830" y="836309"/>
                </a:lnTo>
                <a:lnTo>
                  <a:pt x="445788" y="851972"/>
                </a:lnTo>
                <a:lnTo>
                  <a:pt x="496801" y="866047"/>
                </a:lnTo>
                <a:lnTo>
                  <a:pt x="549732" y="878466"/>
                </a:lnTo>
                <a:lnTo>
                  <a:pt x="604450" y="889162"/>
                </a:lnTo>
                <a:lnTo>
                  <a:pt x="660820" y="898066"/>
                </a:lnTo>
                <a:lnTo>
                  <a:pt x="718707" y="905110"/>
                </a:lnTo>
                <a:lnTo>
                  <a:pt x="777979" y="910225"/>
                </a:lnTo>
                <a:lnTo>
                  <a:pt x="838500" y="913345"/>
                </a:lnTo>
                <a:lnTo>
                  <a:pt x="900137" y="914400"/>
                </a:lnTo>
                <a:lnTo>
                  <a:pt x="961760" y="913345"/>
                </a:lnTo>
                <a:lnTo>
                  <a:pt x="1022268" y="910225"/>
                </a:lnTo>
                <a:lnTo>
                  <a:pt x="1081527" y="905110"/>
                </a:lnTo>
                <a:lnTo>
                  <a:pt x="1139404" y="898066"/>
                </a:lnTo>
                <a:lnTo>
                  <a:pt x="1195765" y="889162"/>
                </a:lnTo>
                <a:lnTo>
                  <a:pt x="1250475" y="878466"/>
                </a:lnTo>
                <a:lnTo>
                  <a:pt x="1303400" y="866047"/>
                </a:lnTo>
                <a:lnTo>
                  <a:pt x="1354407" y="851972"/>
                </a:lnTo>
                <a:lnTo>
                  <a:pt x="1403361" y="836309"/>
                </a:lnTo>
                <a:lnTo>
                  <a:pt x="1450128" y="819127"/>
                </a:lnTo>
                <a:lnTo>
                  <a:pt x="1494575" y="800494"/>
                </a:lnTo>
                <a:lnTo>
                  <a:pt x="1536566" y="780478"/>
                </a:lnTo>
                <a:lnTo>
                  <a:pt x="1575969" y="759147"/>
                </a:lnTo>
                <a:lnTo>
                  <a:pt x="1612648" y="736569"/>
                </a:lnTo>
                <a:lnTo>
                  <a:pt x="1646471" y="712812"/>
                </a:lnTo>
                <a:lnTo>
                  <a:pt x="1677302" y="687944"/>
                </a:lnTo>
                <a:lnTo>
                  <a:pt x="1729455" y="635150"/>
                </a:lnTo>
                <a:lnTo>
                  <a:pt x="1768035" y="578731"/>
                </a:lnTo>
                <a:lnTo>
                  <a:pt x="1791970" y="519233"/>
                </a:lnTo>
                <a:lnTo>
                  <a:pt x="1800186" y="457200"/>
                </a:lnTo>
                <a:lnTo>
                  <a:pt x="1798110" y="425900"/>
                </a:lnTo>
                <a:lnTo>
                  <a:pt x="1781900" y="365066"/>
                </a:lnTo>
                <a:lnTo>
                  <a:pt x="1750509" y="307039"/>
                </a:lnTo>
                <a:lnTo>
                  <a:pt x="1705008" y="252364"/>
                </a:lnTo>
                <a:lnTo>
                  <a:pt x="1646471" y="201587"/>
                </a:lnTo>
                <a:lnTo>
                  <a:pt x="1612648" y="177830"/>
                </a:lnTo>
                <a:lnTo>
                  <a:pt x="1575969" y="155252"/>
                </a:lnTo>
                <a:lnTo>
                  <a:pt x="1536566" y="133921"/>
                </a:lnTo>
                <a:lnTo>
                  <a:pt x="1494575" y="113905"/>
                </a:lnTo>
                <a:lnTo>
                  <a:pt x="1450128" y="95272"/>
                </a:lnTo>
                <a:lnTo>
                  <a:pt x="1403361" y="78090"/>
                </a:lnTo>
                <a:lnTo>
                  <a:pt x="1354407" y="62427"/>
                </a:lnTo>
                <a:lnTo>
                  <a:pt x="1303400" y="48352"/>
                </a:lnTo>
                <a:lnTo>
                  <a:pt x="1250475" y="35933"/>
                </a:lnTo>
                <a:lnTo>
                  <a:pt x="1195765" y="25237"/>
                </a:lnTo>
                <a:lnTo>
                  <a:pt x="1139404" y="16333"/>
                </a:lnTo>
                <a:lnTo>
                  <a:pt x="1081527" y="9289"/>
                </a:lnTo>
                <a:lnTo>
                  <a:pt x="1022268" y="4174"/>
                </a:lnTo>
                <a:lnTo>
                  <a:pt x="961760" y="1054"/>
                </a:lnTo>
                <a:lnTo>
                  <a:pt x="900137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0" y="457200"/>
                </a:moveTo>
                <a:lnTo>
                  <a:pt x="8215" y="395166"/>
                </a:lnTo>
                <a:lnTo>
                  <a:pt x="32148" y="335668"/>
                </a:lnTo>
                <a:lnTo>
                  <a:pt x="70727" y="279249"/>
                </a:lnTo>
                <a:lnTo>
                  <a:pt x="122879" y="226455"/>
                </a:lnTo>
                <a:lnTo>
                  <a:pt x="153710" y="201587"/>
                </a:lnTo>
                <a:lnTo>
                  <a:pt x="187532" y="177830"/>
                </a:lnTo>
                <a:lnTo>
                  <a:pt x="224213" y="155252"/>
                </a:lnTo>
                <a:lnTo>
                  <a:pt x="263617" y="133921"/>
                </a:lnTo>
                <a:lnTo>
                  <a:pt x="305610" y="113905"/>
                </a:lnTo>
                <a:lnTo>
                  <a:pt x="350059" y="95272"/>
                </a:lnTo>
                <a:lnTo>
                  <a:pt x="396830" y="78090"/>
                </a:lnTo>
                <a:lnTo>
                  <a:pt x="445788" y="62427"/>
                </a:lnTo>
                <a:lnTo>
                  <a:pt x="496801" y="48352"/>
                </a:lnTo>
                <a:lnTo>
                  <a:pt x="549732" y="35933"/>
                </a:lnTo>
                <a:lnTo>
                  <a:pt x="604450" y="25237"/>
                </a:lnTo>
                <a:lnTo>
                  <a:pt x="660820" y="16333"/>
                </a:lnTo>
                <a:lnTo>
                  <a:pt x="718707" y="9289"/>
                </a:lnTo>
                <a:lnTo>
                  <a:pt x="777979" y="4174"/>
                </a:lnTo>
                <a:lnTo>
                  <a:pt x="838500" y="1054"/>
                </a:lnTo>
                <a:lnTo>
                  <a:pt x="900137" y="0"/>
                </a:lnTo>
                <a:lnTo>
                  <a:pt x="961760" y="1054"/>
                </a:lnTo>
                <a:lnTo>
                  <a:pt x="1022268" y="4174"/>
                </a:lnTo>
                <a:lnTo>
                  <a:pt x="1081527" y="9289"/>
                </a:lnTo>
                <a:lnTo>
                  <a:pt x="1139404" y="16333"/>
                </a:lnTo>
                <a:lnTo>
                  <a:pt x="1195765" y="25237"/>
                </a:lnTo>
                <a:lnTo>
                  <a:pt x="1250475" y="35933"/>
                </a:lnTo>
                <a:lnTo>
                  <a:pt x="1303400" y="48352"/>
                </a:lnTo>
                <a:lnTo>
                  <a:pt x="1354407" y="62427"/>
                </a:lnTo>
                <a:lnTo>
                  <a:pt x="1403361" y="78090"/>
                </a:lnTo>
                <a:lnTo>
                  <a:pt x="1450128" y="95272"/>
                </a:lnTo>
                <a:lnTo>
                  <a:pt x="1494575" y="113905"/>
                </a:lnTo>
                <a:lnTo>
                  <a:pt x="1536566" y="133921"/>
                </a:lnTo>
                <a:lnTo>
                  <a:pt x="1575969" y="155252"/>
                </a:lnTo>
                <a:lnTo>
                  <a:pt x="1612648" y="177830"/>
                </a:lnTo>
                <a:lnTo>
                  <a:pt x="1646471" y="201587"/>
                </a:lnTo>
                <a:lnTo>
                  <a:pt x="1677302" y="226455"/>
                </a:lnTo>
                <a:lnTo>
                  <a:pt x="1729455" y="279249"/>
                </a:lnTo>
                <a:lnTo>
                  <a:pt x="1768035" y="335668"/>
                </a:lnTo>
                <a:lnTo>
                  <a:pt x="1791970" y="395166"/>
                </a:lnTo>
                <a:lnTo>
                  <a:pt x="1800186" y="457200"/>
                </a:lnTo>
                <a:lnTo>
                  <a:pt x="1798110" y="488499"/>
                </a:lnTo>
                <a:lnTo>
                  <a:pt x="1791970" y="519233"/>
                </a:lnTo>
                <a:lnTo>
                  <a:pt x="1768035" y="578731"/>
                </a:lnTo>
                <a:lnTo>
                  <a:pt x="1729455" y="635150"/>
                </a:lnTo>
                <a:lnTo>
                  <a:pt x="1677302" y="687944"/>
                </a:lnTo>
                <a:lnTo>
                  <a:pt x="1646471" y="712812"/>
                </a:lnTo>
                <a:lnTo>
                  <a:pt x="1612648" y="736569"/>
                </a:lnTo>
                <a:lnTo>
                  <a:pt x="1575969" y="759147"/>
                </a:lnTo>
                <a:lnTo>
                  <a:pt x="1536566" y="780478"/>
                </a:lnTo>
                <a:lnTo>
                  <a:pt x="1494575" y="800494"/>
                </a:lnTo>
                <a:lnTo>
                  <a:pt x="1450128" y="819127"/>
                </a:lnTo>
                <a:lnTo>
                  <a:pt x="1403361" y="836309"/>
                </a:lnTo>
                <a:lnTo>
                  <a:pt x="1354407" y="851972"/>
                </a:lnTo>
                <a:lnTo>
                  <a:pt x="1303400" y="866047"/>
                </a:lnTo>
                <a:lnTo>
                  <a:pt x="1250475" y="878466"/>
                </a:lnTo>
                <a:lnTo>
                  <a:pt x="1195765" y="889162"/>
                </a:lnTo>
                <a:lnTo>
                  <a:pt x="1139404" y="898066"/>
                </a:lnTo>
                <a:lnTo>
                  <a:pt x="1081527" y="905110"/>
                </a:lnTo>
                <a:lnTo>
                  <a:pt x="1022268" y="910225"/>
                </a:lnTo>
                <a:lnTo>
                  <a:pt x="961760" y="913345"/>
                </a:lnTo>
                <a:lnTo>
                  <a:pt x="900137" y="914400"/>
                </a:lnTo>
                <a:lnTo>
                  <a:pt x="838500" y="913345"/>
                </a:lnTo>
                <a:lnTo>
                  <a:pt x="777979" y="910225"/>
                </a:lnTo>
                <a:lnTo>
                  <a:pt x="718707" y="905110"/>
                </a:lnTo>
                <a:lnTo>
                  <a:pt x="660820" y="898066"/>
                </a:lnTo>
                <a:lnTo>
                  <a:pt x="604450" y="889162"/>
                </a:lnTo>
                <a:lnTo>
                  <a:pt x="549732" y="878466"/>
                </a:lnTo>
                <a:lnTo>
                  <a:pt x="496801" y="866047"/>
                </a:lnTo>
                <a:lnTo>
                  <a:pt x="445788" y="851972"/>
                </a:lnTo>
                <a:lnTo>
                  <a:pt x="396830" y="836309"/>
                </a:lnTo>
                <a:lnTo>
                  <a:pt x="350059" y="819127"/>
                </a:lnTo>
                <a:lnTo>
                  <a:pt x="305610" y="800494"/>
                </a:lnTo>
                <a:lnTo>
                  <a:pt x="263617" y="780478"/>
                </a:lnTo>
                <a:lnTo>
                  <a:pt x="224213" y="759147"/>
                </a:lnTo>
                <a:lnTo>
                  <a:pt x="187532" y="736569"/>
                </a:lnTo>
                <a:lnTo>
                  <a:pt x="153710" y="712812"/>
                </a:lnTo>
                <a:lnTo>
                  <a:pt x="122879" y="687944"/>
                </a:lnTo>
                <a:lnTo>
                  <a:pt x="70727" y="635150"/>
                </a:lnTo>
                <a:lnTo>
                  <a:pt x="32148" y="578731"/>
                </a:lnTo>
                <a:lnTo>
                  <a:pt x="8215" y="519233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467992" y="2214626"/>
            <a:ext cx="1113790" cy="53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000" b="1" spc="150" dirty="0" smtClean="0">
                <a:latin typeface="Cambria"/>
                <a:cs typeface="Cambria"/>
              </a:rPr>
              <a:t>201</a:t>
            </a:r>
            <a:r>
              <a:rPr lang="ru-RU" sz="2000" b="1" spc="150" dirty="0" smtClean="0">
                <a:latin typeface="Cambria"/>
                <a:cs typeface="Cambria"/>
              </a:rPr>
              <a:t>7</a:t>
            </a:r>
            <a:r>
              <a:rPr sz="2000" b="1" spc="150" dirty="0" smtClean="0">
                <a:latin typeface="Cambria"/>
                <a:cs typeface="Cambria"/>
              </a:rPr>
              <a:t>г</a:t>
            </a:r>
            <a:r>
              <a:rPr sz="2000" b="1" spc="150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b="1" spc="-135" dirty="0" smtClean="0">
                <a:latin typeface="Cambria"/>
                <a:cs typeface="Cambria"/>
              </a:rPr>
              <a:t>(</a:t>
            </a:r>
            <a:r>
              <a:rPr lang="ru-RU" sz="1400" b="1" spc="90" dirty="0" err="1" smtClean="0">
                <a:latin typeface="Cambria"/>
                <a:cs typeface="Cambria"/>
              </a:rPr>
              <a:t>уточ.план</a:t>
            </a:r>
            <a:r>
              <a:rPr sz="1400" b="1" spc="-125" dirty="0" smtClean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936235" y="1991868"/>
            <a:ext cx="4258056" cy="11521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45379" y="1996440"/>
            <a:ext cx="4160520" cy="10683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95290" y="2028824"/>
            <a:ext cx="4140835" cy="103149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3967988" y="0"/>
                </a:moveTo>
                <a:lnTo>
                  <a:pt x="172593" y="0"/>
                </a:lnTo>
                <a:lnTo>
                  <a:pt x="126691" y="6161"/>
                </a:lnTo>
                <a:lnTo>
                  <a:pt x="85456" y="23551"/>
                </a:lnTo>
                <a:lnTo>
                  <a:pt x="50530" y="50530"/>
                </a:lnTo>
                <a:lnTo>
                  <a:pt x="23551" y="85456"/>
                </a:lnTo>
                <a:lnTo>
                  <a:pt x="6161" y="126691"/>
                </a:lnTo>
                <a:lnTo>
                  <a:pt x="0" y="172592"/>
                </a:lnTo>
                <a:lnTo>
                  <a:pt x="0" y="862583"/>
                </a:lnTo>
                <a:lnTo>
                  <a:pt x="6161" y="908441"/>
                </a:lnTo>
                <a:lnTo>
                  <a:pt x="23551" y="949663"/>
                </a:lnTo>
                <a:lnTo>
                  <a:pt x="50530" y="984599"/>
                </a:lnTo>
                <a:lnTo>
                  <a:pt x="85456" y="1011597"/>
                </a:lnTo>
                <a:lnTo>
                  <a:pt x="126691" y="1029006"/>
                </a:lnTo>
                <a:lnTo>
                  <a:pt x="172593" y="1035176"/>
                </a:lnTo>
                <a:lnTo>
                  <a:pt x="3967988" y="1035176"/>
                </a:lnTo>
                <a:lnTo>
                  <a:pt x="4013836" y="1029006"/>
                </a:lnTo>
                <a:lnTo>
                  <a:pt x="4055034" y="1011597"/>
                </a:lnTo>
                <a:lnTo>
                  <a:pt x="4089939" y="984599"/>
                </a:lnTo>
                <a:lnTo>
                  <a:pt x="4116907" y="949663"/>
                </a:lnTo>
                <a:lnTo>
                  <a:pt x="4134293" y="908441"/>
                </a:lnTo>
                <a:lnTo>
                  <a:pt x="4140454" y="862583"/>
                </a:lnTo>
                <a:lnTo>
                  <a:pt x="4140454" y="172592"/>
                </a:lnTo>
                <a:lnTo>
                  <a:pt x="4134293" y="126691"/>
                </a:lnTo>
                <a:lnTo>
                  <a:pt x="4116907" y="85456"/>
                </a:lnTo>
                <a:lnTo>
                  <a:pt x="4089939" y="50530"/>
                </a:lnTo>
                <a:lnTo>
                  <a:pt x="4055034" y="23551"/>
                </a:lnTo>
                <a:lnTo>
                  <a:pt x="4013836" y="6161"/>
                </a:lnTo>
                <a:lnTo>
                  <a:pt x="3967988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95290" y="2024634"/>
            <a:ext cx="4140835" cy="103568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0" y="172592"/>
                </a:moveTo>
                <a:lnTo>
                  <a:pt x="6161" y="126691"/>
                </a:lnTo>
                <a:lnTo>
                  <a:pt x="23551" y="85456"/>
                </a:lnTo>
                <a:lnTo>
                  <a:pt x="50530" y="50530"/>
                </a:lnTo>
                <a:lnTo>
                  <a:pt x="85456" y="23551"/>
                </a:lnTo>
                <a:lnTo>
                  <a:pt x="126691" y="6161"/>
                </a:lnTo>
                <a:lnTo>
                  <a:pt x="172593" y="0"/>
                </a:lnTo>
                <a:lnTo>
                  <a:pt x="3967988" y="0"/>
                </a:lnTo>
                <a:lnTo>
                  <a:pt x="4013836" y="6161"/>
                </a:lnTo>
                <a:lnTo>
                  <a:pt x="4055034" y="23551"/>
                </a:lnTo>
                <a:lnTo>
                  <a:pt x="4089939" y="50530"/>
                </a:lnTo>
                <a:lnTo>
                  <a:pt x="4116907" y="85456"/>
                </a:lnTo>
                <a:lnTo>
                  <a:pt x="4134293" y="126691"/>
                </a:lnTo>
                <a:lnTo>
                  <a:pt x="4140454" y="172592"/>
                </a:lnTo>
                <a:lnTo>
                  <a:pt x="4140454" y="862583"/>
                </a:lnTo>
                <a:lnTo>
                  <a:pt x="4134293" y="908441"/>
                </a:lnTo>
                <a:lnTo>
                  <a:pt x="4116907" y="949663"/>
                </a:lnTo>
                <a:lnTo>
                  <a:pt x="4089939" y="984599"/>
                </a:lnTo>
                <a:lnTo>
                  <a:pt x="4055034" y="1011597"/>
                </a:lnTo>
                <a:lnTo>
                  <a:pt x="4013836" y="1029006"/>
                </a:lnTo>
                <a:lnTo>
                  <a:pt x="3967988" y="1035176"/>
                </a:lnTo>
                <a:lnTo>
                  <a:pt x="172593" y="1035176"/>
                </a:lnTo>
                <a:lnTo>
                  <a:pt x="126691" y="1029006"/>
                </a:lnTo>
                <a:lnTo>
                  <a:pt x="85456" y="1011597"/>
                </a:lnTo>
                <a:lnTo>
                  <a:pt x="50530" y="984599"/>
                </a:lnTo>
                <a:lnTo>
                  <a:pt x="23551" y="949663"/>
                </a:lnTo>
                <a:lnTo>
                  <a:pt x="6161" y="908441"/>
                </a:lnTo>
                <a:lnTo>
                  <a:pt x="0" y="862583"/>
                </a:lnTo>
                <a:lnTo>
                  <a:pt x="0" y="17259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5289930" y="2080600"/>
            <a:ext cx="379057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" algn="just">
              <a:lnSpc>
                <a:spcPct val="100000"/>
              </a:lnSpc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20506,7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21207,7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b="1" spc="155" smtClean="0"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701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spc="16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9718"/>
            <a:ext cx="8651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27100" y="200025"/>
            <a:ext cx="8839199" cy="762000"/>
          </a:xfrm>
          <a:custGeom>
            <a:avLst/>
            <a:gdLst/>
            <a:ahLst/>
            <a:cxnLst/>
            <a:rect l="l" t="t" r="r" b="b"/>
            <a:pathLst>
              <a:path w="9136380" h="810260">
                <a:moveTo>
                  <a:pt x="0" y="810094"/>
                </a:moveTo>
                <a:lnTo>
                  <a:pt x="9135999" y="810094"/>
                </a:lnTo>
                <a:lnTo>
                  <a:pt x="9135999" y="0"/>
                </a:lnTo>
                <a:lnTo>
                  <a:pt x="0" y="0"/>
                </a:lnTo>
                <a:lnTo>
                  <a:pt x="0" y="81009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Основы составления проекта бюджета поселения                          на 2018 – 2020 годы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789" y="101479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4789" y="104654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900" y="5000625"/>
            <a:ext cx="9146540" cy="1219200"/>
          </a:xfrm>
          <a:custGeom>
            <a:avLst/>
            <a:gdLst/>
            <a:ahLst/>
            <a:cxnLst/>
            <a:rect l="l" t="t" r="r" b="b"/>
            <a:pathLst>
              <a:path w="9451340" h="959485">
                <a:moveTo>
                  <a:pt x="0" y="958926"/>
                </a:moveTo>
                <a:lnTo>
                  <a:pt x="9451086" y="958926"/>
                </a:lnTo>
                <a:lnTo>
                  <a:pt x="9451086" y="0"/>
                </a:lnTo>
                <a:lnTo>
                  <a:pt x="0" y="0"/>
                </a:lnTo>
                <a:lnTo>
                  <a:pt x="0" y="958926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 rot="10800000" flipV="1">
            <a:off x="1231900" y="5252799"/>
            <a:ext cx="774509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Составление проекта бюджета муниципального</a:t>
            </a:r>
          </a:p>
          <a:p>
            <a:pPr marL="4445"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образования</a:t>
            </a: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4699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2832100" y="1266825"/>
            <a:ext cx="20574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5270500" y="1266825"/>
            <a:ext cx="19812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74803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7" y="0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5048" y="339852"/>
            <a:ext cx="9134856" cy="989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6383" y="355092"/>
            <a:ext cx="8903717" cy="900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0900" y="352425"/>
            <a:ext cx="8915400" cy="12883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Основные характеристики бюджета                        муниципального образования </a:t>
            </a:r>
            <a:r>
              <a:rPr lang="ru-RU" sz="2800" dirty="0" smtClean="0">
                <a:latin typeface="Monotype Corsiva" pitchFamily="66" charset="0"/>
              </a:rPr>
              <a:t>«</a:t>
            </a:r>
            <a:r>
              <a:rPr lang="ru-RU" sz="2800" dirty="0" smtClean="0">
                <a:latin typeface="Monotype Corsiva" pitchFamily="66" charset="0"/>
              </a:rPr>
              <a:t>Зюкайское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сельское поселение», тыс. руб.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7100" y="352425"/>
            <a:ext cx="8839200" cy="1295400"/>
          </a:xfrm>
          <a:custGeom>
            <a:avLst/>
            <a:gdLst/>
            <a:ahLst/>
            <a:cxnLst/>
            <a:rect l="l" t="t" r="r" b="b"/>
            <a:pathLst>
              <a:path w="9046210" h="900430">
                <a:moveTo>
                  <a:pt x="0" y="900099"/>
                </a:moveTo>
                <a:lnTo>
                  <a:pt x="9045956" y="900099"/>
                </a:lnTo>
                <a:lnTo>
                  <a:pt x="9045956" y="0"/>
                </a:lnTo>
                <a:lnTo>
                  <a:pt x="0" y="0"/>
                </a:lnTo>
                <a:lnTo>
                  <a:pt x="0" y="900099"/>
                </a:lnTo>
                <a:close/>
              </a:path>
            </a:pathLst>
          </a:custGeom>
          <a:ln w="9525">
            <a:solidFill>
              <a:srgbClr val="62AC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54609" y="5295805"/>
            <a:ext cx="9025001" cy="771621"/>
          </a:xfrm>
          <a:prstGeom prst="rect">
            <a:avLst/>
          </a:prstGeom>
        </p:spPr>
        <p:txBody>
          <a:bodyPr vert="horz" wrap="square" lIns="0" tIns="520319" rIns="0" bIns="0" rtlCol="0">
            <a:spAutoFit/>
          </a:bodyPr>
          <a:lstStyle/>
          <a:p>
            <a:pPr marL="1513205"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35188" y="2124552"/>
            <a:ext cx="1153795" cy="44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4800"/>
              </a:lnSpc>
            </a:pPr>
            <a:r>
              <a:rPr sz="2400" b="1" spc="-40" dirty="0" smtClean="0"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52032" y="5109972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31335" y="4210811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4033550011"/>
              </p:ext>
            </p:extLst>
          </p:nvPr>
        </p:nvGraphicFramePr>
        <p:xfrm>
          <a:off x="622300" y="1724025"/>
          <a:ext cx="9067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1" y="60489"/>
            <a:ext cx="8651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4609" y="1266825"/>
            <a:ext cx="9025001" cy="3810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993366"/>
                </a:solidFill>
                <a:latin typeface="Monotype Corsiva" pitchFamily="66" charset="0"/>
              </a:rPr>
              <a:t>Доходы бюджета                  муниципального  образования </a:t>
            </a:r>
            <a:r>
              <a:rPr lang="ru-RU" sz="4800" dirty="0" smtClean="0">
                <a:solidFill>
                  <a:srgbClr val="993366"/>
                </a:solidFill>
                <a:latin typeface="Monotype Corsiva" pitchFamily="66" charset="0"/>
              </a:rPr>
              <a:t>«Зюкайское сельское </a:t>
            </a:r>
            <a:r>
              <a:rPr lang="ru-RU" sz="4800" dirty="0" smtClean="0">
                <a:solidFill>
                  <a:srgbClr val="993366"/>
                </a:solidFill>
                <a:latin typeface="Monotype Corsiva" pitchFamily="66" charset="0"/>
              </a:rPr>
              <a:t>поселение» на 2018-2020 годы </a:t>
            </a:r>
            <a:endParaRPr lang="ru-RU" sz="4800" dirty="0">
              <a:solidFill>
                <a:srgbClr val="993366"/>
              </a:solidFill>
              <a:latin typeface="Monotype Corsiva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3" y="657225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7500" y="809625"/>
            <a:ext cx="919861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70560" algn="ctr">
              <a:lnSpc>
                <a:spcPts val="2590"/>
              </a:lnSpc>
            </a:pPr>
            <a:r>
              <a:rPr sz="2400" b="1" spc="-40" dirty="0" err="1" smtClean="0">
                <a:solidFill>
                  <a:srgbClr val="272D37"/>
                </a:solidFill>
                <a:latin typeface="Times New Roman"/>
                <a:cs typeface="Times New Roman"/>
              </a:rPr>
              <a:t>Доход</a:t>
            </a:r>
            <a:r>
              <a:rPr lang="ru-RU" sz="2400" b="1" spc="-40" dirty="0" err="1" smtClean="0">
                <a:solidFill>
                  <a:srgbClr val="272D37"/>
                </a:solidFill>
                <a:latin typeface="Times New Roman"/>
                <a:cs typeface="Times New Roman"/>
              </a:rPr>
              <a:t>ная</a:t>
            </a:r>
            <a:r>
              <a:rPr lang="ru-RU" sz="2400" b="1" spc="-40" dirty="0" smtClean="0">
                <a:solidFill>
                  <a:srgbClr val="272D37"/>
                </a:solidFill>
                <a:latin typeface="Times New Roman"/>
                <a:cs typeface="Times New Roman"/>
              </a:rPr>
              <a:t> часть </a:t>
            </a:r>
            <a:r>
              <a:rPr sz="2400" b="1" spc="-20" dirty="0" err="1" smtClean="0">
                <a:solidFill>
                  <a:srgbClr val="272D37"/>
                </a:solidFill>
                <a:latin typeface="Times New Roman"/>
                <a:cs typeface="Times New Roman"/>
              </a:rPr>
              <a:t>бюджета</a:t>
            </a:r>
            <a:r>
              <a:rPr sz="2400" b="1" spc="-20" dirty="0" smtClean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 smtClean="0">
                <a:solidFill>
                  <a:srgbClr val="272D37"/>
                </a:solidFill>
                <a:latin typeface="Times New Roman"/>
                <a:cs typeface="Times New Roman"/>
              </a:rPr>
              <a:t>поселения</a:t>
            </a:r>
            <a:r>
              <a:rPr sz="2400" b="1" spc="-5" dirty="0" smtClean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 err="1" smtClean="0">
                <a:solidFill>
                  <a:srgbClr val="272D37"/>
                </a:solidFill>
                <a:latin typeface="Times New Roman"/>
                <a:cs typeface="Times New Roman"/>
              </a:rPr>
              <a:t>образу</a:t>
            </a:r>
            <a:r>
              <a:rPr lang="ru-RU" sz="2400" b="1" spc="-10" dirty="0" smtClean="0">
                <a:solidFill>
                  <a:srgbClr val="272D37"/>
                </a:solidFill>
                <a:latin typeface="Times New Roman"/>
                <a:cs typeface="Times New Roman"/>
              </a:rPr>
              <a:t>е</a:t>
            </a:r>
            <a:r>
              <a:rPr sz="2400" b="1" spc="-10" dirty="0" err="1" smtClean="0">
                <a:solidFill>
                  <a:srgbClr val="272D37"/>
                </a:solidFill>
                <a:latin typeface="Times New Roman"/>
                <a:cs typeface="Times New Roman"/>
              </a:rPr>
              <a:t>тся</a:t>
            </a:r>
            <a:r>
              <a:rPr sz="2400" b="1" spc="-10" dirty="0" smtClean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налоговых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и  </a:t>
            </a:r>
            <a:r>
              <a:rPr sz="2400" b="1" spc="-10" dirty="0">
                <a:solidFill>
                  <a:srgbClr val="272D37"/>
                </a:solidFill>
                <a:latin typeface="Times New Roman"/>
                <a:cs typeface="Times New Roman"/>
              </a:rPr>
              <a:t>неналоговых </a:t>
            </a:r>
            <a:r>
              <a:rPr sz="2400" b="1" spc="-35" dirty="0">
                <a:solidFill>
                  <a:srgbClr val="272D37"/>
                </a:solidFill>
                <a:latin typeface="Times New Roman"/>
                <a:cs typeface="Times New Roman"/>
              </a:rPr>
              <a:t>доходов,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также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безвозмездных</a:t>
            </a:r>
            <a:r>
              <a:rPr sz="2400" b="1" spc="110" dirty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поступлений.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022" y="74707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7022" y="77882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2181225" y="0"/>
                </a:moveTo>
                <a:lnTo>
                  <a:pt x="201549" y="0"/>
                </a:lnTo>
                <a:lnTo>
                  <a:pt x="155314" y="5319"/>
                </a:lnTo>
                <a:lnTo>
                  <a:pt x="112883" y="20471"/>
                </a:lnTo>
                <a:lnTo>
                  <a:pt x="75462" y="44247"/>
                </a:lnTo>
                <a:lnTo>
                  <a:pt x="44257" y="75438"/>
                </a:lnTo>
                <a:lnTo>
                  <a:pt x="20474" y="112837"/>
                </a:lnTo>
                <a:lnTo>
                  <a:pt x="5319" y="155234"/>
                </a:lnTo>
                <a:lnTo>
                  <a:pt x="0" y="201422"/>
                </a:lnTo>
                <a:lnTo>
                  <a:pt x="0" y="1007618"/>
                </a:lnTo>
                <a:lnTo>
                  <a:pt x="5319" y="1053812"/>
                </a:lnTo>
                <a:lnTo>
                  <a:pt x="20474" y="1096227"/>
                </a:lnTo>
                <a:lnTo>
                  <a:pt x="44257" y="1133651"/>
                </a:lnTo>
                <a:lnTo>
                  <a:pt x="75462" y="1164869"/>
                </a:lnTo>
                <a:lnTo>
                  <a:pt x="112883" y="1188670"/>
                </a:lnTo>
                <a:lnTo>
                  <a:pt x="155314" y="1203840"/>
                </a:lnTo>
                <a:lnTo>
                  <a:pt x="201549" y="1209167"/>
                </a:lnTo>
                <a:lnTo>
                  <a:pt x="2181225" y="1209167"/>
                </a:lnTo>
                <a:lnTo>
                  <a:pt x="2227459" y="1203840"/>
                </a:lnTo>
                <a:lnTo>
                  <a:pt x="2269890" y="1188670"/>
                </a:lnTo>
                <a:lnTo>
                  <a:pt x="2307311" y="1164869"/>
                </a:lnTo>
                <a:lnTo>
                  <a:pt x="2338516" y="1133651"/>
                </a:lnTo>
                <a:lnTo>
                  <a:pt x="2362299" y="1096227"/>
                </a:lnTo>
                <a:lnTo>
                  <a:pt x="2377454" y="1053812"/>
                </a:lnTo>
                <a:lnTo>
                  <a:pt x="2382774" y="1007618"/>
                </a:lnTo>
                <a:lnTo>
                  <a:pt x="2382774" y="201422"/>
                </a:lnTo>
                <a:lnTo>
                  <a:pt x="2377454" y="155234"/>
                </a:lnTo>
                <a:lnTo>
                  <a:pt x="2362299" y="112837"/>
                </a:lnTo>
                <a:lnTo>
                  <a:pt x="2338516" y="75438"/>
                </a:lnTo>
                <a:lnTo>
                  <a:pt x="2307311" y="44247"/>
                </a:lnTo>
                <a:lnTo>
                  <a:pt x="2269890" y="20471"/>
                </a:lnTo>
                <a:lnTo>
                  <a:pt x="2227459" y="5319"/>
                </a:lnTo>
                <a:lnTo>
                  <a:pt x="218122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0" y="201422"/>
                </a:moveTo>
                <a:lnTo>
                  <a:pt x="5319" y="155234"/>
                </a:lnTo>
                <a:lnTo>
                  <a:pt x="20474" y="112837"/>
                </a:lnTo>
                <a:lnTo>
                  <a:pt x="44257" y="75438"/>
                </a:lnTo>
                <a:lnTo>
                  <a:pt x="75462" y="44247"/>
                </a:lnTo>
                <a:lnTo>
                  <a:pt x="112883" y="20471"/>
                </a:lnTo>
                <a:lnTo>
                  <a:pt x="155314" y="5319"/>
                </a:lnTo>
                <a:lnTo>
                  <a:pt x="201549" y="0"/>
                </a:lnTo>
                <a:lnTo>
                  <a:pt x="2181225" y="0"/>
                </a:lnTo>
                <a:lnTo>
                  <a:pt x="2227459" y="5319"/>
                </a:lnTo>
                <a:lnTo>
                  <a:pt x="2269890" y="20471"/>
                </a:lnTo>
                <a:lnTo>
                  <a:pt x="2307311" y="44247"/>
                </a:lnTo>
                <a:lnTo>
                  <a:pt x="2338516" y="75438"/>
                </a:lnTo>
                <a:lnTo>
                  <a:pt x="2362299" y="112837"/>
                </a:lnTo>
                <a:lnTo>
                  <a:pt x="2377454" y="155234"/>
                </a:lnTo>
                <a:lnTo>
                  <a:pt x="2382774" y="201422"/>
                </a:lnTo>
                <a:lnTo>
                  <a:pt x="2382774" y="1007618"/>
                </a:lnTo>
                <a:lnTo>
                  <a:pt x="2377454" y="1053812"/>
                </a:lnTo>
                <a:lnTo>
                  <a:pt x="2362299" y="1096227"/>
                </a:lnTo>
                <a:lnTo>
                  <a:pt x="2338516" y="1133651"/>
                </a:lnTo>
                <a:lnTo>
                  <a:pt x="2307311" y="1164869"/>
                </a:lnTo>
                <a:lnTo>
                  <a:pt x="2269890" y="1188670"/>
                </a:lnTo>
                <a:lnTo>
                  <a:pt x="2227459" y="1203840"/>
                </a:lnTo>
                <a:lnTo>
                  <a:pt x="2181225" y="1209167"/>
                </a:lnTo>
                <a:lnTo>
                  <a:pt x="201549" y="1209167"/>
                </a:lnTo>
                <a:lnTo>
                  <a:pt x="155314" y="1203840"/>
                </a:lnTo>
                <a:lnTo>
                  <a:pt x="112883" y="1188670"/>
                </a:lnTo>
                <a:lnTo>
                  <a:pt x="75462" y="1164869"/>
                </a:lnTo>
                <a:lnTo>
                  <a:pt x="44257" y="1133651"/>
                </a:lnTo>
                <a:lnTo>
                  <a:pt x="20474" y="1096227"/>
                </a:lnTo>
                <a:lnTo>
                  <a:pt x="5319" y="1053812"/>
                </a:lnTo>
                <a:lnTo>
                  <a:pt x="0" y="1007618"/>
                </a:lnTo>
                <a:lnTo>
                  <a:pt x="0" y="201422"/>
                </a:lnTo>
                <a:close/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43883" y="1857502"/>
            <a:ext cx="1796414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spc="-60" dirty="0">
                <a:latin typeface="Times New Roman"/>
                <a:cs typeface="Times New Roman"/>
              </a:rPr>
              <a:t>Доходы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600" b="1" spc="-35" dirty="0">
                <a:latin typeface="Times New Roman"/>
                <a:cs typeface="Times New Roman"/>
              </a:rPr>
              <a:t>бюджета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341" y="3755288"/>
            <a:ext cx="2751455" cy="2544445"/>
          </a:xfrm>
          <a:prstGeom prst="rect">
            <a:avLst/>
          </a:prstGeom>
          <a:solidFill>
            <a:srgbClr val="CCFFCC"/>
          </a:solidFill>
          <a:ln w="19050">
            <a:solidFill>
              <a:srgbClr val="00FF00"/>
            </a:solidFill>
          </a:ln>
        </p:spPr>
        <p:txBody>
          <a:bodyPr vert="horz" wrap="square" lIns="0" tIns="187960" rIns="0" bIns="0" rtlCol="0">
            <a:spAutoFit/>
          </a:bodyPr>
          <a:lstStyle/>
          <a:p>
            <a:pPr marL="139700" marR="134620" algn="ctr">
              <a:lnSpc>
                <a:spcPct val="100000"/>
              </a:lnSpc>
              <a:spcBef>
                <a:spcPts val="1480"/>
              </a:spcBef>
            </a:pPr>
            <a:r>
              <a:rPr sz="2000" b="1" spc="-10" dirty="0">
                <a:latin typeface="Times New Roman"/>
                <a:cs typeface="Times New Roman"/>
              </a:rPr>
              <a:t>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в  </a:t>
            </a:r>
            <a:r>
              <a:rPr sz="2000" b="1" spc="-25" dirty="0">
                <a:latin typeface="Times New Roman"/>
                <a:cs typeface="Times New Roman"/>
              </a:rPr>
              <a:t>бюджет </a:t>
            </a:r>
            <a:r>
              <a:rPr sz="2000" b="1" spc="-10" dirty="0">
                <a:latin typeface="Times New Roman"/>
                <a:cs typeface="Times New Roman"/>
              </a:rPr>
              <a:t>от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spc="-10" dirty="0">
                <a:latin typeface="Times New Roman"/>
                <a:cs typeface="Times New Roman"/>
              </a:rPr>
              <a:t>налогов,  установленных  Налоговым </a:t>
            </a:r>
            <a:r>
              <a:rPr sz="2000" b="1" spc="-25" dirty="0">
                <a:latin typeface="Times New Roman"/>
                <a:cs typeface="Times New Roman"/>
              </a:rPr>
              <a:t>кодексом  </a:t>
            </a:r>
            <a:r>
              <a:rPr sz="2000" b="1" spc="-40" dirty="0">
                <a:latin typeface="Times New Roman"/>
                <a:cs typeface="Times New Roman"/>
              </a:rPr>
              <a:t>РФ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5500" y="3857625"/>
            <a:ext cx="2991866" cy="2187778"/>
          </a:xfrm>
          <a:prstGeom prst="rect">
            <a:avLst/>
          </a:prstGeom>
          <a:solidFill>
            <a:srgbClr val="FF5050"/>
          </a:solidFill>
          <a:ln w="19050">
            <a:solidFill>
              <a:srgbClr val="FF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6034" marR="18415" indent="635" algn="ctr">
              <a:lnSpc>
                <a:spcPct val="100000"/>
              </a:lnSpc>
              <a:spcBef>
                <a:spcPts val="260"/>
              </a:spcBef>
            </a:pPr>
            <a:r>
              <a:rPr sz="2000" b="1" spc="-10" dirty="0">
                <a:latin typeface="Times New Roman"/>
                <a:cs typeface="Times New Roman"/>
              </a:rPr>
              <a:t>Неналоговые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</a:t>
            </a:r>
            <a:r>
              <a:rPr sz="2000" b="1" spc="-10" dirty="0">
                <a:latin typeface="Times New Roman"/>
                <a:cs typeface="Times New Roman"/>
              </a:rPr>
              <a:t>от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dirty="0">
                <a:latin typeface="Times New Roman"/>
                <a:cs typeface="Times New Roman"/>
              </a:rPr>
              <a:t>пошлин и </a:t>
            </a:r>
            <a:r>
              <a:rPr sz="2000" b="1" spc="-5" dirty="0">
                <a:latin typeface="Times New Roman"/>
                <a:cs typeface="Times New Roman"/>
              </a:rPr>
              <a:t>сборов,  </a:t>
            </a:r>
            <a:r>
              <a:rPr sz="2000" b="1" spc="-10" dirty="0">
                <a:latin typeface="Times New Roman"/>
                <a:cs typeface="Times New Roman"/>
              </a:rPr>
              <a:t>установленных  законодательством </a:t>
            </a:r>
            <a:r>
              <a:rPr sz="2000" b="1" spc="-20" dirty="0">
                <a:latin typeface="Times New Roman"/>
                <a:cs typeface="Times New Roman"/>
              </a:rPr>
              <a:t>РФ  </a:t>
            </a:r>
            <a:r>
              <a:rPr sz="2000" b="1" dirty="0">
                <a:latin typeface="Times New Roman"/>
                <a:cs typeface="Times New Roman"/>
              </a:rPr>
              <a:t>и </a:t>
            </a:r>
            <a:r>
              <a:rPr sz="2000" b="1" spc="-5" dirty="0">
                <a:latin typeface="Times New Roman"/>
                <a:cs typeface="Times New Roman"/>
              </a:rPr>
              <a:t>штрафов </a:t>
            </a:r>
            <a:r>
              <a:rPr sz="2000" b="1" dirty="0">
                <a:latin typeface="Times New Roman"/>
                <a:cs typeface="Times New Roman"/>
              </a:rPr>
              <a:t>за  </a:t>
            </a:r>
            <a:r>
              <a:rPr sz="2000" b="1" spc="-5" dirty="0">
                <a:latin typeface="Times New Roman"/>
                <a:cs typeface="Times New Roman"/>
              </a:rPr>
              <a:t>нарушение  </a:t>
            </a:r>
            <a:r>
              <a:rPr sz="2000" b="1" spc="-10" dirty="0">
                <a:latin typeface="Times New Roman"/>
                <a:cs typeface="Times New Roman"/>
              </a:rPr>
              <a:t>законодательства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9700" y="3781425"/>
            <a:ext cx="3124200" cy="2502608"/>
          </a:xfrm>
          <a:prstGeom prst="rect">
            <a:avLst/>
          </a:prstGeom>
          <a:solidFill>
            <a:srgbClr val="6699FF"/>
          </a:solidFill>
          <a:ln w="19050">
            <a:solidFill>
              <a:srgbClr val="3366F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5410" marR="95250" indent="-1905" algn="ctr">
              <a:lnSpc>
                <a:spcPct val="100000"/>
              </a:lnSpc>
              <a:spcBef>
                <a:spcPts val="315"/>
              </a:spcBef>
            </a:pPr>
            <a:r>
              <a:rPr sz="2000" b="1" spc="-10" dirty="0">
                <a:latin typeface="Times New Roman"/>
                <a:cs typeface="Times New Roman"/>
              </a:rPr>
              <a:t>Безвозмездные  </a:t>
            </a:r>
            <a:r>
              <a:rPr sz="2000" b="1" dirty="0">
                <a:latin typeface="Times New Roman"/>
                <a:cs typeface="Times New Roman"/>
              </a:rPr>
              <a:t>поступления - </a:t>
            </a:r>
            <a:r>
              <a:rPr sz="2000" b="1" spc="-15" dirty="0">
                <a:latin typeface="Times New Roman"/>
                <a:cs typeface="Times New Roman"/>
              </a:rPr>
              <a:t>это  </a:t>
            </a:r>
            <a:r>
              <a:rPr sz="2000" b="1" spc="-5" dirty="0">
                <a:latin typeface="Times New Roman"/>
                <a:cs typeface="Times New Roman"/>
              </a:rPr>
              <a:t>финансовая </a:t>
            </a:r>
            <a:r>
              <a:rPr sz="2000" b="1" spc="-10" dirty="0">
                <a:latin typeface="Times New Roman"/>
                <a:cs typeface="Times New Roman"/>
              </a:rPr>
              <a:t>помощь </a:t>
            </a:r>
            <a:r>
              <a:rPr sz="2000" b="1" dirty="0">
                <a:latin typeface="Times New Roman"/>
                <a:cs typeface="Times New Roman"/>
              </a:rPr>
              <a:t>из  </a:t>
            </a:r>
            <a:r>
              <a:rPr sz="2000" b="1" spc="-30" dirty="0">
                <a:latin typeface="Times New Roman"/>
                <a:cs typeface="Times New Roman"/>
              </a:rPr>
              <a:t>бюджетов </a:t>
            </a:r>
            <a:r>
              <a:rPr sz="2000" b="1" dirty="0">
                <a:latin typeface="Times New Roman"/>
                <a:cs typeface="Times New Roman"/>
              </a:rPr>
              <a:t>других  </a:t>
            </a:r>
            <a:r>
              <a:rPr sz="2000" b="1" spc="-5" dirty="0">
                <a:latin typeface="Times New Roman"/>
                <a:cs typeface="Times New Roman"/>
              </a:rPr>
              <a:t>уровней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(межбюджетные  </a:t>
            </a:r>
            <a:r>
              <a:rPr sz="2000" b="1" spc="-5" dirty="0">
                <a:latin typeface="Times New Roman"/>
                <a:cs typeface="Times New Roman"/>
              </a:rPr>
              <a:t>трансферты), </a:t>
            </a:r>
            <a:r>
              <a:rPr sz="2000" b="1" spc="-10" dirty="0">
                <a:latin typeface="Times New Roman"/>
                <a:cs typeface="Times New Roman"/>
              </a:rPr>
              <a:t>от  </a:t>
            </a:r>
            <a:r>
              <a:rPr sz="2000" b="1" spc="-5" dirty="0">
                <a:latin typeface="Times New Roman"/>
                <a:cs typeface="Times New Roman"/>
              </a:rPr>
              <a:t>физических </a:t>
            </a:r>
            <a:r>
              <a:rPr sz="2000" b="1" dirty="0">
                <a:latin typeface="Times New Roman"/>
                <a:cs typeface="Times New Roman"/>
              </a:rPr>
              <a:t>и  юридических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лиц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55636" y="2348992"/>
            <a:ext cx="586105" cy="1013460"/>
          </a:xfrm>
          <a:custGeom>
            <a:avLst/>
            <a:gdLst/>
            <a:ahLst/>
            <a:cxnLst/>
            <a:rect l="l" t="t" r="r" b="b"/>
            <a:pathLst>
              <a:path w="586104" h="1013460">
                <a:moveTo>
                  <a:pt x="66802" y="195707"/>
                </a:moveTo>
                <a:lnTo>
                  <a:pt x="193421" y="1013333"/>
                </a:lnTo>
                <a:lnTo>
                  <a:pt x="585597" y="609092"/>
                </a:lnTo>
                <a:lnTo>
                  <a:pt x="455549" y="505587"/>
                </a:lnTo>
                <a:lnTo>
                  <a:pt x="439019" y="455215"/>
                </a:lnTo>
                <a:lnTo>
                  <a:pt x="418378" y="407006"/>
                </a:lnTo>
                <a:lnTo>
                  <a:pt x="393773" y="361182"/>
                </a:lnTo>
                <a:lnTo>
                  <a:pt x="365354" y="317961"/>
                </a:lnTo>
                <a:lnTo>
                  <a:pt x="350563" y="299338"/>
                </a:lnTo>
                <a:lnTo>
                  <a:pt x="196850" y="299338"/>
                </a:lnTo>
                <a:lnTo>
                  <a:pt x="66802" y="195707"/>
                </a:lnTo>
                <a:close/>
              </a:path>
              <a:path w="586104" h="1013460">
                <a:moveTo>
                  <a:pt x="0" y="0"/>
                </a:moveTo>
                <a:lnTo>
                  <a:pt x="38969" y="34049"/>
                </a:lnTo>
                <a:lnTo>
                  <a:pt x="74570" y="71385"/>
                </a:lnTo>
                <a:lnTo>
                  <a:pt x="106655" y="111777"/>
                </a:lnTo>
                <a:lnTo>
                  <a:pt x="135074" y="154997"/>
                </a:lnTo>
                <a:lnTo>
                  <a:pt x="159679" y="200817"/>
                </a:lnTo>
                <a:lnTo>
                  <a:pt x="180320" y="249007"/>
                </a:lnTo>
                <a:lnTo>
                  <a:pt x="196850" y="299338"/>
                </a:lnTo>
                <a:lnTo>
                  <a:pt x="350563" y="299338"/>
                </a:lnTo>
                <a:lnTo>
                  <a:pt x="333269" y="277564"/>
                </a:lnTo>
                <a:lnTo>
                  <a:pt x="297668" y="240211"/>
                </a:lnTo>
                <a:lnTo>
                  <a:pt x="258699" y="206121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4064" y="2223228"/>
            <a:ext cx="1016000" cy="473075"/>
          </a:xfrm>
          <a:custGeom>
            <a:avLst/>
            <a:gdLst/>
            <a:ahLst/>
            <a:cxnLst/>
            <a:rect l="l" t="t" r="r" b="b"/>
            <a:pathLst>
              <a:path w="1016000" h="473075">
                <a:moveTo>
                  <a:pt x="526749" y="0"/>
                </a:moveTo>
                <a:lnTo>
                  <a:pt x="482126" y="2239"/>
                </a:lnTo>
                <a:lnTo>
                  <a:pt x="437546" y="7621"/>
                </a:lnTo>
                <a:lnTo>
                  <a:pt x="393186" y="16119"/>
                </a:lnTo>
                <a:lnTo>
                  <a:pt x="349218" y="27705"/>
                </a:lnTo>
                <a:lnTo>
                  <a:pt x="305819" y="42353"/>
                </a:lnTo>
                <a:lnTo>
                  <a:pt x="263162" y="60035"/>
                </a:lnTo>
                <a:lnTo>
                  <a:pt x="221421" y="80724"/>
                </a:lnTo>
                <a:lnTo>
                  <a:pt x="180772" y="104392"/>
                </a:lnTo>
                <a:lnTo>
                  <a:pt x="141388" y="131013"/>
                </a:lnTo>
                <a:lnTo>
                  <a:pt x="103445" y="160560"/>
                </a:lnTo>
                <a:lnTo>
                  <a:pt x="67116" y="193004"/>
                </a:lnTo>
                <a:lnTo>
                  <a:pt x="32576" y="228320"/>
                </a:lnTo>
                <a:lnTo>
                  <a:pt x="0" y="266479"/>
                </a:lnTo>
                <a:lnTo>
                  <a:pt x="258699" y="472600"/>
                </a:lnTo>
                <a:lnTo>
                  <a:pt x="291141" y="434616"/>
                </a:lnTo>
                <a:lnTo>
                  <a:pt x="325656" y="399353"/>
                </a:lnTo>
                <a:lnTo>
                  <a:pt x="362065" y="366865"/>
                </a:lnTo>
                <a:lnTo>
                  <a:pt x="400194" y="337203"/>
                </a:lnTo>
                <a:lnTo>
                  <a:pt x="439865" y="310420"/>
                </a:lnTo>
                <a:lnTo>
                  <a:pt x="480901" y="286568"/>
                </a:lnTo>
                <a:lnTo>
                  <a:pt x="523127" y="265700"/>
                </a:lnTo>
                <a:lnTo>
                  <a:pt x="566366" y="247869"/>
                </a:lnTo>
                <a:lnTo>
                  <a:pt x="610441" y="233125"/>
                </a:lnTo>
                <a:lnTo>
                  <a:pt x="655175" y="221523"/>
                </a:lnTo>
                <a:lnTo>
                  <a:pt x="700393" y="213114"/>
                </a:lnTo>
                <a:lnTo>
                  <a:pt x="745918" y="207951"/>
                </a:lnTo>
                <a:lnTo>
                  <a:pt x="791572" y="206085"/>
                </a:lnTo>
                <a:lnTo>
                  <a:pt x="983334" y="206085"/>
                </a:lnTo>
                <a:lnTo>
                  <a:pt x="962977" y="182579"/>
                </a:lnTo>
                <a:lnTo>
                  <a:pt x="933322" y="153034"/>
                </a:lnTo>
                <a:lnTo>
                  <a:pt x="901572" y="125763"/>
                </a:lnTo>
                <a:lnTo>
                  <a:pt x="864401" y="98492"/>
                </a:lnTo>
                <a:lnTo>
                  <a:pt x="825703" y="74610"/>
                </a:lnTo>
                <a:lnTo>
                  <a:pt x="785654" y="54087"/>
                </a:lnTo>
                <a:lnTo>
                  <a:pt x="744427" y="36898"/>
                </a:lnTo>
                <a:lnTo>
                  <a:pt x="702199" y="23015"/>
                </a:lnTo>
                <a:lnTo>
                  <a:pt x="659142" y="12411"/>
                </a:lnTo>
                <a:lnTo>
                  <a:pt x="615432" y="5058"/>
                </a:lnTo>
                <a:lnTo>
                  <a:pt x="571243" y="930"/>
                </a:lnTo>
                <a:lnTo>
                  <a:pt x="526749" y="0"/>
                </a:lnTo>
                <a:close/>
              </a:path>
              <a:path w="1016000" h="473075">
                <a:moveTo>
                  <a:pt x="983334" y="206085"/>
                </a:moveTo>
                <a:lnTo>
                  <a:pt x="791572" y="206085"/>
                </a:lnTo>
                <a:lnTo>
                  <a:pt x="837180" y="207570"/>
                </a:lnTo>
                <a:lnTo>
                  <a:pt x="882565" y="212459"/>
                </a:lnTo>
                <a:lnTo>
                  <a:pt x="927551" y="220802"/>
                </a:lnTo>
                <a:lnTo>
                  <a:pt x="971961" y="232653"/>
                </a:lnTo>
                <a:lnTo>
                  <a:pt x="1015618" y="248064"/>
                </a:lnTo>
                <a:lnTo>
                  <a:pt x="990441" y="214292"/>
                </a:lnTo>
                <a:lnTo>
                  <a:pt x="983334" y="206085"/>
                </a:lnTo>
                <a:close/>
              </a:path>
            </a:pathLst>
          </a:custGeom>
          <a:solidFill>
            <a:srgbClr val="527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54064" y="2223228"/>
            <a:ext cx="1487170" cy="1139190"/>
          </a:xfrm>
          <a:custGeom>
            <a:avLst/>
            <a:gdLst/>
            <a:ahLst/>
            <a:cxnLst/>
            <a:rect l="l" t="t" r="r" b="b"/>
            <a:pathLst>
              <a:path w="1487170" h="1139189">
                <a:moveTo>
                  <a:pt x="1015618" y="248064"/>
                </a:moveTo>
                <a:lnTo>
                  <a:pt x="971961" y="232653"/>
                </a:lnTo>
                <a:lnTo>
                  <a:pt x="927551" y="220802"/>
                </a:lnTo>
                <a:lnTo>
                  <a:pt x="882565" y="212459"/>
                </a:lnTo>
                <a:lnTo>
                  <a:pt x="837180" y="207570"/>
                </a:lnTo>
                <a:lnTo>
                  <a:pt x="791572" y="206085"/>
                </a:lnTo>
                <a:lnTo>
                  <a:pt x="745918" y="207951"/>
                </a:lnTo>
                <a:lnTo>
                  <a:pt x="700393" y="213114"/>
                </a:lnTo>
                <a:lnTo>
                  <a:pt x="655175" y="221523"/>
                </a:lnTo>
                <a:lnTo>
                  <a:pt x="610441" y="233125"/>
                </a:lnTo>
                <a:lnTo>
                  <a:pt x="566366" y="247869"/>
                </a:lnTo>
                <a:lnTo>
                  <a:pt x="523127" y="265700"/>
                </a:lnTo>
                <a:lnTo>
                  <a:pt x="480901" y="286568"/>
                </a:lnTo>
                <a:lnTo>
                  <a:pt x="439865" y="310420"/>
                </a:lnTo>
                <a:lnTo>
                  <a:pt x="400194" y="337203"/>
                </a:lnTo>
                <a:lnTo>
                  <a:pt x="362065" y="366865"/>
                </a:lnTo>
                <a:lnTo>
                  <a:pt x="325656" y="399353"/>
                </a:lnTo>
                <a:lnTo>
                  <a:pt x="291141" y="434616"/>
                </a:lnTo>
                <a:lnTo>
                  <a:pt x="258699" y="472600"/>
                </a:lnTo>
                <a:lnTo>
                  <a:pt x="0" y="266479"/>
                </a:lnTo>
                <a:lnTo>
                  <a:pt x="32576" y="228320"/>
                </a:lnTo>
                <a:lnTo>
                  <a:pt x="67116" y="193004"/>
                </a:lnTo>
                <a:lnTo>
                  <a:pt x="103445" y="160560"/>
                </a:lnTo>
                <a:lnTo>
                  <a:pt x="141388" y="131013"/>
                </a:lnTo>
                <a:lnTo>
                  <a:pt x="180772" y="104392"/>
                </a:lnTo>
                <a:lnTo>
                  <a:pt x="221421" y="80724"/>
                </a:lnTo>
                <a:lnTo>
                  <a:pt x="263162" y="60035"/>
                </a:lnTo>
                <a:lnTo>
                  <a:pt x="305819" y="42353"/>
                </a:lnTo>
                <a:lnTo>
                  <a:pt x="349218" y="27705"/>
                </a:lnTo>
                <a:lnTo>
                  <a:pt x="393186" y="16119"/>
                </a:lnTo>
                <a:lnTo>
                  <a:pt x="437546" y="7621"/>
                </a:lnTo>
                <a:lnTo>
                  <a:pt x="482126" y="2239"/>
                </a:lnTo>
                <a:lnTo>
                  <a:pt x="526749" y="0"/>
                </a:lnTo>
                <a:lnTo>
                  <a:pt x="571243" y="930"/>
                </a:lnTo>
                <a:lnTo>
                  <a:pt x="615432" y="5058"/>
                </a:lnTo>
                <a:lnTo>
                  <a:pt x="659142" y="12411"/>
                </a:lnTo>
                <a:lnTo>
                  <a:pt x="702199" y="23015"/>
                </a:lnTo>
                <a:lnTo>
                  <a:pt x="744427" y="36898"/>
                </a:lnTo>
                <a:lnTo>
                  <a:pt x="785654" y="54087"/>
                </a:lnTo>
                <a:lnTo>
                  <a:pt x="825703" y="74610"/>
                </a:lnTo>
                <a:lnTo>
                  <a:pt x="864401" y="98492"/>
                </a:lnTo>
                <a:lnTo>
                  <a:pt x="901572" y="125763"/>
                </a:lnTo>
                <a:lnTo>
                  <a:pt x="1160271" y="331884"/>
                </a:lnTo>
                <a:lnTo>
                  <a:pt x="1199241" y="365974"/>
                </a:lnTo>
                <a:lnTo>
                  <a:pt x="1234842" y="403327"/>
                </a:lnTo>
                <a:lnTo>
                  <a:pt x="1266927" y="443724"/>
                </a:lnTo>
                <a:lnTo>
                  <a:pt x="1295346" y="486945"/>
                </a:lnTo>
                <a:lnTo>
                  <a:pt x="1319951" y="532770"/>
                </a:lnTo>
                <a:lnTo>
                  <a:pt x="1340592" y="580978"/>
                </a:lnTo>
                <a:lnTo>
                  <a:pt x="1357121" y="631350"/>
                </a:lnTo>
                <a:lnTo>
                  <a:pt x="1487169" y="734855"/>
                </a:lnTo>
                <a:lnTo>
                  <a:pt x="1094993" y="1139096"/>
                </a:lnTo>
                <a:lnTo>
                  <a:pt x="968375" y="321470"/>
                </a:lnTo>
                <a:lnTo>
                  <a:pt x="1098422" y="425102"/>
                </a:lnTo>
                <a:lnTo>
                  <a:pt x="1081893" y="374770"/>
                </a:lnTo>
                <a:lnTo>
                  <a:pt x="1061252" y="326580"/>
                </a:lnTo>
                <a:lnTo>
                  <a:pt x="1036647" y="280761"/>
                </a:lnTo>
                <a:lnTo>
                  <a:pt x="1008228" y="237540"/>
                </a:lnTo>
                <a:lnTo>
                  <a:pt x="976143" y="197148"/>
                </a:lnTo>
                <a:lnTo>
                  <a:pt x="940542" y="159812"/>
                </a:lnTo>
                <a:lnTo>
                  <a:pt x="901572" y="125763"/>
                </a:lnTo>
              </a:path>
            </a:pathLst>
          </a:custGeom>
          <a:ln w="1905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27123" y="2509647"/>
            <a:ext cx="574040" cy="1065530"/>
          </a:xfrm>
          <a:custGeom>
            <a:avLst/>
            <a:gdLst/>
            <a:ahLst/>
            <a:cxnLst/>
            <a:rect l="l" t="t" r="r" b="b"/>
            <a:pathLst>
              <a:path w="574039" h="1065529">
                <a:moveTo>
                  <a:pt x="352044" y="0"/>
                </a:moveTo>
                <a:lnTo>
                  <a:pt x="313153" y="24895"/>
                </a:lnTo>
                <a:lnTo>
                  <a:pt x="277403" y="52835"/>
                </a:lnTo>
                <a:lnTo>
                  <a:pt x="244857" y="83670"/>
                </a:lnTo>
                <a:lnTo>
                  <a:pt x="215575" y="117248"/>
                </a:lnTo>
                <a:lnTo>
                  <a:pt x="189620" y="153418"/>
                </a:lnTo>
                <a:lnTo>
                  <a:pt x="167054" y="192030"/>
                </a:lnTo>
                <a:lnTo>
                  <a:pt x="147939" y="232933"/>
                </a:lnTo>
                <a:lnTo>
                  <a:pt x="132336" y="275977"/>
                </a:lnTo>
                <a:lnTo>
                  <a:pt x="120307" y="321010"/>
                </a:lnTo>
                <a:lnTo>
                  <a:pt x="111915" y="367881"/>
                </a:lnTo>
                <a:lnTo>
                  <a:pt x="107222" y="416440"/>
                </a:lnTo>
                <a:lnTo>
                  <a:pt x="106289" y="466537"/>
                </a:lnTo>
                <a:lnTo>
                  <a:pt x="109177" y="518019"/>
                </a:lnTo>
                <a:lnTo>
                  <a:pt x="115950" y="570738"/>
                </a:lnTo>
                <a:lnTo>
                  <a:pt x="0" y="701420"/>
                </a:lnTo>
                <a:lnTo>
                  <a:pt x="573913" y="1065276"/>
                </a:lnTo>
                <a:lnTo>
                  <a:pt x="455209" y="343915"/>
                </a:lnTo>
                <a:lnTo>
                  <a:pt x="317626" y="343915"/>
                </a:lnTo>
                <a:lnTo>
                  <a:pt x="310789" y="290761"/>
                </a:lnTo>
                <a:lnTo>
                  <a:pt x="307899" y="238645"/>
                </a:lnTo>
                <a:lnTo>
                  <a:pt x="308939" y="187748"/>
                </a:lnTo>
                <a:lnTo>
                  <a:pt x="313891" y="138253"/>
                </a:lnTo>
                <a:lnTo>
                  <a:pt x="322738" y="90341"/>
                </a:lnTo>
                <a:lnTo>
                  <a:pt x="335461" y="44196"/>
                </a:lnTo>
                <a:lnTo>
                  <a:pt x="352044" y="0"/>
                </a:lnTo>
                <a:close/>
              </a:path>
              <a:path w="574039" h="1065529">
                <a:moveTo>
                  <a:pt x="433704" y="213232"/>
                </a:moveTo>
                <a:lnTo>
                  <a:pt x="317626" y="343915"/>
                </a:lnTo>
                <a:lnTo>
                  <a:pt x="455209" y="343915"/>
                </a:lnTo>
                <a:lnTo>
                  <a:pt x="433704" y="21323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59786" y="2207439"/>
            <a:ext cx="1304290" cy="511175"/>
          </a:xfrm>
          <a:custGeom>
            <a:avLst/>
            <a:gdLst/>
            <a:ahLst/>
            <a:cxnLst/>
            <a:rect l="l" t="t" r="r" b="b"/>
            <a:pathLst>
              <a:path w="1304289" h="511175">
                <a:moveTo>
                  <a:pt x="1234937" y="226885"/>
                </a:moveTo>
                <a:lnTo>
                  <a:pt x="435601" y="226885"/>
                </a:lnTo>
                <a:lnTo>
                  <a:pt x="479329" y="228900"/>
                </a:lnTo>
                <a:lnTo>
                  <a:pt x="523662" y="233380"/>
                </a:lnTo>
                <a:lnTo>
                  <a:pt x="568483" y="240313"/>
                </a:lnTo>
                <a:lnTo>
                  <a:pt x="613678" y="249686"/>
                </a:lnTo>
                <a:lnTo>
                  <a:pt x="659131" y="261490"/>
                </a:lnTo>
                <a:lnTo>
                  <a:pt x="704727" y="275711"/>
                </a:lnTo>
                <a:lnTo>
                  <a:pt x="750351" y="292339"/>
                </a:lnTo>
                <a:lnTo>
                  <a:pt x="795887" y="311362"/>
                </a:lnTo>
                <a:lnTo>
                  <a:pt x="841219" y="332768"/>
                </a:lnTo>
                <a:lnTo>
                  <a:pt x="886233" y="356547"/>
                </a:lnTo>
                <a:lnTo>
                  <a:pt x="930813" y="382686"/>
                </a:lnTo>
                <a:lnTo>
                  <a:pt x="974844" y="411173"/>
                </a:lnTo>
                <a:lnTo>
                  <a:pt x="1018210" y="441998"/>
                </a:lnTo>
                <a:lnTo>
                  <a:pt x="1060796" y="475149"/>
                </a:lnTo>
                <a:lnTo>
                  <a:pt x="1102487" y="510614"/>
                </a:lnTo>
                <a:lnTo>
                  <a:pt x="1304036" y="283665"/>
                </a:lnTo>
                <a:lnTo>
                  <a:pt x="1262345" y="248213"/>
                </a:lnTo>
                <a:lnTo>
                  <a:pt x="1234937" y="226885"/>
                </a:lnTo>
                <a:close/>
              </a:path>
              <a:path w="1304289" h="511175">
                <a:moveTo>
                  <a:pt x="637150" y="0"/>
                </a:moveTo>
                <a:lnTo>
                  <a:pt x="594142" y="460"/>
                </a:lnTo>
                <a:lnTo>
                  <a:pt x="551969" y="3408"/>
                </a:lnTo>
                <a:lnTo>
                  <a:pt x="510746" y="8856"/>
                </a:lnTo>
                <a:lnTo>
                  <a:pt x="470590" y="16815"/>
                </a:lnTo>
                <a:lnTo>
                  <a:pt x="431614" y="27296"/>
                </a:lnTo>
                <a:lnTo>
                  <a:pt x="393935" y="40312"/>
                </a:lnTo>
                <a:lnTo>
                  <a:pt x="357668" y="55874"/>
                </a:lnTo>
                <a:lnTo>
                  <a:pt x="322928" y="73994"/>
                </a:lnTo>
                <a:lnTo>
                  <a:pt x="289831" y="94683"/>
                </a:lnTo>
                <a:lnTo>
                  <a:pt x="258491" y="117954"/>
                </a:lnTo>
                <a:lnTo>
                  <a:pt x="229026" y="143818"/>
                </a:lnTo>
                <a:lnTo>
                  <a:pt x="201549" y="172286"/>
                </a:lnTo>
                <a:lnTo>
                  <a:pt x="0" y="399108"/>
                </a:lnTo>
                <a:lnTo>
                  <a:pt x="27477" y="370653"/>
                </a:lnTo>
                <a:lnTo>
                  <a:pt x="56942" y="344800"/>
                </a:lnTo>
                <a:lnTo>
                  <a:pt x="88282" y="321539"/>
                </a:lnTo>
                <a:lnTo>
                  <a:pt x="121379" y="300857"/>
                </a:lnTo>
                <a:lnTo>
                  <a:pt x="156119" y="282744"/>
                </a:lnTo>
                <a:lnTo>
                  <a:pt x="192386" y="267187"/>
                </a:lnTo>
                <a:lnTo>
                  <a:pt x="230065" y="254174"/>
                </a:lnTo>
                <a:lnTo>
                  <a:pt x="269041" y="243696"/>
                </a:lnTo>
                <a:lnTo>
                  <a:pt x="309197" y="235739"/>
                </a:lnTo>
                <a:lnTo>
                  <a:pt x="350420" y="230293"/>
                </a:lnTo>
                <a:lnTo>
                  <a:pt x="392593" y="227345"/>
                </a:lnTo>
                <a:lnTo>
                  <a:pt x="435601" y="226885"/>
                </a:lnTo>
                <a:lnTo>
                  <a:pt x="1234937" y="226885"/>
                </a:lnTo>
                <a:lnTo>
                  <a:pt x="1219759" y="215073"/>
                </a:lnTo>
                <a:lnTo>
                  <a:pt x="1176393" y="184258"/>
                </a:lnTo>
                <a:lnTo>
                  <a:pt x="1132362" y="155778"/>
                </a:lnTo>
                <a:lnTo>
                  <a:pt x="1087782" y="129645"/>
                </a:lnTo>
                <a:lnTo>
                  <a:pt x="1042768" y="105872"/>
                </a:lnTo>
                <a:lnTo>
                  <a:pt x="997436" y="84469"/>
                </a:lnTo>
                <a:lnTo>
                  <a:pt x="951900" y="65449"/>
                </a:lnTo>
                <a:lnTo>
                  <a:pt x="906276" y="48823"/>
                </a:lnTo>
                <a:lnTo>
                  <a:pt x="860680" y="34603"/>
                </a:lnTo>
                <a:lnTo>
                  <a:pt x="815227" y="22801"/>
                </a:lnTo>
                <a:lnTo>
                  <a:pt x="770032" y="13427"/>
                </a:lnTo>
                <a:lnTo>
                  <a:pt x="725211" y="6495"/>
                </a:lnTo>
                <a:lnTo>
                  <a:pt x="680878" y="2015"/>
                </a:lnTo>
                <a:lnTo>
                  <a:pt x="637150" y="0"/>
                </a:lnTo>
                <a:close/>
              </a:path>
            </a:pathLst>
          </a:custGeom>
          <a:solidFill>
            <a:srgbClr val="A3C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7123" y="2207439"/>
            <a:ext cx="1536700" cy="1367790"/>
          </a:xfrm>
          <a:custGeom>
            <a:avLst/>
            <a:gdLst/>
            <a:ahLst/>
            <a:cxnLst/>
            <a:rect l="l" t="t" r="r" b="b"/>
            <a:pathLst>
              <a:path w="1536700" h="1367789">
                <a:moveTo>
                  <a:pt x="352044" y="302207"/>
                </a:moveTo>
                <a:lnTo>
                  <a:pt x="335461" y="346404"/>
                </a:lnTo>
                <a:lnTo>
                  <a:pt x="322738" y="392549"/>
                </a:lnTo>
                <a:lnTo>
                  <a:pt x="313891" y="440460"/>
                </a:lnTo>
                <a:lnTo>
                  <a:pt x="308939" y="489955"/>
                </a:lnTo>
                <a:lnTo>
                  <a:pt x="307899" y="540852"/>
                </a:lnTo>
                <a:lnTo>
                  <a:pt x="310789" y="592969"/>
                </a:lnTo>
                <a:lnTo>
                  <a:pt x="317626" y="646123"/>
                </a:lnTo>
                <a:lnTo>
                  <a:pt x="433704" y="515440"/>
                </a:lnTo>
                <a:lnTo>
                  <a:pt x="573913" y="1367483"/>
                </a:lnTo>
                <a:lnTo>
                  <a:pt x="0" y="1003628"/>
                </a:lnTo>
                <a:lnTo>
                  <a:pt x="115950" y="872945"/>
                </a:lnTo>
                <a:lnTo>
                  <a:pt x="108925" y="817648"/>
                </a:lnTo>
                <a:lnTo>
                  <a:pt x="106180" y="763596"/>
                </a:lnTo>
                <a:lnTo>
                  <a:pt x="107668" y="710981"/>
                </a:lnTo>
                <a:lnTo>
                  <a:pt x="113343" y="659996"/>
                </a:lnTo>
                <a:lnTo>
                  <a:pt x="123158" y="610833"/>
                </a:lnTo>
                <a:lnTo>
                  <a:pt x="137064" y="563686"/>
                </a:lnTo>
                <a:lnTo>
                  <a:pt x="155015" y="518747"/>
                </a:lnTo>
                <a:lnTo>
                  <a:pt x="176963" y="476209"/>
                </a:lnTo>
                <a:lnTo>
                  <a:pt x="202862" y="436265"/>
                </a:lnTo>
                <a:lnTo>
                  <a:pt x="232663" y="399108"/>
                </a:lnTo>
                <a:lnTo>
                  <a:pt x="434213" y="172286"/>
                </a:lnTo>
                <a:lnTo>
                  <a:pt x="461690" y="143818"/>
                </a:lnTo>
                <a:lnTo>
                  <a:pt x="491155" y="117954"/>
                </a:lnTo>
                <a:lnTo>
                  <a:pt x="522495" y="94683"/>
                </a:lnTo>
                <a:lnTo>
                  <a:pt x="555592" y="73994"/>
                </a:lnTo>
                <a:lnTo>
                  <a:pt x="590332" y="55874"/>
                </a:lnTo>
                <a:lnTo>
                  <a:pt x="626599" y="40312"/>
                </a:lnTo>
                <a:lnTo>
                  <a:pt x="664278" y="27296"/>
                </a:lnTo>
                <a:lnTo>
                  <a:pt x="703254" y="16815"/>
                </a:lnTo>
                <a:lnTo>
                  <a:pt x="743410" y="8856"/>
                </a:lnTo>
                <a:lnTo>
                  <a:pt x="784633" y="3408"/>
                </a:lnTo>
                <a:lnTo>
                  <a:pt x="826806" y="460"/>
                </a:lnTo>
                <a:lnTo>
                  <a:pt x="869814" y="0"/>
                </a:lnTo>
                <a:lnTo>
                  <a:pt x="913542" y="2015"/>
                </a:lnTo>
                <a:lnTo>
                  <a:pt x="957875" y="6495"/>
                </a:lnTo>
                <a:lnTo>
                  <a:pt x="1002696" y="13427"/>
                </a:lnTo>
                <a:lnTo>
                  <a:pt x="1047891" y="22801"/>
                </a:lnTo>
                <a:lnTo>
                  <a:pt x="1093344" y="34603"/>
                </a:lnTo>
                <a:lnTo>
                  <a:pt x="1138940" y="48823"/>
                </a:lnTo>
                <a:lnTo>
                  <a:pt x="1184564" y="65449"/>
                </a:lnTo>
                <a:lnTo>
                  <a:pt x="1230100" y="84469"/>
                </a:lnTo>
                <a:lnTo>
                  <a:pt x="1275432" y="105872"/>
                </a:lnTo>
                <a:lnTo>
                  <a:pt x="1320446" y="129645"/>
                </a:lnTo>
                <a:lnTo>
                  <a:pt x="1365026" y="155778"/>
                </a:lnTo>
                <a:lnTo>
                  <a:pt x="1409057" y="184258"/>
                </a:lnTo>
                <a:lnTo>
                  <a:pt x="1452423" y="215073"/>
                </a:lnTo>
                <a:lnTo>
                  <a:pt x="1495009" y="248213"/>
                </a:lnTo>
                <a:lnTo>
                  <a:pt x="1536700" y="283665"/>
                </a:lnTo>
                <a:lnTo>
                  <a:pt x="1335151" y="510614"/>
                </a:lnTo>
                <a:lnTo>
                  <a:pt x="1293460" y="475149"/>
                </a:lnTo>
                <a:lnTo>
                  <a:pt x="1250874" y="441998"/>
                </a:lnTo>
                <a:lnTo>
                  <a:pt x="1207508" y="411173"/>
                </a:lnTo>
                <a:lnTo>
                  <a:pt x="1163477" y="382686"/>
                </a:lnTo>
                <a:lnTo>
                  <a:pt x="1118897" y="356547"/>
                </a:lnTo>
                <a:lnTo>
                  <a:pt x="1073883" y="332768"/>
                </a:lnTo>
                <a:lnTo>
                  <a:pt x="1028551" y="311362"/>
                </a:lnTo>
                <a:lnTo>
                  <a:pt x="983015" y="292339"/>
                </a:lnTo>
                <a:lnTo>
                  <a:pt x="937391" y="275711"/>
                </a:lnTo>
                <a:lnTo>
                  <a:pt x="891795" y="261490"/>
                </a:lnTo>
                <a:lnTo>
                  <a:pt x="846342" y="249686"/>
                </a:lnTo>
                <a:lnTo>
                  <a:pt x="801147" y="240313"/>
                </a:lnTo>
                <a:lnTo>
                  <a:pt x="756326" y="233380"/>
                </a:lnTo>
                <a:lnTo>
                  <a:pt x="711993" y="228900"/>
                </a:lnTo>
                <a:lnTo>
                  <a:pt x="668265" y="226885"/>
                </a:lnTo>
                <a:lnTo>
                  <a:pt x="625257" y="227345"/>
                </a:lnTo>
                <a:lnTo>
                  <a:pt x="583084" y="230293"/>
                </a:lnTo>
                <a:lnTo>
                  <a:pt x="541861" y="235739"/>
                </a:lnTo>
                <a:lnTo>
                  <a:pt x="501705" y="243696"/>
                </a:lnTo>
                <a:lnTo>
                  <a:pt x="462729" y="254174"/>
                </a:lnTo>
                <a:lnTo>
                  <a:pt x="425050" y="267187"/>
                </a:lnTo>
                <a:lnTo>
                  <a:pt x="388783" y="282744"/>
                </a:lnTo>
                <a:lnTo>
                  <a:pt x="354043" y="300857"/>
                </a:lnTo>
                <a:lnTo>
                  <a:pt x="320946" y="321539"/>
                </a:lnTo>
                <a:lnTo>
                  <a:pt x="289606" y="344800"/>
                </a:lnTo>
                <a:lnTo>
                  <a:pt x="260141" y="370653"/>
                </a:lnTo>
                <a:lnTo>
                  <a:pt x="232663" y="399108"/>
                </a:lnTo>
              </a:path>
            </a:pathLst>
          </a:custGeom>
          <a:ln w="1905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780288" y="406780"/>
                </a:moveTo>
                <a:lnTo>
                  <a:pt x="0" y="406780"/>
                </a:lnTo>
                <a:lnTo>
                  <a:pt x="390143" y="542416"/>
                </a:lnTo>
                <a:lnTo>
                  <a:pt x="780288" y="406780"/>
                </a:lnTo>
                <a:close/>
              </a:path>
              <a:path w="780414" h="542925">
                <a:moveTo>
                  <a:pt x="585215" y="0"/>
                </a:moveTo>
                <a:lnTo>
                  <a:pt x="195072" y="0"/>
                </a:lnTo>
                <a:lnTo>
                  <a:pt x="195072" y="406780"/>
                </a:lnTo>
                <a:lnTo>
                  <a:pt x="585215" y="406780"/>
                </a:lnTo>
                <a:lnTo>
                  <a:pt x="585215" y="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0" y="406780"/>
                </a:moveTo>
                <a:lnTo>
                  <a:pt x="195072" y="406780"/>
                </a:lnTo>
                <a:lnTo>
                  <a:pt x="195072" y="0"/>
                </a:lnTo>
                <a:lnTo>
                  <a:pt x="585215" y="0"/>
                </a:lnTo>
                <a:lnTo>
                  <a:pt x="585215" y="406780"/>
                </a:lnTo>
                <a:lnTo>
                  <a:pt x="780288" y="406780"/>
                </a:lnTo>
                <a:lnTo>
                  <a:pt x="390143" y="542416"/>
                </a:lnTo>
                <a:lnTo>
                  <a:pt x="0" y="40678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8" y="71109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object 2"/>
          <p:cNvSpPr/>
          <p:nvPr/>
        </p:nvSpPr>
        <p:spPr>
          <a:xfrm>
            <a:off x="1003300" y="276225"/>
            <a:ext cx="8686800" cy="1035685"/>
          </a:xfrm>
          <a:custGeom>
            <a:avLst/>
            <a:gdLst/>
            <a:ahLst/>
            <a:cxnLst/>
            <a:rect l="l" t="t" r="r" b="b"/>
            <a:pathLst>
              <a:path w="8992235" h="1035685">
                <a:moveTo>
                  <a:pt x="0" y="1035113"/>
                </a:moveTo>
                <a:lnTo>
                  <a:pt x="8991727" y="1035113"/>
                </a:lnTo>
                <a:lnTo>
                  <a:pt x="8991727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Доходы бюджета поселения</a:t>
            </a:r>
            <a:endParaRPr sz="4000" dirty="0">
              <a:latin typeface="Monotype Corsiva" pitchFamily="66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08690280"/>
              </p:ext>
            </p:extLst>
          </p:nvPr>
        </p:nvGraphicFramePr>
        <p:xfrm>
          <a:off x="546100" y="1571625"/>
          <a:ext cx="8991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76225"/>
            <a:ext cx="865707" cy="96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1088415"/>
            <a:ext cx="9144000" cy="3619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endParaRPr lang="ru-RU" sz="4800" b="1" dirty="0" smtClean="0">
              <a:solidFill>
                <a:srgbClr val="FFC000"/>
              </a:solidFill>
              <a:latin typeface="Monotype Corsiva" pitchFamily="66" charset="0"/>
              <a:cs typeface="Cambria"/>
            </a:endParaRP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Расходы бюджета муниципального образования 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«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Зюкайское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 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сельское поселение» </a:t>
            </a: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на 2018 – 2020 годы</a:t>
            </a:r>
            <a:endParaRPr sz="4800" b="1" dirty="0">
              <a:solidFill>
                <a:srgbClr val="993366"/>
              </a:solidFill>
              <a:latin typeface="Monotype Corsiva" pitchFamily="66" charset="0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56826" y="7258686"/>
            <a:ext cx="2063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7</a:t>
            </a:fld>
            <a:endParaRPr sz="1100">
              <a:latin typeface="Arial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607402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37" y="1061212"/>
            <a:ext cx="9074150" cy="1272413"/>
          </a:xfrm>
          <a:custGeom>
            <a:avLst/>
            <a:gdLst/>
            <a:ahLst/>
            <a:cxnLst/>
            <a:rect l="l" t="t" r="r" b="b"/>
            <a:pathLst>
              <a:path w="9074150" h="1770380">
                <a:moveTo>
                  <a:pt x="8897175" y="0"/>
                </a:moveTo>
                <a:lnTo>
                  <a:pt x="177012" y="0"/>
                </a:lnTo>
                <a:lnTo>
                  <a:pt x="129954" y="6322"/>
                </a:lnTo>
                <a:lnTo>
                  <a:pt x="87669" y="24167"/>
                </a:lnTo>
                <a:lnTo>
                  <a:pt x="51844" y="51847"/>
                </a:lnTo>
                <a:lnTo>
                  <a:pt x="24166" y="87677"/>
                </a:lnTo>
                <a:lnTo>
                  <a:pt x="6322" y="129969"/>
                </a:lnTo>
                <a:lnTo>
                  <a:pt x="0" y="177037"/>
                </a:lnTo>
                <a:lnTo>
                  <a:pt x="0" y="1593088"/>
                </a:lnTo>
                <a:lnTo>
                  <a:pt x="6322" y="1640156"/>
                </a:lnTo>
                <a:lnTo>
                  <a:pt x="24166" y="1682448"/>
                </a:lnTo>
                <a:lnTo>
                  <a:pt x="51844" y="1718278"/>
                </a:lnTo>
                <a:lnTo>
                  <a:pt x="87669" y="1745958"/>
                </a:lnTo>
                <a:lnTo>
                  <a:pt x="129954" y="1763803"/>
                </a:lnTo>
                <a:lnTo>
                  <a:pt x="177012" y="1770126"/>
                </a:lnTo>
                <a:lnTo>
                  <a:pt x="8897175" y="1770126"/>
                </a:lnTo>
                <a:lnTo>
                  <a:pt x="8944190" y="1763803"/>
                </a:lnTo>
                <a:lnTo>
                  <a:pt x="8986447" y="1745958"/>
                </a:lnTo>
                <a:lnTo>
                  <a:pt x="9022254" y="1718278"/>
                </a:lnTo>
                <a:lnTo>
                  <a:pt x="9049923" y="1682448"/>
                </a:lnTo>
                <a:lnTo>
                  <a:pt x="9067764" y="1640156"/>
                </a:lnTo>
                <a:lnTo>
                  <a:pt x="9074086" y="1593088"/>
                </a:lnTo>
                <a:lnTo>
                  <a:pt x="9074086" y="177037"/>
                </a:lnTo>
                <a:lnTo>
                  <a:pt x="9067764" y="129969"/>
                </a:lnTo>
                <a:lnTo>
                  <a:pt x="9049923" y="87677"/>
                </a:lnTo>
                <a:lnTo>
                  <a:pt x="9022254" y="51847"/>
                </a:lnTo>
                <a:lnTo>
                  <a:pt x="8986447" y="24167"/>
                </a:lnTo>
                <a:lnTo>
                  <a:pt x="8944190" y="6322"/>
                </a:lnTo>
                <a:lnTo>
                  <a:pt x="8897175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pPr marL="525780" marR="524510" algn="ctr">
              <a:lnSpc>
                <a:spcPts val="3379"/>
              </a:lnSpc>
            </a:pPr>
            <a:r>
              <a:rPr lang="ru-RU" sz="2800" b="1" spc="195" dirty="0" smtClean="0">
                <a:latin typeface="Monotype Corsiva" pitchFamily="66" charset="0"/>
                <a:cs typeface="Cambria"/>
              </a:rPr>
              <a:t>Порядок и </a:t>
            </a:r>
            <a:r>
              <a:rPr lang="ru-RU" sz="2800" b="1" spc="190" dirty="0" smtClean="0">
                <a:latin typeface="Monotype Corsiva" pitchFamily="66" charset="0"/>
                <a:cs typeface="Cambria"/>
              </a:rPr>
              <a:t>Методика </a:t>
            </a:r>
            <a:r>
              <a:rPr lang="ru-RU" sz="2800" b="1" spc="185" dirty="0" smtClean="0">
                <a:latin typeface="Monotype Corsiva" pitchFamily="66" charset="0"/>
                <a:cs typeface="Cambria"/>
              </a:rPr>
              <a:t>планирования  </a:t>
            </a:r>
            <a:r>
              <a:rPr lang="ru-RU" sz="2800" b="1" spc="200" dirty="0" smtClean="0">
                <a:latin typeface="Monotype Corsiva" pitchFamily="66" charset="0"/>
                <a:cs typeface="Cambria"/>
              </a:rPr>
              <a:t>бюджетных </a:t>
            </a:r>
            <a:r>
              <a:rPr lang="ru-RU" sz="2800" b="1" spc="204" dirty="0" smtClean="0">
                <a:latin typeface="Monotype Corsiva" pitchFamily="66" charset="0"/>
                <a:cs typeface="Cambria"/>
              </a:rPr>
              <a:t>ассигнований</a:t>
            </a:r>
            <a:r>
              <a:rPr lang="ru-RU" sz="2800" b="1" spc="280" dirty="0" smtClean="0">
                <a:latin typeface="Monotype Corsiva" pitchFamily="66" charset="0"/>
                <a:cs typeface="Cambria"/>
              </a:rPr>
              <a:t> </a:t>
            </a:r>
            <a:r>
              <a:rPr lang="ru-RU" sz="2800" b="1" spc="280" dirty="0" smtClean="0">
                <a:latin typeface="Monotype Corsiva" pitchFamily="66" charset="0"/>
                <a:cs typeface="Cambria"/>
              </a:rPr>
              <a:t>Зюкайского</a:t>
            </a:r>
            <a:r>
              <a:rPr lang="ru-RU" sz="2800" b="1" spc="405" dirty="0" smtClean="0">
                <a:latin typeface="Monotype Corsiva" pitchFamily="66" charset="0"/>
                <a:cs typeface="Cambria"/>
              </a:rPr>
              <a:t> </a:t>
            </a:r>
            <a:r>
              <a:rPr lang="ru-RU" sz="2800" b="1" spc="405" dirty="0" smtClean="0">
                <a:latin typeface="Monotype Corsiva" pitchFamily="66" charset="0"/>
                <a:cs typeface="Cambria"/>
              </a:rPr>
              <a:t>сельского поселения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4609" y="5936208"/>
            <a:ext cx="9025001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5780" marR="524510" algn="ctr">
              <a:lnSpc>
                <a:spcPts val="3379"/>
              </a:lnSpc>
            </a:pPr>
            <a:endParaRPr sz="800" spc="95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0588" y="2831338"/>
            <a:ext cx="1284605" cy="1158875"/>
          </a:xfrm>
          <a:custGeom>
            <a:avLst/>
            <a:gdLst/>
            <a:ahLst/>
            <a:cxnLst/>
            <a:rect l="l" t="t" r="r" b="b"/>
            <a:pathLst>
              <a:path w="1284605" h="1158875">
                <a:moveTo>
                  <a:pt x="0" y="0"/>
                </a:moveTo>
                <a:lnTo>
                  <a:pt x="0" y="1158493"/>
                </a:lnTo>
                <a:lnTo>
                  <a:pt x="1284224" y="1158493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4813" y="2638425"/>
            <a:ext cx="6882765" cy="1600200"/>
          </a:xfrm>
          <a:custGeom>
            <a:avLst/>
            <a:gdLst/>
            <a:ahLst/>
            <a:cxnLst/>
            <a:rect l="l" t="t" r="r" b="b"/>
            <a:pathLst>
              <a:path w="6882765" h="1470660">
                <a:moveTo>
                  <a:pt x="6735571" y="0"/>
                </a:moveTo>
                <a:lnTo>
                  <a:pt x="146938" y="0"/>
                </a:lnTo>
                <a:lnTo>
                  <a:pt x="100494" y="7504"/>
                </a:lnTo>
                <a:lnTo>
                  <a:pt x="60158" y="28395"/>
                </a:lnTo>
                <a:lnTo>
                  <a:pt x="28350" y="60240"/>
                </a:lnTo>
                <a:lnTo>
                  <a:pt x="7490" y="100608"/>
                </a:lnTo>
                <a:lnTo>
                  <a:pt x="0" y="147065"/>
                </a:lnTo>
                <a:lnTo>
                  <a:pt x="0" y="1323340"/>
                </a:lnTo>
                <a:lnTo>
                  <a:pt x="7490" y="1369784"/>
                </a:lnTo>
                <a:lnTo>
                  <a:pt x="28350" y="1410120"/>
                </a:lnTo>
                <a:lnTo>
                  <a:pt x="60158" y="1441928"/>
                </a:lnTo>
                <a:lnTo>
                  <a:pt x="100494" y="1462788"/>
                </a:lnTo>
                <a:lnTo>
                  <a:pt x="146938" y="1470279"/>
                </a:lnTo>
                <a:lnTo>
                  <a:pt x="6735571" y="1470279"/>
                </a:lnTo>
                <a:lnTo>
                  <a:pt x="6782016" y="1462788"/>
                </a:lnTo>
                <a:lnTo>
                  <a:pt x="6822352" y="1441928"/>
                </a:lnTo>
                <a:lnTo>
                  <a:pt x="6854160" y="1410120"/>
                </a:lnTo>
                <a:lnTo>
                  <a:pt x="6875020" y="1369784"/>
                </a:lnTo>
                <a:lnTo>
                  <a:pt x="6882511" y="1323340"/>
                </a:lnTo>
                <a:lnTo>
                  <a:pt x="6882511" y="147065"/>
                </a:lnTo>
                <a:lnTo>
                  <a:pt x="6875020" y="100608"/>
                </a:lnTo>
                <a:lnTo>
                  <a:pt x="6854160" y="60240"/>
                </a:lnTo>
                <a:lnTo>
                  <a:pt x="6822352" y="28395"/>
                </a:lnTo>
                <a:lnTo>
                  <a:pt x="6782016" y="7504"/>
                </a:lnTo>
                <a:lnTo>
                  <a:pt x="6735571" y="0"/>
                </a:lnTo>
                <a:close/>
              </a:path>
            </a:pathLst>
          </a:custGeom>
          <a:solidFill>
            <a:srgbClr val="FFE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0588" y="2831338"/>
            <a:ext cx="1644650" cy="3034030"/>
          </a:xfrm>
          <a:custGeom>
            <a:avLst/>
            <a:gdLst/>
            <a:ahLst/>
            <a:cxnLst/>
            <a:rect l="l" t="t" r="r" b="b"/>
            <a:pathLst>
              <a:path w="1644650" h="3034029">
                <a:moveTo>
                  <a:pt x="0" y="0"/>
                </a:moveTo>
                <a:lnTo>
                  <a:pt x="0" y="3033776"/>
                </a:lnTo>
                <a:lnTo>
                  <a:pt x="1644269" y="3033776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54857" y="4467226"/>
            <a:ext cx="6522720" cy="1828799"/>
          </a:xfrm>
          <a:custGeom>
            <a:avLst/>
            <a:gdLst/>
            <a:ahLst/>
            <a:cxnLst/>
            <a:rect l="l" t="t" r="r" b="b"/>
            <a:pathLst>
              <a:path w="6522720" h="1500504">
                <a:moveTo>
                  <a:pt x="6372479" y="0"/>
                </a:moveTo>
                <a:lnTo>
                  <a:pt x="149987" y="0"/>
                </a:lnTo>
                <a:lnTo>
                  <a:pt x="102591" y="7650"/>
                </a:lnTo>
                <a:lnTo>
                  <a:pt x="61420" y="28956"/>
                </a:lnTo>
                <a:lnTo>
                  <a:pt x="28947" y="61447"/>
                </a:lnTo>
                <a:lnTo>
                  <a:pt x="7649" y="102656"/>
                </a:lnTo>
                <a:lnTo>
                  <a:pt x="0" y="150113"/>
                </a:lnTo>
                <a:lnTo>
                  <a:pt x="0" y="1350098"/>
                </a:lnTo>
                <a:lnTo>
                  <a:pt x="7649" y="1397510"/>
                </a:lnTo>
                <a:lnTo>
                  <a:pt x="28947" y="1438686"/>
                </a:lnTo>
                <a:lnTo>
                  <a:pt x="61420" y="1471157"/>
                </a:lnTo>
                <a:lnTo>
                  <a:pt x="102591" y="1492451"/>
                </a:lnTo>
                <a:lnTo>
                  <a:pt x="149987" y="1500098"/>
                </a:lnTo>
                <a:lnTo>
                  <a:pt x="6372479" y="1500098"/>
                </a:lnTo>
                <a:lnTo>
                  <a:pt x="6419923" y="1492451"/>
                </a:lnTo>
                <a:lnTo>
                  <a:pt x="6461100" y="1471157"/>
                </a:lnTo>
                <a:lnTo>
                  <a:pt x="6493554" y="1438686"/>
                </a:lnTo>
                <a:lnTo>
                  <a:pt x="6514828" y="1397510"/>
                </a:lnTo>
                <a:lnTo>
                  <a:pt x="6522466" y="1350098"/>
                </a:lnTo>
                <a:lnTo>
                  <a:pt x="6522466" y="150113"/>
                </a:lnTo>
                <a:lnTo>
                  <a:pt x="6514828" y="102656"/>
                </a:lnTo>
                <a:lnTo>
                  <a:pt x="6493554" y="61447"/>
                </a:lnTo>
                <a:lnTo>
                  <a:pt x="6461100" y="28955"/>
                </a:lnTo>
                <a:lnTo>
                  <a:pt x="6419923" y="7650"/>
                </a:lnTo>
                <a:lnTo>
                  <a:pt x="6372479" y="0"/>
                </a:lnTo>
                <a:close/>
              </a:path>
            </a:pathLst>
          </a:custGeom>
          <a:solidFill>
            <a:srgbClr val="F7A0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98114" y="2638425"/>
            <a:ext cx="6061710" cy="330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lang="ru-RU" sz="4000" spc="245" dirty="0" smtClean="0">
              <a:latin typeface="Cambria"/>
              <a:cs typeface="Cambria"/>
            </a:endParaRPr>
          </a:p>
          <a:p>
            <a:pPr marL="12700" marR="191135" indent="1123315" algn="ctr">
              <a:lnSpc>
                <a:spcPts val="4230"/>
              </a:lnSpc>
              <a:tabLst>
                <a:tab pos="3526154" algn="l"/>
              </a:tabLst>
            </a:pPr>
            <a:r>
              <a:rPr sz="4000" spc="245" dirty="0" err="1" smtClean="0">
                <a:latin typeface="Monotype Corsiva" pitchFamily="66" charset="0"/>
                <a:cs typeface="Cambria"/>
              </a:rPr>
              <a:t>Программные</a:t>
            </a:r>
            <a:r>
              <a:rPr sz="4000" spc="245" dirty="0" smtClean="0">
                <a:latin typeface="Monotype Corsiva" pitchFamily="66" charset="0"/>
                <a:cs typeface="Cambria"/>
              </a:rPr>
              <a:t>  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нап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равлени</a:t>
            </a:r>
            <a:r>
              <a:rPr sz="4000" spc="229" dirty="0" err="1" smtClean="0">
                <a:latin typeface="Monotype Corsiva" pitchFamily="66" charset="0"/>
                <a:cs typeface="Cambria"/>
              </a:rPr>
              <a:t>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310" dirty="0" err="1" smtClean="0">
                <a:latin typeface="Monotype Corsiva" pitchFamily="66" charset="0"/>
                <a:cs typeface="Cambria"/>
              </a:rPr>
              <a:t>рас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х</a:t>
            </a:r>
            <a:r>
              <a:rPr sz="4000" spc="145" dirty="0" err="1" smtClean="0">
                <a:latin typeface="Monotype Corsiva" pitchFamily="66" charset="0"/>
                <a:cs typeface="Cambria"/>
              </a:rPr>
              <a:t>од</a:t>
            </a:r>
            <a:r>
              <a:rPr sz="4000" spc="125" dirty="0" err="1" smtClean="0">
                <a:latin typeface="Monotype Corsiva" pitchFamily="66" charset="0"/>
                <a:cs typeface="Cambria"/>
              </a:rPr>
              <a:t>о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в</a:t>
            </a:r>
            <a:endParaRPr lang="ru-RU" sz="4000" dirty="0" smtClean="0">
              <a:latin typeface="Monotype Corsiva" pitchFamily="66" charset="0"/>
              <a:cs typeface="Cambria"/>
            </a:endParaRPr>
          </a:p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sz="4950" dirty="0">
              <a:latin typeface="Times New Roman"/>
              <a:cs typeface="Times New Roman"/>
            </a:endParaRPr>
          </a:p>
          <a:p>
            <a:pPr marL="178435" algn="ctr">
              <a:lnSpc>
                <a:spcPts val="4515"/>
              </a:lnSpc>
            </a:pPr>
            <a:r>
              <a:rPr sz="4000" spc="240" dirty="0">
                <a:latin typeface="Monotype Corsiva" pitchFamily="66" charset="0"/>
                <a:cs typeface="Cambria"/>
              </a:rPr>
              <a:t>Непрограммные</a:t>
            </a:r>
            <a:endParaRPr sz="4000" dirty="0">
              <a:latin typeface="Monotype Corsiva" pitchFamily="66" charset="0"/>
              <a:cs typeface="Cambria"/>
            </a:endParaRPr>
          </a:p>
          <a:p>
            <a:pPr marL="179705" algn="ctr">
              <a:lnSpc>
                <a:spcPts val="4515"/>
              </a:lnSpc>
              <a:tabLst>
                <a:tab pos="3696970" algn="l"/>
              </a:tabLst>
            </a:pPr>
            <a:r>
              <a:rPr lang="ru-RU" sz="4000" spc="295" dirty="0" err="1" smtClean="0">
                <a:latin typeface="Monotype Corsiva" pitchFamily="66" charset="0"/>
                <a:cs typeface="Cambria"/>
              </a:rPr>
              <a:t>н</a:t>
            </a:r>
            <a:r>
              <a:rPr sz="4000" spc="295" dirty="0" err="1" smtClean="0">
                <a:latin typeface="Monotype Corsiva" pitchFamily="66" charset="0"/>
                <a:cs typeface="Cambria"/>
              </a:rPr>
              <a:t>ап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р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авления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265" dirty="0" err="1" smtClean="0">
                <a:latin typeface="Monotype Corsiva" pitchFamily="66" charset="0"/>
                <a:cs typeface="Cambria"/>
              </a:rPr>
              <a:t>расхо</a:t>
            </a:r>
            <a:r>
              <a:rPr sz="4000" spc="210" dirty="0" err="1" smtClean="0">
                <a:latin typeface="Monotype Corsiva" pitchFamily="66" charset="0"/>
                <a:cs typeface="Cambria"/>
              </a:rPr>
              <a:t>дов</a:t>
            </a:r>
            <a:endParaRPr sz="4000" dirty="0">
              <a:latin typeface="Monotype Corsiva" pitchFamily="66" charset="0"/>
              <a:cs typeface="Cambria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7" y="0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6888" y="5161788"/>
            <a:ext cx="3236976" cy="167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4683" y="553974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5811" y="627126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73211" y="3063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73211" y="3398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85859" y="4136136"/>
            <a:ext cx="563879" cy="583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73211" y="4587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73211" y="4922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155700" y="504825"/>
            <a:ext cx="76200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500" spc="-45" dirty="0" smtClean="0">
                <a:solidFill>
                  <a:srgbClr val="993366"/>
                </a:solidFill>
              </a:rPr>
              <a:t>БЮДЖЕТ </a:t>
            </a:r>
            <a:r>
              <a:rPr lang="ru-RU" sz="3500" spc="-45" dirty="0" smtClean="0">
                <a:solidFill>
                  <a:srgbClr val="993366"/>
                </a:solidFill>
              </a:rPr>
              <a:t>на </a:t>
            </a:r>
            <a:r>
              <a:rPr sz="3500" smtClean="0">
                <a:solidFill>
                  <a:srgbClr val="993366"/>
                </a:solidFill>
              </a:rPr>
              <a:t>201</a:t>
            </a:r>
            <a:r>
              <a:rPr lang="ru-RU" sz="3500" dirty="0" smtClean="0">
                <a:solidFill>
                  <a:srgbClr val="993366"/>
                </a:solidFill>
              </a:rPr>
              <a:t>8</a:t>
            </a:r>
            <a:r>
              <a:rPr sz="3500" spc="-55" smtClean="0">
                <a:solidFill>
                  <a:srgbClr val="993366"/>
                </a:solidFill>
              </a:rPr>
              <a:t> </a:t>
            </a:r>
            <a:r>
              <a:rPr sz="3500" spc="-60" dirty="0" err="1" smtClean="0">
                <a:solidFill>
                  <a:srgbClr val="993366"/>
                </a:solidFill>
              </a:rPr>
              <a:t>год</a:t>
            </a:r>
            <a:endParaRPr sz="3500" dirty="0">
              <a:solidFill>
                <a:srgbClr val="993366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rot="1441620">
            <a:off x="2175128" y="1204909"/>
            <a:ext cx="1389717" cy="2683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16720,4</a:t>
            </a:r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 </a:t>
            </a:r>
          </a:p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97%</a:t>
            </a:r>
            <a:endParaRPr lang="ru-RU" sz="2800" b="1" baseline="4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 rot="19682816">
            <a:off x="6164843" y="1216423"/>
            <a:ext cx="1428379" cy="2636899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506,9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74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рамках </a:t>
            </a:r>
            <a:r>
              <a:rPr lang="ru-RU" dirty="0" smtClean="0">
                <a:solidFill>
                  <a:schemeClr val="tx1"/>
                </a:solidFill>
              </a:rPr>
              <a:t>8 </a:t>
            </a:r>
            <a:r>
              <a:rPr lang="ru-RU" dirty="0" smtClean="0">
                <a:solidFill>
                  <a:schemeClr val="tx1"/>
                </a:solidFill>
              </a:rPr>
              <a:t>муниципальных программ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727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Непрограммные направления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3" y="425996"/>
            <a:ext cx="86583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1331</TotalTime>
  <Words>715</Words>
  <Application>Microsoft Office PowerPoint</Application>
  <PresentationFormat>Произвольный</PresentationFormat>
  <Paragraphs>150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О бюджете  муниципального образования «Зюкайское сельское поселение» на 2018 год и на плановый период 2019и 2020годов</vt:lpstr>
      <vt:lpstr>Презентация PowerPoint</vt:lpstr>
      <vt:lpstr>Презентация PowerPoint</vt:lpstr>
      <vt:lpstr>Доходы бюджета                  муниципального  образования «Зюкайское сельское поселение» на 2018-2020 годы </vt:lpstr>
      <vt:lpstr>Доходная часть бюджета поселения образуется за счет налоговых и  неналоговых доходов, а также за счет безвозмездных поступлений.</vt:lpstr>
      <vt:lpstr>Презентация PowerPoint</vt:lpstr>
      <vt:lpstr>Презентация PowerPoint</vt:lpstr>
      <vt:lpstr>Презентация PowerPoint</vt:lpstr>
      <vt:lpstr>БЮДЖЕТ на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– 20506,7 тыс.руб.  Расходы – 21207,7 тыс.руб.  Дефицит– (-701) тыс.руб.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169</cp:revision>
  <dcterms:created xsi:type="dcterms:W3CDTF">2016-11-25T10:12:35Z</dcterms:created>
  <dcterms:modified xsi:type="dcterms:W3CDTF">2018-03-26T05:37:57Z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2016-11-25T00:00:00Z</vt:filetime>
  </property>
</Properties>
</file>