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5E99A-169B-4466-83F7-4ED586F12FDE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66DF0-1088-4439-A675-19CC00537A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869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6DF0-1088-4439-A675-19CC00537A5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4097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33CB-CCEA-4562-9492-075DA7276E17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E327-3413-4114-A559-20AAAC8D5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884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33CB-CCEA-4562-9492-075DA7276E17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E327-3413-4114-A559-20AAAC8D5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125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33CB-CCEA-4562-9492-075DA7276E17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E327-3413-4114-A559-20AAAC8D5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394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33CB-CCEA-4562-9492-075DA7276E17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E327-3413-4114-A559-20AAAC8D5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624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33CB-CCEA-4562-9492-075DA7276E17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E327-3413-4114-A559-20AAAC8D5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152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33CB-CCEA-4562-9492-075DA7276E17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E327-3413-4114-A559-20AAAC8D5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239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33CB-CCEA-4562-9492-075DA7276E17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E327-3413-4114-A559-20AAAC8D5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529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33CB-CCEA-4562-9492-075DA7276E17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E327-3413-4114-A559-20AAAC8D5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047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33CB-CCEA-4562-9492-075DA7276E17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E327-3413-4114-A559-20AAAC8D5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522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33CB-CCEA-4562-9492-075DA7276E17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E327-3413-4114-A559-20AAAC8D5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039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33CB-CCEA-4562-9492-075DA7276E17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E327-3413-4114-A559-20AAAC8D5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293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033CB-CCEA-4562-9492-075DA7276E17}" type="datetimeFigureOut">
              <a:rPr lang="ru-RU" smtClean="0"/>
              <a:pPr/>
              <a:t>26.05.2023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FE327-3413-4114-A559-20AAAC8D59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466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12" Type="http://schemas.microsoft.com/office/2007/relationships/hdphoto" Target="../media/hdphoto5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02" descr="A picture containing indoor, building, bathroom, white&#10;&#10;Description automatically generated">
            <a:extLst>
              <a:ext uri="{FF2B5EF4-FFF2-40B4-BE49-F238E27FC236}">
                <a16:creationId xmlns:a16="http://schemas.microsoft.com/office/drawing/2014/main" xmlns="" id="{844C94CF-5E65-4DCC-9A9E-6E6CB8BA59E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822" r="17179"/>
          <a:stretch/>
        </p:blipFill>
        <p:spPr>
          <a:xfrm>
            <a:off x="0" y="-13755"/>
            <a:ext cx="9162339" cy="6871754"/>
          </a:xfrm>
          <a:prstGeom prst="rect">
            <a:avLst/>
          </a:prstGeom>
        </p:spPr>
      </p:pic>
      <p:pic>
        <p:nvPicPr>
          <p:cNvPr id="6" name="Picture 3" descr="\\192.168.51.6\методисты\!СИП\ФОТО, ВИДЕО И БАНЕРЫ\Бренд\Логотип Работа России\png\onwhite_hor.png">
            <a:extLst>
              <a:ext uri="{FF2B5EF4-FFF2-40B4-BE49-F238E27FC236}">
                <a16:creationId xmlns:a16="http://schemas.microsoft.com/office/drawing/2014/main" xmlns="" id="{E950F0EC-1040-4902-BE48-EB48989EF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837" y="188640"/>
            <a:ext cx="1570597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E8605FD-40C3-40EF-8B53-90EA18A5B2D2}"/>
              </a:ext>
            </a:extLst>
          </p:cNvPr>
          <p:cNvSpPr txBox="1"/>
          <p:nvPr/>
        </p:nvSpPr>
        <p:spPr>
          <a:xfrm>
            <a:off x="390837" y="981549"/>
            <a:ext cx="8041553" cy="384721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ctr"/>
            <a:r>
              <a:rPr lang="ru-RU" sz="2500" dirty="0">
                <a:solidFill>
                  <a:srgbClr val="CF4520"/>
                </a:solidFill>
                <a:latin typeface="Montserrat "/>
              </a:rPr>
              <a:t>Субсидия при трудоустройстве молодежи до 30 лет </a:t>
            </a:r>
            <a:endParaRPr lang="ru-RU" sz="2500" dirty="0">
              <a:solidFill>
                <a:srgbClr val="6AB3E7"/>
              </a:solidFill>
              <a:latin typeface="Montserrat 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F862DE94-F3F7-4729-8C91-77964BCFC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4167" b="95417" l="10000" r="90000">
                        <a14:foregroundMark x1="34600" y1="6528" x2="68400" y2="8611"/>
                        <a14:foregroundMark x1="49200" y1="9861" x2="50600" y2="62639"/>
                        <a14:foregroundMark x1="46300" y1="14306" x2="51300" y2="17639"/>
                        <a14:foregroundMark x1="51300" y1="17639" x2="54400" y2="18194"/>
                        <a14:foregroundMark x1="50000" y1="29444" x2="52700" y2="39167"/>
                        <a14:foregroundMark x1="37700" y1="52778" x2="64400" y2="54583"/>
                        <a14:foregroundMark x1="40700" y1="54722" x2="67300" y2="60417"/>
                        <a14:foregroundMark x1="38400" y1="43056" x2="41200" y2="74444"/>
                        <a14:foregroundMark x1="44800" y1="62639" x2="44100" y2="76250"/>
                        <a14:foregroundMark x1="32300" y1="73056" x2="48900" y2="67500"/>
                        <a14:foregroundMark x1="40200" y1="76389" x2="40500" y2="79722"/>
                        <a14:foregroundMark x1="49200" y1="67083" x2="49300" y2="81528"/>
                        <a14:foregroundMark x1="42300" y1="76667" x2="44700" y2="77083"/>
                        <a14:foregroundMark x1="54300" y1="65833" x2="54900" y2="73611"/>
                        <a14:foregroundMark x1="54900" y1="73611" x2="56900" y2="66806"/>
                        <a14:foregroundMark x1="56900" y1="66806" x2="56900" y2="66528"/>
                        <a14:foregroundMark x1="63400" y1="60833" x2="56600" y2="77639"/>
                        <a14:foregroundMark x1="61700" y1="78056" x2="64600" y2="81389"/>
                        <a14:foregroundMark x1="41600" y1="64306" x2="32700" y2="72917"/>
                        <a14:foregroundMark x1="32700" y1="72917" x2="32400" y2="73333"/>
                        <a14:foregroundMark x1="49700" y1="89028" x2="50100" y2="95417"/>
                        <a14:foregroundMark x1="40000" y1="77639" x2="44900" y2="82778"/>
                        <a14:foregroundMark x1="32200" y1="4583" x2="48300" y2="6111"/>
                        <a14:foregroundMark x1="39300" y1="4306" x2="57700" y2="5000"/>
                        <a14:foregroundMark x1="57700" y1="5000" x2="74900" y2="4167"/>
                        <a14:foregroundMark x1="74900" y1="4167" x2="76100" y2="4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4447" y="103022"/>
            <a:ext cx="1315886" cy="94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BF48EA30-6A2F-4D6E-9554-C8F8F02488A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786" t="18836" r="28094" b="6991"/>
          <a:stretch/>
        </p:blipFill>
        <p:spPr>
          <a:xfrm>
            <a:off x="4572000" y="3391554"/>
            <a:ext cx="4571630" cy="34664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7EF34A6-C441-4EFA-A4D0-D72A84DD483B}"/>
              </a:ext>
            </a:extLst>
          </p:cNvPr>
          <p:cNvSpPr/>
          <p:nvPr/>
        </p:nvSpPr>
        <p:spPr>
          <a:xfrm>
            <a:off x="251520" y="6045405"/>
            <a:ext cx="872134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b="1" dirty="0">
                <a:solidFill>
                  <a:srgbClr val="0033A0"/>
                </a:solidFill>
                <a:latin typeface="Montserrat "/>
              </a:rPr>
              <a:t>Порядок и условия предоставления услуги </a:t>
            </a:r>
            <a:r>
              <a:rPr lang="ru-RU" sz="1100" dirty="0">
                <a:solidFill>
                  <a:srgbClr val="0033A0"/>
                </a:solidFill>
                <a:latin typeface="Montserrat "/>
              </a:rPr>
              <a:t>определяются Постановлением Правительства РФ от 13 марта 2021 г. № 362 «О государственной поддержке в 2022 году юридических лиц, включая некоммерческие организации, и индивидуальных предпринимателей в целях стимулирования занятости отдельных категорий граждан» (в редакции Постановления Правительства РФ от 12.12.2022 № 2290)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97F3F04-3520-488F-9AD0-FEC1320038E3}"/>
              </a:ext>
            </a:extLst>
          </p:cNvPr>
          <p:cNvSpPr txBox="1"/>
          <p:nvPr/>
        </p:nvSpPr>
        <p:spPr>
          <a:xfrm>
            <a:off x="2411760" y="188640"/>
            <a:ext cx="4896543" cy="86177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33A0"/>
                </a:solidFill>
                <a:latin typeface="Montserrat "/>
              </a:rPr>
              <a:t>Меры поддержки для работодателей Пермского края в 2023 году </a:t>
            </a:r>
            <a:r>
              <a:rPr lang="ru-RU" sz="1600" dirty="0">
                <a:solidFill>
                  <a:srgbClr val="0033A0"/>
                </a:solidFill>
                <a:latin typeface="Montserrat "/>
              </a:rPr>
              <a:t/>
            </a:r>
            <a:br>
              <a:rPr lang="ru-RU" sz="1600" dirty="0">
                <a:solidFill>
                  <a:srgbClr val="0033A0"/>
                </a:solidFill>
                <a:latin typeface="Montserrat "/>
              </a:rPr>
            </a:br>
            <a:endParaRPr lang="ru-RU" sz="1600" dirty="0">
              <a:solidFill>
                <a:srgbClr val="0033A0"/>
              </a:solidFill>
              <a:latin typeface="Montserrat 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CC2D473-3C94-449E-8480-EAC3F830C0C1}"/>
              </a:ext>
            </a:extLst>
          </p:cNvPr>
          <p:cNvSpPr/>
          <p:nvPr/>
        </p:nvSpPr>
        <p:spPr>
          <a:xfrm>
            <a:off x="251520" y="4116781"/>
            <a:ext cx="8721348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>
              <a:spcBef>
                <a:spcPts val="600"/>
              </a:spcBef>
            </a:pPr>
            <a:r>
              <a:rPr lang="ru-RU" b="1" dirty="0">
                <a:solidFill>
                  <a:srgbClr val="0033A0"/>
                </a:solidFill>
                <a:latin typeface="Montserrat "/>
              </a:rPr>
              <a:t>Для получения субсидии необходимо: </a:t>
            </a:r>
          </a:p>
          <a:p>
            <a:pPr marL="357750" indent="-285750" algn="just">
              <a:spcBef>
                <a:spcPts val="600"/>
              </a:spcBef>
              <a:buBlip>
                <a:blip r:embed="rId8"/>
              </a:buBlip>
            </a:pPr>
            <a:r>
              <a:rPr lang="ru-RU" sz="1600" dirty="0">
                <a:solidFill>
                  <a:srgbClr val="0033A0"/>
                </a:solidFill>
                <a:latin typeface="Montserrat "/>
              </a:rPr>
              <a:t>Направить в ЦЗН через личный кабинет на ЕЦП «Работа России» </a:t>
            </a:r>
            <a:r>
              <a:rPr lang="en-US" sz="1600" dirty="0">
                <a:solidFill>
                  <a:srgbClr val="0033A0"/>
                </a:solidFill>
                <a:latin typeface="Montserrat "/>
              </a:rPr>
              <a:t>https://trudvsem.ru/</a:t>
            </a:r>
            <a:r>
              <a:rPr lang="ru-RU" sz="1600" dirty="0">
                <a:solidFill>
                  <a:srgbClr val="0033A0"/>
                </a:solidFill>
                <a:latin typeface="Montserrat "/>
              </a:rPr>
              <a:t> заявление с указанием перечная вакансий;</a:t>
            </a:r>
          </a:p>
          <a:p>
            <a:pPr marL="357750" indent="-285750" algn="just">
              <a:spcBef>
                <a:spcPts val="600"/>
              </a:spcBef>
              <a:buBlip>
                <a:blip r:embed="rId8"/>
              </a:buBlip>
            </a:pPr>
            <a:r>
              <a:rPr lang="ru-RU" sz="1600" dirty="0">
                <a:solidFill>
                  <a:srgbClr val="0033A0"/>
                </a:solidFill>
                <a:latin typeface="Montserrat "/>
              </a:rPr>
              <a:t>Трудоустроить гражданин, которых подобрал ЦЗН, и подать заявление в Фонд пенсионного и социального страхования на предоставление выплаты;</a:t>
            </a:r>
          </a:p>
          <a:p>
            <a:pPr marL="357750" indent="-285750" algn="just">
              <a:spcBef>
                <a:spcPts val="600"/>
              </a:spcBef>
              <a:buBlip>
                <a:blip r:embed="rId8"/>
              </a:buBlip>
            </a:pPr>
            <a:r>
              <a:rPr lang="ru-RU" sz="1600" dirty="0">
                <a:solidFill>
                  <a:srgbClr val="0033A0"/>
                </a:solidFill>
                <a:latin typeface="Montserrat "/>
              </a:rPr>
              <a:t>Обеспечить занятость трудоустроенных граждан в течение 6 месяцев.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A27C3E0-EB5D-400E-B9CB-815B0432044C}"/>
              </a:ext>
            </a:extLst>
          </p:cNvPr>
          <p:cNvSpPr/>
          <p:nvPr/>
        </p:nvSpPr>
        <p:spPr>
          <a:xfrm>
            <a:off x="1527228" y="2178560"/>
            <a:ext cx="742710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dirty="0">
                <a:solidFill>
                  <a:srgbClr val="0033A0"/>
                </a:solidFill>
                <a:latin typeface="Montserrat "/>
              </a:rPr>
              <a:t>Субсидия работодателю предоставляется из расчета МРОТ + страховые взносы+ районный коэффициент на одного работника в месяц при трудоустройстве граждан из числа состоящих на учете в ЦЗН</a:t>
            </a:r>
          </a:p>
          <a:p>
            <a:pPr algn="just" fontAlgn="base"/>
            <a:r>
              <a:rPr lang="ru-RU" sz="1000" dirty="0">
                <a:solidFill>
                  <a:srgbClr val="0033A0"/>
                </a:solidFill>
                <a:latin typeface="Montserrat "/>
              </a:rPr>
              <a:t>-Молодежи в возрасте до 30 лет, </a:t>
            </a:r>
          </a:p>
          <a:p>
            <a:pPr algn="just" fontAlgn="base"/>
            <a:r>
              <a:rPr lang="ru-RU" sz="1000" dirty="0">
                <a:solidFill>
                  <a:srgbClr val="0033A0"/>
                </a:solidFill>
                <a:latin typeface="Montserrat "/>
              </a:rPr>
              <a:t>-граждан, уволенные в 2023 году в связи с сокращением штата, ликвидацией</a:t>
            </a:r>
          </a:p>
          <a:p>
            <a:pPr algn="just" fontAlgn="base"/>
            <a:r>
              <a:rPr lang="ru-RU" sz="1000" dirty="0">
                <a:solidFill>
                  <a:srgbClr val="0033A0"/>
                </a:solidFill>
                <a:latin typeface="Montserrat "/>
              </a:rPr>
              <a:t>-граждан, прибывших из Украины, ЛНР, ДНР. </a:t>
            </a:r>
          </a:p>
          <a:p>
            <a:pPr fontAlgn="base"/>
            <a:r>
              <a:rPr lang="ru-RU" sz="1600" dirty="0">
                <a:solidFill>
                  <a:srgbClr val="0033A0"/>
                </a:solidFill>
                <a:highlight>
                  <a:srgbClr val="FFFF00"/>
                </a:highlight>
                <a:latin typeface="Montserrat "/>
              </a:rPr>
              <a:t/>
            </a:r>
            <a:br>
              <a:rPr lang="ru-RU" sz="1600" dirty="0">
                <a:solidFill>
                  <a:srgbClr val="0033A0"/>
                </a:solidFill>
                <a:highlight>
                  <a:srgbClr val="FFFF00"/>
                </a:highlight>
                <a:latin typeface="Montserrat "/>
              </a:rPr>
            </a:br>
            <a:r>
              <a:rPr lang="ru-RU" sz="1600" dirty="0">
                <a:solidFill>
                  <a:srgbClr val="0033A0"/>
                </a:solidFill>
                <a:latin typeface="Montserrat "/>
              </a:rPr>
              <a:t>Субсидия предоставляется за 1, 3, 6 месяцы трудоустройства граждан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E3FCA992-F444-43A9-A0F7-6B7F85F19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8370" b="90000" l="10000" r="90000">
                        <a14:foregroundMark x1="33587" y1="8370" x2="65326" y2="123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43" y="2210913"/>
            <a:ext cx="811268" cy="81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ADB91E4-0EA4-4DFB-858B-14961D5C6C38}"/>
              </a:ext>
            </a:extLst>
          </p:cNvPr>
          <p:cNvSpPr/>
          <p:nvPr/>
        </p:nvSpPr>
        <p:spPr>
          <a:xfrm>
            <a:off x="251521" y="1429379"/>
            <a:ext cx="87213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1" dirty="0">
                <a:solidFill>
                  <a:srgbClr val="0033A0"/>
                </a:solidFill>
                <a:latin typeface="Montserrat "/>
              </a:rPr>
              <a:t>Субсидия предоставляется работодателям Пермского края, в том числе некоммерческим организациям и индивидуальным предпринимателям</a:t>
            </a:r>
          </a:p>
        </p:txBody>
      </p:sp>
      <p:pic>
        <p:nvPicPr>
          <p:cNvPr id="16" name="Picture 6">
            <a:extLst>
              <a:ext uri="{FF2B5EF4-FFF2-40B4-BE49-F238E27FC236}">
                <a16:creationId xmlns:a16="http://schemas.microsoft.com/office/drawing/2014/main" xmlns="" id="{0536F45C-4636-4FA2-B70D-AEBF9DE01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backgroundRemoval t="1881" b="97456" l="2609" r="98043">
                        <a14:foregroundMark x1="44130" y1="17478" x2="44457" y2="40044"/>
                        <a14:foregroundMark x1="40337" y1="44665" x2="39130" y2="46018"/>
                        <a14:foregroundMark x1="44457" y1="40044" x2="43273" y2="41372"/>
                        <a14:foregroundMark x1="39130" y1="46018" x2="14891" y2="46460"/>
                        <a14:foregroundMark x1="18696" y1="10951" x2="12174" y2="15708"/>
                        <a14:foregroundMark x1="12174" y1="15708" x2="7391" y2="22124"/>
                        <a14:foregroundMark x1="2630" y1="50979" x2="2609" y2="51106"/>
                        <a14:foregroundMark x1="7391" y1="22124" x2="6360" y2="28374"/>
                        <a14:foregroundMark x1="9549" y1="69610" x2="10326" y2="71681"/>
                        <a14:foregroundMark x1="2609" y1="51106" x2="2863" y2="51783"/>
                        <a14:foregroundMark x1="10326" y1="71681" x2="19783" y2="81858"/>
                        <a14:foregroundMark x1="19783" y1="81858" x2="31739" y2="87942"/>
                        <a14:foregroundMark x1="19457" y1="10066" x2="34130" y2="1991"/>
                        <a14:foregroundMark x1="34130" y1="1991" x2="42174" y2="1881"/>
                        <a14:foregroundMark x1="59183" y1="4944" x2="66739" y2="6305"/>
                        <a14:foregroundMark x1="42174" y1="1881" x2="51446" y2="3551"/>
                        <a14:foregroundMark x1="66739" y1="6305" x2="67385" y2="6623"/>
                        <a14:foregroundMark x1="74565" y1="13389" x2="76097" y2="17402"/>
                        <a14:foregroundMark x1="81972" y1="25039" x2="84348" y2="26438"/>
                        <a14:foregroundMark x1="84348" y1="26438" x2="87283" y2="47677"/>
                        <a14:foregroundMark x1="24239" y1="6637" x2="40652" y2="1881"/>
                        <a14:foregroundMark x1="58690" y1="5664" x2="66556" y2="7313"/>
                        <a14:foregroundMark x1="40652" y1="1881" x2="48600" y2="3548"/>
                        <a14:foregroundMark x1="67935" y1="7633" x2="73043" y2="11173"/>
                        <a14:foregroundMark x1="77826" y1="16814" x2="83043" y2="26327"/>
                        <a14:foregroundMark x1="73913" y1="14381" x2="80000" y2="17810"/>
                        <a14:foregroundMark x1="80000" y1="17810" x2="82174" y2="22898"/>
                        <a14:foregroundMark x1="46774" y1="87129" x2="47826" y2="87832"/>
                        <a14:foregroundMark x1="40543" y1="82965" x2="42231" y2="84093"/>
                        <a14:foregroundMark x1="47826" y1="87832" x2="55109" y2="89159"/>
                        <a14:foregroundMark x1="63917" y1="84304" x2="65543" y2="83407"/>
                        <a14:foregroundMark x1="55109" y1="89159" x2="57724" y2="87717"/>
                        <a14:foregroundMark x1="40326" y1="94358" x2="53913" y2="98230"/>
                        <a14:foregroundMark x1="53913" y1="98230" x2="61196" y2="97566"/>
                        <a14:foregroundMark x1="61196" y1="97566" x2="67283" y2="94137"/>
                        <a14:foregroundMark x1="46182" y1="68595" x2="43587" y2="69580"/>
                        <a14:foregroundMark x1="47250" y1="68190" x2="46832" y2="68349"/>
                        <a14:foregroundMark x1="50000" y1="67146" x2="48033" y2="67893"/>
                        <a14:foregroundMark x1="41432" y1="73894" x2="40217" y2="76327"/>
                        <a14:foregroundMark x1="41842" y1="73074" x2="41488" y2="73783"/>
                        <a14:foregroundMark x1="43587" y1="69580" x2="42697" y2="71361"/>
                        <a14:foregroundMark x1="40217" y1="76327" x2="46196" y2="80310"/>
                        <a14:foregroundMark x1="61997" y1="77647" x2="63261" y2="77434"/>
                        <a14:foregroundMark x1="46196" y1="80310" x2="56652" y2="78548"/>
                        <a14:foregroundMark x1="63261" y1="77434" x2="63195" y2="77183"/>
                        <a14:foregroundMark x1="76597" y1="65527" x2="78370" y2="67367"/>
                        <a14:foregroundMark x1="72935" y1="61726" x2="74130" y2="62966"/>
                        <a14:foregroundMark x1="78370" y1="67367" x2="85870" y2="68584"/>
                        <a14:foregroundMark x1="85870" y1="68584" x2="93804" y2="66593"/>
                        <a14:foregroundMark x1="93804" y1="66593" x2="98043" y2="62279"/>
                        <a14:foregroundMark x1="73152" y1="73783" x2="88261" y2="78319"/>
                        <a14:foregroundMark x1="88261" y1="78319" x2="95761" y2="75885"/>
                        <a14:foregroundMark x1="95761" y1="75885" x2="96957" y2="74226"/>
                        <a14:foregroundMark x1="74457" y1="85066" x2="82500" y2="87279"/>
                        <a14:foregroundMark x1="82500" y1="87279" x2="90217" y2="86726"/>
                        <a14:foregroundMark x1="90217" y1="86726" x2="94783" y2="82965"/>
                        <a14:foregroundMark x1="74674" y1="65265" x2="83043" y2="69137"/>
                        <a14:foregroundMark x1="74022" y1="63938" x2="76522" y2="65044"/>
                        <a14:backgroundMark x1="40543" y1="42367" x2="42391" y2="44027"/>
                        <a14:backgroundMark x1="42717" y1="41372" x2="42717" y2="43473"/>
                        <a14:backgroundMark x1="6196" y1="31969" x2="3152" y2="46128"/>
                        <a14:backgroundMark x1="3152" y1="46128" x2="8696" y2="65265"/>
                        <a14:backgroundMark x1="73682" y1="10540" x2="79674" y2="14712"/>
                        <a14:backgroundMark x1="75652" y1="18805" x2="77409" y2="19910"/>
                        <a14:backgroundMark x1="80054" y1="24734" x2="80435" y2="27212"/>
                        <a14:backgroundMark x1="50543" y1="4867" x2="58478" y2="5973"/>
                        <a14:backgroundMark x1="47935" y1="4646" x2="52174" y2="4425"/>
                        <a14:backgroundMark x1="67500" y1="6527" x2="68292" y2="7279"/>
                        <a14:backgroundMark x1="7717" y1="30752" x2="6630" y2="29646"/>
                        <a14:backgroundMark x1="7391" y1="29757" x2="6196" y2="30752"/>
                        <a14:backgroundMark x1="4783" y1="31637" x2="6413" y2="32633"/>
                        <a14:backgroundMark x1="7174" y1="63938" x2="10652" y2="68916"/>
                        <a14:backgroundMark x1="60217" y1="71239" x2="62283" y2="75553"/>
                        <a14:backgroundMark x1="63913" y1="75000" x2="56196" y2="77987"/>
                        <a14:backgroundMark x1="62283" y1="72124" x2="55435" y2="69580"/>
                        <a14:backgroundMark x1="55435" y1="69580" x2="48043" y2="69469"/>
                        <a14:backgroundMark x1="48043" y1="69469" x2="42609" y2="73783"/>
                        <a14:backgroundMark x1="42609" y1="73783" x2="42609" y2="73894"/>
                        <a14:backgroundMark x1="55870" y1="69469" x2="62717" y2="72124"/>
                        <a14:backgroundMark x1="62717" y1="72124" x2="63261" y2="72788"/>
                        <a14:backgroundMark x1="42609" y1="83628" x2="49239" y2="86173"/>
                        <a14:backgroundMark x1="49239" y1="86173" x2="49348" y2="86173"/>
                        <a14:backgroundMark x1="58478" y1="86283" x2="63804" y2="84624"/>
                        <a14:backgroundMark x1="63804" y1="84624" x2="64348" y2="83075"/>
                        <a14:backgroundMark x1="74348" y1="62832" x2="74620" y2="632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3587" y="3268932"/>
            <a:ext cx="675635" cy="66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274082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108</Words>
  <Application>Microsoft Office PowerPoint</Application>
  <PresentationFormat>Экран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ZAM_DIR</cp:lastModifiedBy>
  <cp:revision>118</cp:revision>
  <cp:lastPrinted>2022-09-30T10:24:46Z</cp:lastPrinted>
  <dcterms:created xsi:type="dcterms:W3CDTF">2022-07-05T13:03:28Z</dcterms:created>
  <dcterms:modified xsi:type="dcterms:W3CDTF">2023-05-26T09:13:52Z</dcterms:modified>
</cp:coreProperties>
</file>