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charts/chart13.xml" ContentType="application/vnd.openxmlformats-officedocument.drawingml.chart+xml"/>
  <Override PartName="/ppt/charts/chart24.xml" ContentType="application/vnd.openxmlformats-officedocument.drawingml.chart+xml"/>
  <Override PartName="/ppt/theme/themeOverride1.xml" ContentType="application/vnd.openxmlformats-officedocument.themeOverride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data2.xml" ContentType="application/vnd.openxmlformats-officedocument.drawingml.diagramData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rawings/drawing3.xml" ContentType="application/vnd.openxmlformats-officedocument.drawingml.chartshapes+xml"/>
  <Override PartName="/ppt/charts/chart29.xml" ContentType="application/vnd.openxmlformats-officedocument.drawingml.chart+xml"/>
  <Override PartName="/ppt/notesSlides/notesSlide68.xml" ContentType="application/vnd.openxmlformats-officedocument.presentationml.notesSlide+xml"/>
  <Override PartName="/ppt/diagrams/drawing3.xml" ContentType="application/vnd.ms-office.drawingml.diagramDrawing+xml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charts/chart18.xml" ContentType="application/vnd.openxmlformats-officedocument.drawingml.chart+xml"/>
  <Override PartName="/ppt/notesSlides/notesSlide57.xml" ContentType="application/vnd.openxmlformats-officedocument.presentationml.notesSlid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Default Extension="emf" ContentType="image/x-emf"/>
  <Override PartName="/ppt/charts/chart25.xml" ContentType="application/vnd.openxmlformats-officedocument.drawingml.chart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charts/chart14.xml" ContentType="application/vnd.openxmlformats-officedocument.drawingml.chart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charts/chart8.xml" ContentType="application/vnd.openxmlformats-officedocument.drawingml.chart+xml"/>
  <Override PartName="/ppt/charts/chart21.xml" ContentType="application/vnd.openxmlformats-officedocument.drawingml.chart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10.xml" ContentType="application/vnd.openxmlformats-officedocument.drawingml.chart+xml"/>
  <Override PartName="/ppt/notesSlides/notesSlide31.xml" ContentType="application/vnd.openxmlformats-officedocument.presentationml.notesSlide+xml"/>
  <Default Extension="vml" ContentType="application/vnd.openxmlformats-officedocument.vmlDrawing"/>
  <Override PartName="/ppt/diagrams/layout2.xml" ContentType="application/vnd.openxmlformats-officedocument.drawingml.diagramLayout+xml"/>
  <Override PartName="/ppt/slides/slide89.xml" ContentType="application/vnd.openxmlformats-officedocument.presentationml.slide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69.xml" ContentType="application/vnd.openxmlformats-officedocument.presentationml.notesSlide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charts/chart19.xml" ContentType="application/vnd.openxmlformats-officedocument.drawingml.chart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xls" ContentType="application/vnd.ms-excel"/>
  <Override PartName="/ppt/charts/chart26.xml" ContentType="application/vnd.openxmlformats-officedocument.drawingml.chart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charts/chart15.xml" ContentType="application/vnd.openxmlformats-officedocument.drawingml.chart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charts/chart9.xml" ContentType="application/vnd.openxmlformats-officedocument.drawingml.chart+xml"/>
  <Override PartName="/ppt/notesSlides/notesSlide32.xml" ContentType="application/vnd.openxmlformats-officedocument.presentationml.notesSlide+xml"/>
  <Override PartName="/ppt/charts/chart11.xml" ContentType="application/vnd.openxmlformats-officedocument.drawingml.chart+xml"/>
  <Override PartName="/ppt/charts/chart22.xml" ContentType="application/vnd.openxmlformats-officedocument.drawingml.chart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drawings/drawing1.xml" ContentType="application/vnd.openxmlformats-officedocument.drawingml.chartshapes+xml"/>
  <Override PartName="/ppt/notesSlides/notesSlide48.xml" ContentType="application/vnd.openxmlformats-officedocument.presentationml.notesSlide+xml"/>
  <Override PartName="/ppt/charts/chart27.xml" ContentType="application/vnd.openxmlformats-officedocument.drawingml.chart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notesSlides/notesSlide37.xml" ContentType="application/vnd.openxmlformats-officedocument.presentationml.notesSlide+xml"/>
  <Override PartName="/ppt/charts/chart16.xml" ContentType="application/vnd.openxmlformats-officedocument.drawingml.chart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23.xml" ContentType="application/vnd.openxmlformats-officedocument.drawingml.chart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charts/chart12.xml" ContentType="application/vnd.openxmlformats-officedocument.drawingml.chart+xml"/>
  <Override PartName="/ppt/notesSlides/notesSlide51.xml" ContentType="application/vnd.openxmlformats-officedocument.presentationml.notesSlide+xml"/>
  <Override PartName="/ppt/diagrams/layout4.xml" ContentType="application/vnd.openxmlformats-officedocument.drawingml.diagramLayout+xml"/>
  <Override PartName="/ppt/notesSlides/notesSlide11.xml" ContentType="application/vnd.openxmlformats-officedocument.presentationml.notesSlide+xml"/>
  <Override PartName="/ppt/charts/chart6.xml" ContentType="application/vnd.openxmlformats-officedocument.drawingml.chart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diagrams/data1.xml" ContentType="application/vnd.openxmlformats-officedocument.drawingml.diagramData+xml"/>
  <Override PartName="/ppt/charts/chart2.xml" ContentType="application/vnd.openxmlformats-officedocument.drawingml.chart+xml"/>
  <Override PartName="/ppt/diagrams/colors3.xml" ContentType="application/vnd.openxmlformats-officedocument.drawingml.diagramColors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notesSlides/notesSlide67.xml" ContentType="application/vnd.openxmlformats-officedocument.presentationml.notesSlide+xml"/>
  <Override PartName="/ppt/charts/chart28.xml" ContentType="application/vnd.openxmlformats-officedocument.drawingml.chart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charts/chart17.xml" ContentType="application/vnd.openxmlformats-officedocument.drawingml.chart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7.xml" ContentType="application/vnd.openxmlformats-officedocument.drawingml.chart+xml"/>
  <Override PartName="/ppt/charts/chart20.xml" ContentType="application/vnd.openxmlformats-officedocument.drawingml.char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48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91"/>
  </p:notesMasterIdLst>
  <p:sldIdLst>
    <p:sldId id="371" r:id="rId2"/>
    <p:sldId id="256" r:id="rId3"/>
    <p:sldId id="443" r:id="rId4"/>
    <p:sldId id="450" r:id="rId5"/>
    <p:sldId id="442" r:id="rId6"/>
    <p:sldId id="348" r:id="rId7"/>
    <p:sldId id="578" r:id="rId8"/>
    <p:sldId id="257" r:id="rId9"/>
    <p:sldId id="579" r:id="rId10"/>
    <p:sldId id="589" r:id="rId11"/>
    <p:sldId id="441" r:id="rId12"/>
    <p:sldId id="580" r:id="rId13"/>
    <p:sldId id="593" r:id="rId14"/>
    <p:sldId id="581" r:id="rId15"/>
    <p:sldId id="582" r:id="rId16"/>
    <p:sldId id="583" r:id="rId17"/>
    <p:sldId id="584" r:id="rId18"/>
    <p:sldId id="585" r:id="rId19"/>
    <p:sldId id="586" r:id="rId20"/>
    <p:sldId id="587" r:id="rId21"/>
    <p:sldId id="588" r:id="rId22"/>
    <p:sldId id="652" r:id="rId23"/>
    <p:sldId id="604" r:id="rId24"/>
    <p:sldId id="605" r:id="rId25"/>
    <p:sldId id="618" r:id="rId26"/>
    <p:sldId id="674" r:id="rId27"/>
    <p:sldId id="609" r:id="rId28"/>
    <p:sldId id="610" r:id="rId29"/>
    <p:sldId id="612" r:id="rId30"/>
    <p:sldId id="613" r:id="rId31"/>
    <p:sldId id="644" r:id="rId32"/>
    <p:sldId id="665" r:id="rId33"/>
    <p:sldId id="614" r:id="rId34"/>
    <p:sldId id="657" r:id="rId35"/>
    <p:sldId id="669" r:id="rId36"/>
    <p:sldId id="606" r:id="rId37"/>
    <p:sldId id="607" r:id="rId38"/>
    <p:sldId id="608" r:id="rId39"/>
    <p:sldId id="670" r:id="rId40"/>
    <p:sldId id="594" r:id="rId41"/>
    <p:sldId id="595" r:id="rId42"/>
    <p:sldId id="600" r:id="rId43"/>
    <p:sldId id="684" r:id="rId44"/>
    <p:sldId id="599" r:id="rId45"/>
    <p:sldId id="683" r:id="rId46"/>
    <p:sldId id="602" r:id="rId47"/>
    <p:sldId id="654" r:id="rId48"/>
    <p:sldId id="398" r:id="rId49"/>
    <p:sldId id="686" r:id="rId50"/>
    <p:sldId id="681" r:id="rId51"/>
    <p:sldId id="620" r:id="rId52"/>
    <p:sldId id="621" r:id="rId53"/>
    <p:sldId id="625" r:id="rId54"/>
    <p:sldId id="632" r:id="rId55"/>
    <p:sldId id="633" r:id="rId56"/>
    <p:sldId id="682" r:id="rId57"/>
    <p:sldId id="634" r:id="rId58"/>
    <p:sldId id="636" r:id="rId59"/>
    <p:sldId id="637" r:id="rId60"/>
    <p:sldId id="656" r:id="rId61"/>
    <p:sldId id="653" r:id="rId62"/>
    <p:sldId id="617" r:id="rId63"/>
    <p:sldId id="676" r:id="rId64"/>
    <p:sldId id="577" r:id="rId65"/>
    <p:sldId id="685" r:id="rId66"/>
    <p:sldId id="615" r:id="rId67"/>
    <p:sldId id="668" r:id="rId68"/>
    <p:sldId id="664" r:id="rId69"/>
    <p:sldId id="461" r:id="rId70"/>
    <p:sldId id="677" r:id="rId71"/>
    <p:sldId id="288" r:id="rId72"/>
    <p:sldId id="368" r:id="rId73"/>
    <p:sldId id="369" r:id="rId74"/>
    <p:sldId id="643" r:id="rId75"/>
    <p:sldId id="642" r:id="rId76"/>
    <p:sldId id="678" r:id="rId77"/>
    <p:sldId id="658" r:id="rId78"/>
    <p:sldId id="663" r:id="rId79"/>
    <p:sldId id="671" r:id="rId80"/>
    <p:sldId id="672" r:id="rId81"/>
    <p:sldId id="673" r:id="rId82"/>
    <p:sldId id="675" r:id="rId83"/>
    <p:sldId id="666" r:id="rId84"/>
    <p:sldId id="646" r:id="rId85"/>
    <p:sldId id="374" r:id="rId86"/>
    <p:sldId id="271" r:id="rId87"/>
    <p:sldId id="335" r:id="rId88"/>
    <p:sldId id="679" r:id="rId89"/>
    <p:sldId id="282" r:id="rId9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0066FF"/>
    <a:srgbClr val="008000"/>
    <a:srgbClr val="FF9900"/>
    <a:srgbClr val="FFFF00"/>
    <a:srgbClr val="FF99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9265" autoAdjust="0"/>
    <p:restoredTop sz="93990" autoAdjust="0"/>
  </p:normalViewPr>
  <p:slideViewPr>
    <p:cSldViewPr snapToGrid="0">
      <p:cViewPr>
        <p:scale>
          <a:sx n="62" d="100"/>
          <a:sy n="62" d="100"/>
        </p:scale>
        <p:origin x="-846" y="-25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10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5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6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7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8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D:\&#1057;%20&#1076;&#1080;&#1089;&#1082;&#1072;%20&#1057;\&#1052;&#1086;&#1080;%20&#1076;&#1086;&#1082;&#1091;&#1084;&#1077;&#1085;&#1090;&#1099;\2016-2017%20&#1091;&#1095;&#1077;&#1073;&#1085;&#1099;&#1081;%20&#1075;&#1086;&#1076;\&#1043;&#1048;&#1040;-2017\&#1088;&#1077;&#1079;&#1091;&#1083;&#1100;&#1090;&#1072;&#1090;&#1099;\&#1056;&#1077;&#1079;&#1091;&#1083;&#1100;&#1090;&#1072;&#1090;&#1099;%20&#1054;&#1043;&#1069;,%20&#1045;&#1043;&#1069;_&#1082;&#1088;&#1072;&#1081;.xls" TargetMode="Externa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9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0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1.xlsx"/></Relationships>
</file>

<file path=ppt/charts/_rels/chart2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D:\&#1057;%20&#1076;&#1080;&#1089;&#1082;&#1072;%20&#1057;\&#1052;&#1086;&#1080;%20&#1076;&#1086;&#1082;&#1091;&#1084;&#1077;&#1085;&#1090;&#1099;\2016-2017%20&#1091;&#1095;&#1077;&#1073;&#1085;&#1099;&#1081;%20&#1075;&#1086;&#1076;\&#1043;&#1048;&#1040;-2017\&#1088;&#1077;&#1079;&#1091;&#1083;&#1100;&#1090;&#1072;&#1090;&#1099;\&#1056;&#1077;&#1079;&#1091;&#1083;&#1100;&#1090;&#1072;&#1090;&#1099;%20&#1054;&#1043;&#1069;,%20&#1045;&#1043;&#1069;_&#1082;&#1088;&#1072;&#1081;.xls" TargetMode="External"/></Relationships>
</file>

<file path=ppt/charts/_rels/chart25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&#1040;&#1076;&#1084;&#1080;&#1085;&#1080;&#1089;&#1090;&#1088;&#1072;&#1090;&#1086;&#1088;\Desktop\&#1060;&#1043;&#1054;&#1057;.xlsx" TargetMode="External"/><Relationship Id="rId1" Type="http://schemas.openxmlformats.org/officeDocument/2006/relationships/themeOverride" Target="../theme/themeOverride1.xml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2.xlsx"/></Relationships>
</file>

<file path=ppt/charts/_rels/chart2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Office_Excel23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4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5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lang="ru-RU" sz="2000" b="0" kern="1200" dirty="0" smtClean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2000" b="1" kern="1200" dirty="0" smtClean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Скрининг – диагностика </a:t>
            </a:r>
          </a:p>
          <a:p>
            <a:pPr>
              <a:defRPr lang="ru-RU" sz="2000" b="0" kern="1200" dirty="0" smtClean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2000" b="1" kern="1200" dirty="0" smtClean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за 2016 – 2017 учебный год (466</a:t>
            </a:r>
            <a:r>
              <a:rPr lang="ru-RU" sz="2000" b="1" kern="1200" baseline="0" dirty="0" smtClean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ч.)</a:t>
            </a:r>
            <a:endParaRPr lang="ru-RU" sz="2000" b="1" kern="1200" dirty="0" smtClean="0">
              <a:solidFill>
                <a:schemeClr val="tx1"/>
              </a:solidFill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</c:title>
    <c:plotArea>
      <c:layout/>
      <c:barChart>
        <c:barDir val="col"/>
        <c:grouping val="clustered"/>
        <c:ser>
          <c:idx val="1"/>
          <c:order val="0"/>
          <c:tx>
            <c:strRef>
              <c:f>Лист1!$C$1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chemeClr val="accent1"/>
            </a:solidFill>
          </c:spPr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3"/>
                <c:pt idx="0">
                  <c:v>низкий уровень</c:v>
                </c:pt>
                <c:pt idx="1">
                  <c:v>средний уровень</c:v>
                </c:pt>
                <c:pt idx="2">
                  <c:v>высокий уровень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3</c:v>
                </c:pt>
                <c:pt idx="1">
                  <c:v>61</c:v>
                </c:pt>
                <c:pt idx="2">
                  <c:v>36</c:v>
                </c:pt>
              </c:numCache>
            </c:numRef>
          </c:val>
        </c:ser>
        <c:axId val="93534080"/>
        <c:axId val="37036032"/>
      </c:barChart>
      <c:catAx>
        <c:axId val="93534080"/>
        <c:scaling>
          <c:orientation val="minMax"/>
        </c:scaling>
        <c:axPos val="b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37036032"/>
        <c:crosses val="autoZero"/>
        <c:auto val="1"/>
        <c:lblAlgn val="ctr"/>
        <c:lblOffset val="100"/>
      </c:catAx>
      <c:valAx>
        <c:axId val="37036032"/>
        <c:scaling>
          <c:orientation val="minMax"/>
        </c:scaling>
        <c:axPos val="l"/>
        <c:majorGridlines/>
        <c:numFmt formatCode="General" sourceLinked="1"/>
        <c:tickLblPos val="nextTo"/>
        <c:crossAx val="9353408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12119735033120869"/>
          <c:y val="5.482675005130546E-2"/>
          <c:w val="0.85801655745412775"/>
          <c:h val="0.45901434388602658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showVal val="1"/>
          </c:dLbls>
          <c:cat>
            <c:strRef>
              <c:f>Лист1!$A$2:$A$8</c:f>
              <c:strCache>
                <c:ptCount val="7"/>
                <c:pt idx="0">
                  <c:v>МАУДО "ДЮСШ"</c:v>
                </c:pt>
                <c:pt idx="1">
                  <c:v>МАУ ДО "СЮТур"</c:v>
                </c:pt>
                <c:pt idx="2">
                  <c:v>МБУ ДО "ФСЦ "Спутник"</c:v>
                </c:pt>
                <c:pt idx="3">
                  <c:v>МБУ ДО "ДООпЦ "Мастер"</c:v>
                </c:pt>
                <c:pt idx="4">
                  <c:v>МАУ ДО "СЮТ"</c:v>
                </c:pt>
                <c:pt idx="5">
                  <c:v>МАУ ДО "СЮН"</c:v>
                </c:pt>
                <c:pt idx="6">
                  <c:v>МБУ ДО "Школа искусств"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52</c:v>
                </c:pt>
                <c:pt idx="1">
                  <c:v>80</c:v>
                </c:pt>
                <c:pt idx="2">
                  <c:v>216</c:v>
                </c:pt>
                <c:pt idx="3">
                  <c:v>58</c:v>
                </c:pt>
                <c:pt idx="4">
                  <c:v>253</c:v>
                </c:pt>
                <c:pt idx="5">
                  <c:v>426</c:v>
                </c:pt>
                <c:pt idx="6">
                  <c:v>280</c:v>
                </c:pt>
              </c:numCache>
            </c:numRef>
          </c:val>
        </c:ser>
        <c:axId val="99219328"/>
        <c:axId val="99220864"/>
      </c:barChart>
      <c:catAx>
        <c:axId val="99219328"/>
        <c:scaling>
          <c:orientation val="minMax"/>
        </c:scaling>
        <c:axPos val="b"/>
        <c:tickLblPos val="nextTo"/>
        <c:crossAx val="99220864"/>
        <c:crosses val="autoZero"/>
        <c:auto val="1"/>
        <c:lblAlgn val="ctr"/>
        <c:lblOffset val="100"/>
      </c:catAx>
      <c:valAx>
        <c:axId val="99220864"/>
        <c:scaling>
          <c:orientation val="minMax"/>
        </c:scaling>
        <c:axPos val="l"/>
        <c:majorGridlines/>
        <c:numFmt formatCode="General" sourceLinked="1"/>
        <c:tickLblPos val="nextTo"/>
        <c:crossAx val="99219328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4 класс</a:t>
            </a:r>
            <a:endParaRPr lang="ru-RU" dirty="0"/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2016 год</c:v>
                </c:pt>
              </c:strCache>
            </c:strRef>
          </c:tx>
          <c:dLbls>
            <c:dLbl>
              <c:idx val="0"/>
              <c:layout>
                <c:manualLayout>
                  <c:x val="-8.5934079219956248E-3"/>
                  <c:y val="9.0477601254181639E-3"/>
                </c:manualLayout>
              </c:layout>
              <c:showVal val="1"/>
            </c:dLbl>
            <c:dLbl>
              <c:idx val="1"/>
              <c:layout>
                <c:manualLayout>
                  <c:x val="-1.2655048131906894E-2"/>
                  <c:y val="2.4220148378575251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математика</c:v>
                </c:pt>
                <c:pt idx="1">
                  <c:v>русский язык</c:v>
                </c:pt>
                <c:pt idx="2">
                  <c:v>окружающий мир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4.4300000000000024</c:v>
                </c:pt>
                <c:pt idx="1">
                  <c:v>4.4800000000000004</c:v>
                </c:pt>
                <c:pt idx="2">
                  <c:v>3.96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2017 год</c:v>
                </c:pt>
              </c:strCache>
            </c:strRef>
          </c:tx>
          <c:dLbls>
            <c:dLbl>
              <c:idx val="0"/>
              <c:layout>
                <c:manualLayout>
                  <c:x val="-2.5936660632478801E-3"/>
                  <c:y val="2.3515905640114212E-2"/>
                </c:manualLayout>
              </c:layout>
              <c:showVal val="1"/>
            </c:dLbl>
            <c:dLbl>
              <c:idx val="1"/>
              <c:layout>
                <c:manualLayout>
                  <c:x val="-4.1875991224987908E-3"/>
                  <c:y val="-7.3637651372069814E-3"/>
                </c:manualLayout>
              </c:layout>
              <c:showVal val="1"/>
            </c:dLbl>
            <c:dLbl>
              <c:idx val="2"/>
              <c:layout>
                <c:manualLayout>
                  <c:x val="0"/>
                  <c:y val="1.5677270426742707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математика</c:v>
                </c:pt>
                <c:pt idx="1">
                  <c:v>русский язык</c:v>
                </c:pt>
                <c:pt idx="2">
                  <c:v>окружающий мир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4.49</c:v>
                </c:pt>
                <c:pt idx="1">
                  <c:v>4.22</c:v>
                </c:pt>
                <c:pt idx="2">
                  <c:v>4.0999999999999996</c:v>
                </c:pt>
              </c:numCache>
            </c:numRef>
          </c:val>
        </c:ser>
        <c:axId val="105640320"/>
        <c:axId val="105641856"/>
      </c:barChart>
      <c:catAx>
        <c:axId val="105640320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600" b="1" i="0" baseline="0"/>
            </a:pPr>
            <a:endParaRPr lang="ru-RU"/>
          </a:p>
        </c:txPr>
        <c:crossAx val="105641856"/>
        <c:crosses val="autoZero"/>
        <c:auto val="1"/>
        <c:lblAlgn val="ctr"/>
        <c:lblOffset val="100"/>
      </c:catAx>
      <c:valAx>
        <c:axId val="105641856"/>
        <c:scaling>
          <c:orientation val="minMax"/>
        </c:scaling>
        <c:delete val="1"/>
        <c:axPos val="l"/>
        <c:majorGridlines/>
        <c:numFmt formatCode="General" sourceLinked="1"/>
        <c:majorTickMark val="none"/>
        <c:tickLblPos val="none"/>
        <c:crossAx val="105640320"/>
        <c:crosses val="autoZero"/>
        <c:crossBetween val="between"/>
      </c:valAx>
    </c:plotArea>
    <c:legend>
      <c:legendPos val="t"/>
      <c:layout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4 класс</a:t>
            </a:r>
            <a:endParaRPr lang="ru-RU" dirty="0"/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РФ</c:v>
                </c:pt>
              </c:strCache>
            </c:strRef>
          </c:tx>
          <c:dLbls>
            <c:dLbl>
              <c:idx val="0"/>
              <c:layout>
                <c:manualLayout>
                  <c:x val="-8.5934079219956248E-3"/>
                  <c:y val="9.0477601254181639E-3"/>
                </c:manualLayout>
              </c:layout>
              <c:showVal val="1"/>
            </c:dLbl>
            <c:dLbl>
              <c:idx val="1"/>
              <c:layout>
                <c:manualLayout>
                  <c:x val="-1.2655048131906894E-2"/>
                  <c:y val="2.4220148378575251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математика</c:v>
                </c:pt>
                <c:pt idx="1">
                  <c:v>русский язык</c:v>
                </c:pt>
                <c:pt idx="2">
                  <c:v>окружающий мир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4.2300000000000004</c:v>
                </c:pt>
                <c:pt idx="1">
                  <c:v>4</c:v>
                </c:pt>
                <c:pt idx="2">
                  <c:v>3.9699999999999998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ПК</c:v>
                </c:pt>
              </c:strCache>
            </c:strRef>
          </c:tx>
          <c:dLbls>
            <c:dLbl>
              <c:idx val="0"/>
              <c:layout>
                <c:manualLayout>
                  <c:x val="-2.5936660632478801E-3"/>
                  <c:y val="2.3515905640114212E-2"/>
                </c:manualLayout>
              </c:layout>
              <c:showVal val="1"/>
            </c:dLbl>
            <c:dLbl>
              <c:idx val="1"/>
              <c:layout>
                <c:manualLayout>
                  <c:x val="-1.0217968267274679E-2"/>
                  <c:y val="-4.0116156684345018E-3"/>
                </c:manualLayout>
              </c:layout>
              <c:showVal val="1"/>
            </c:dLbl>
            <c:dLbl>
              <c:idx val="2"/>
              <c:layout>
                <c:manualLayout>
                  <c:x val="0"/>
                  <c:y val="1.5677270426742707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математика</c:v>
                </c:pt>
                <c:pt idx="1">
                  <c:v>русский язык</c:v>
                </c:pt>
                <c:pt idx="2">
                  <c:v>окружающий мир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4.37</c:v>
                </c:pt>
                <c:pt idx="1">
                  <c:v>4.0199999999999996</c:v>
                </c:pt>
                <c:pt idx="2">
                  <c:v>3.92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ВР</c:v>
                </c:pt>
              </c:strCache>
            </c:strRef>
          </c:tx>
          <c:dLbls>
            <c:dLbl>
              <c:idx val="0"/>
              <c:layout>
                <c:manualLayout>
                  <c:x val="1.2903078547668489E-2"/>
                  <c:y val="2.9059755634386873E-2"/>
                </c:manualLayout>
              </c:layout>
              <c:showVal val="1"/>
            </c:dLbl>
            <c:dLbl>
              <c:idx val="1"/>
              <c:layout>
                <c:manualLayout>
                  <c:x val="1.0873587575236739E-2"/>
                  <c:y val="4.6235603451468404E-3"/>
                </c:manualLayout>
              </c:layout>
              <c:showVal val="1"/>
            </c:dLbl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математика</c:v>
                </c:pt>
                <c:pt idx="1">
                  <c:v>русский язык</c:v>
                </c:pt>
                <c:pt idx="2">
                  <c:v>окружающий мир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4.49</c:v>
                </c:pt>
                <c:pt idx="1">
                  <c:v>4.22</c:v>
                </c:pt>
                <c:pt idx="2">
                  <c:v>4.0999999999999996</c:v>
                </c:pt>
              </c:numCache>
            </c:numRef>
          </c:val>
        </c:ser>
        <c:axId val="105742720"/>
        <c:axId val="105744256"/>
      </c:barChart>
      <c:catAx>
        <c:axId val="105742720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600" b="1" i="0" baseline="0"/>
            </a:pPr>
            <a:endParaRPr lang="ru-RU"/>
          </a:p>
        </c:txPr>
        <c:crossAx val="105744256"/>
        <c:crosses val="autoZero"/>
        <c:auto val="1"/>
        <c:lblAlgn val="ctr"/>
        <c:lblOffset val="100"/>
      </c:catAx>
      <c:valAx>
        <c:axId val="105744256"/>
        <c:scaling>
          <c:orientation val="minMax"/>
        </c:scaling>
        <c:delete val="1"/>
        <c:axPos val="l"/>
        <c:majorGridlines/>
        <c:numFmt formatCode="General" sourceLinked="1"/>
        <c:majorTickMark val="none"/>
        <c:tickLblPos val="none"/>
        <c:crossAx val="105742720"/>
        <c:crosses val="autoZero"/>
        <c:crossBetween val="between"/>
      </c:valAx>
    </c:plotArea>
    <c:legend>
      <c:legendPos val="t"/>
      <c:layout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5 класс</a:t>
            </a:r>
            <a:endParaRPr lang="ru-RU" dirty="0"/>
          </a:p>
        </c:rich>
      </c:tx>
      <c:layout/>
    </c:title>
    <c:plotArea>
      <c:layout>
        <c:manualLayout>
          <c:layoutTarget val="inner"/>
          <c:xMode val="edge"/>
          <c:yMode val="edge"/>
          <c:x val="3.0555555555555582E-2"/>
          <c:y val="0.30948479269499618"/>
          <c:w val="0.93888888888889299"/>
          <c:h val="0.45654583353172379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РФ</c:v>
                </c:pt>
              </c:strCache>
            </c:strRef>
          </c:tx>
          <c:dLbls>
            <c:dLbl>
              <c:idx val="0"/>
              <c:layout>
                <c:manualLayout>
                  <c:x val="-2.0435967302452496E-2"/>
                  <c:y val="-1.6580695109739401E-2"/>
                </c:manualLayout>
              </c:layout>
              <c:showVal val="1"/>
            </c:dLbl>
            <c:dLbl>
              <c:idx val="1"/>
              <c:layout>
                <c:manualLayout>
                  <c:x val="-4.3974190726159225E-3"/>
                  <c:y val="-1.3275641330857421E-3"/>
                </c:manualLayout>
              </c:layout>
              <c:showVal val="1"/>
            </c:dLbl>
            <c:dLbl>
              <c:idx val="2"/>
              <c:layout>
                <c:manualLayout>
                  <c:x val="0"/>
                  <c:y val="-1.2597806592918247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математика</c:v>
                </c:pt>
                <c:pt idx="1">
                  <c:v>русский язык</c:v>
                </c:pt>
                <c:pt idx="2">
                  <c:v>биология</c:v>
                </c:pt>
                <c:pt idx="3">
                  <c:v>история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3.7</c:v>
                </c:pt>
                <c:pt idx="1">
                  <c:v>3.42</c:v>
                </c:pt>
                <c:pt idx="2">
                  <c:v>3.62</c:v>
                </c:pt>
                <c:pt idx="3">
                  <c:v>3.7600000000000002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ПК</c:v>
                </c:pt>
              </c:strCache>
            </c:strRef>
          </c:tx>
          <c:dLbls>
            <c:dLbl>
              <c:idx val="0"/>
              <c:layout>
                <c:manualLayout>
                  <c:x val="-1.3623978201635139E-2"/>
                  <c:y val="5.5268983699132013E-3"/>
                </c:manualLayout>
              </c:layout>
              <c:showVal val="1"/>
            </c:dLbl>
            <c:dLbl>
              <c:idx val="1"/>
              <c:layout>
                <c:manualLayout>
                  <c:x val="6.2442512082936081E-17"/>
                  <c:y val="3.3161390219478795E-2"/>
                </c:manualLayout>
              </c:layout>
              <c:showVal val="1"/>
            </c:dLbl>
            <c:dLbl>
              <c:idx val="2"/>
              <c:layout>
                <c:manualLayout>
                  <c:x val="5.5555555555555558E-3"/>
                  <c:y val="3.7793419778754812E-2"/>
                </c:manualLayout>
              </c:layout>
              <c:showVal val="1"/>
            </c:dLbl>
            <c:dLbl>
              <c:idx val="3"/>
              <c:layout>
                <c:manualLayout>
                  <c:x val="8.3333333333333367E-3"/>
                  <c:y val="3.7793419778754812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математика</c:v>
                </c:pt>
                <c:pt idx="1">
                  <c:v>русский язык</c:v>
                </c:pt>
                <c:pt idx="2">
                  <c:v>биология</c:v>
                </c:pt>
                <c:pt idx="3">
                  <c:v>история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3.73</c:v>
                </c:pt>
                <c:pt idx="1">
                  <c:v>3.25</c:v>
                </c:pt>
                <c:pt idx="2">
                  <c:v>3.3899999999999997</c:v>
                </c:pt>
                <c:pt idx="3">
                  <c:v>3.68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ВР</c:v>
                </c:pt>
              </c:strCache>
            </c:strRef>
          </c:tx>
          <c:dLbls>
            <c:dLbl>
              <c:idx val="0"/>
              <c:layout>
                <c:manualLayout>
                  <c:x val="1.0217983651226158E-2"/>
                  <c:y val="2.2107593479652611E-2"/>
                </c:manualLayout>
              </c:layout>
              <c:showVal val="1"/>
            </c:dLbl>
            <c:dLbl>
              <c:idx val="1"/>
              <c:layout>
                <c:manualLayout>
                  <c:x val="1.6666666666666701E-2"/>
                  <c:y val="8.3985377286121647E-3"/>
                </c:manualLayout>
              </c:layout>
              <c:showVal val="1"/>
            </c:dLbl>
            <c:dLbl>
              <c:idx val="2"/>
              <c:layout>
                <c:manualLayout>
                  <c:x val="1.6666666666666701E-2"/>
                  <c:y val="-8.3985377286121647E-3"/>
                </c:manualLayout>
              </c:layout>
              <c:showVal val="1"/>
            </c:dLbl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математика</c:v>
                </c:pt>
                <c:pt idx="1">
                  <c:v>русский язык</c:v>
                </c:pt>
                <c:pt idx="2">
                  <c:v>биология</c:v>
                </c:pt>
                <c:pt idx="3">
                  <c:v>история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3.62</c:v>
                </c:pt>
                <c:pt idx="1">
                  <c:v>3.2800000000000002</c:v>
                </c:pt>
                <c:pt idx="2">
                  <c:v>3.38</c:v>
                </c:pt>
                <c:pt idx="3">
                  <c:v>3.96</c:v>
                </c:pt>
              </c:numCache>
            </c:numRef>
          </c:val>
        </c:ser>
        <c:axId val="105795968"/>
        <c:axId val="105797504"/>
      </c:barChart>
      <c:catAx>
        <c:axId val="105795968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600" b="1" i="0" baseline="0"/>
            </a:pPr>
            <a:endParaRPr lang="ru-RU"/>
          </a:p>
        </c:txPr>
        <c:crossAx val="105797504"/>
        <c:crosses val="autoZero"/>
        <c:auto val="1"/>
        <c:lblAlgn val="ctr"/>
        <c:lblOffset val="100"/>
      </c:catAx>
      <c:valAx>
        <c:axId val="105797504"/>
        <c:scaling>
          <c:orientation val="minMax"/>
        </c:scaling>
        <c:delete val="1"/>
        <c:axPos val="l"/>
        <c:majorGridlines/>
        <c:numFmt formatCode="General" sourceLinked="1"/>
        <c:majorTickMark val="none"/>
        <c:tickLblPos val="none"/>
        <c:crossAx val="105795968"/>
        <c:crosses val="autoZero"/>
        <c:crossBetween val="between"/>
      </c:valAx>
    </c:plotArea>
    <c:legend>
      <c:legendPos val="t"/>
      <c:layout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11 класс</a:t>
            </a:r>
            <a:endParaRPr lang="ru-RU" dirty="0"/>
          </a:p>
        </c:rich>
      </c:tx>
      <c:layout>
        <c:manualLayout>
          <c:xMode val="edge"/>
          <c:yMode val="edge"/>
          <c:x val="4.7986001749781487E-2"/>
          <c:y val="4.6191957507366897E-2"/>
        </c:manualLayout>
      </c:layout>
    </c:title>
    <c:plotArea>
      <c:layout>
        <c:manualLayout>
          <c:layoutTarget val="inner"/>
          <c:xMode val="edge"/>
          <c:yMode val="edge"/>
          <c:x val="3.0555555555555582E-2"/>
          <c:y val="0.30948479269499379"/>
          <c:w val="0.93888888888889088"/>
          <c:h val="0.39448986120883872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кол-во участников</c:v>
                </c:pt>
              </c:strCache>
            </c:strRef>
          </c:tx>
          <c:dLbls>
            <c:dLbl>
              <c:idx val="0"/>
              <c:layout>
                <c:manualLayout>
                  <c:x val="-2.0435967302452496E-2"/>
                  <c:y val="-1.6580695109739401E-2"/>
                </c:manualLayout>
              </c:layout>
              <c:showVal val="1"/>
            </c:dLbl>
            <c:dLbl>
              <c:idx val="1"/>
              <c:layout>
                <c:manualLayout>
                  <c:x val="-4.3974190726159225E-3"/>
                  <c:y val="-1.3275641330857421E-3"/>
                </c:manualLayout>
              </c:layout>
              <c:showVal val="1"/>
            </c:dLbl>
            <c:dLbl>
              <c:idx val="2"/>
              <c:layout>
                <c:manualLayout>
                  <c:x val="0"/>
                  <c:y val="-1.2597806592918247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биология</c:v>
                </c:pt>
                <c:pt idx="1">
                  <c:v>география</c:v>
                </c:pt>
                <c:pt idx="2">
                  <c:v>физика</c:v>
                </c:pt>
                <c:pt idx="3">
                  <c:v>химия</c:v>
                </c:pt>
                <c:pt idx="4">
                  <c:v>история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89</c:v>
                </c:pt>
                <c:pt idx="1">
                  <c:v>128</c:v>
                </c:pt>
                <c:pt idx="2">
                  <c:v>72</c:v>
                </c:pt>
                <c:pt idx="3">
                  <c:v>96</c:v>
                </c:pt>
                <c:pt idx="4">
                  <c:v>107</c:v>
                </c:pt>
              </c:numCache>
            </c:numRef>
          </c:val>
        </c:ser>
        <c:axId val="105454592"/>
        <c:axId val="105489152"/>
      </c:barChart>
      <c:catAx>
        <c:axId val="105454592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600" b="1" i="0" baseline="0"/>
            </a:pPr>
            <a:endParaRPr lang="ru-RU"/>
          </a:p>
        </c:txPr>
        <c:crossAx val="105489152"/>
        <c:crosses val="autoZero"/>
        <c:auto val="1"/>
        <c:lblAlgn val="ctr"/>
        <c:lblOffset val="100"/>
      </c:catAx>
      <c:valAx>
        <c:axId val="105489152"/>
        <c:scaling>
          <c:orientation val="minMax"/>
        </c:scaling>
        <c:delete val="1"/>
        <c:axPos val="l"/>
        <c:majorGridlines/>
        <c:numFmt formatCode="General" sourceLinked="1"/>
        <c:majorTickMark val="none"/>
        <c:tickLblPos val="none"/>
        <c:crossAx val="105454592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39460214348206574"/>
          <c:y val="4.7724855968384466E-2"/>
          <c:w val="0.49119269079391908"/>
          <c:h val="9.5069223986933044E-2"/>
        </c:manualLayout>
      </c:layout>
      <c:txPr>
        <a:bodyPr/>
        <a:lstStyle/>
        <a:p>
          <a:pPr>
            <a:defRPr sz="1600"/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11 класс</a:t>
            </a:r>
            <a:endParaRPr lang="ru-RU" dirty="0"/>
          </a:p>
        </c:rich>
      </c:tx>
      <c:layout>
        <c:manualLayout>
          <c:xMode val="edge"/>
          <c:yMode val="edge"/>
          <c:x val="4.7986001749781508E-2"/>
          <c:y val="4.6191957507366897E-2"/>
        </c:manualLayout>
      </c:layout>
    </c:title>
    <c:plotArea>
      <c:layout>
        <c:manualLayout>
          <c:layoutTarget val="inner"/>
          <c:xMode val="edge"/>
          <c:yMode val="edge"/>
          <c:x val="3.0555555555555582E-2"/>
          <c:y val="0.30948479269499407"/>
          <c:w val="0.9388888888888911"/>
          <c:h val="0.40988732733400118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% от максимального количества баллов</c:v>
                </c:pt>
              </c:strCache>
            </c:strRef>
          </c:tx>
          <c:dLbls>
            <c:dLbl>
              <c:idx val="0"/>
              <c:layout>
                <c:manualLayout>
                  <c:x val="-2.0435967302452496E-2"/>
                  <c:y val="-1.6580695109739401E-2"/>
                </c:manualLayout>
              </c:layout>
              <c:showVal val="1"/>
            </c:dLbl>
            <c:dLbl>
              <c:idx val="1"/>
              <c:layout>
                <c:manualLayout>
                  <c:x val="-4.3974190726159225E-3"/>
                  <c:y val="-1.3275641330857421E-3"/>
                </c:manualLayout>
              </c:layout>
              <c:showVal val="1"/>
            </c:dLbl>
            <c:dLbl>
              <c:idx val="2"/>
              <c:layout>
                <c:manualLayout>
                  <c:x val="0"/>
                  <c:y val="-1.2597806592918247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биология</c:v>
                </c:pt>
                <c:pt idx="1">
                  <c:v>география</c:v>
                </c:pt>
                <c:pt idx="2">
                  <c:v>физика</c:v>
                </c:pt>
                <c:pt idx="3">
                  <c:v>химия</c:v>
                </c:pt>
                <c:pt idx="4">
                  <c:v>история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65.7</c:v>
                </c:pt>
                <c:pt idx="1">
                  <c:v>62.7</c:v>
                </c:pt>
                <c:pt idx="2">
                  <c:v>61.9</c:v>
                </c:pt>
                <c:pt idx="3">
                  <c:v>61.8</c:v>
                </c:pt>
                <c:pt idx="4">
                  <c:v>74.3</c:v>
                </c:pt>
              </c:numCache>
            </c:numRef>
          </c:val>
        </c:ser>
        <c:axId val="105956096"/>
        <c:axId val="105957632"/>
      </c:barChart>
      <c:catAx>
        <c:axId val="105956096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600" b="1" i="0" baseline="0"/>
            </a:pPr>
            <a:endParaRPr lang="ru-RU"/>
          </a:p>
        </c:txPr>
        <c:crossAx val="105957632"/>
        <c:crosses val="autoZero"/>
        <c:auto val="1"/>
        <c:lblAlgn val="ctr"/>
        <c:lblOffset val="100"/>
      </c:catAx>
      <c:valAx>
        <c:axId val="105957632"/>
        <c:scaling>
          <c:orientation val="minMax"/>
        </c:scaling>
        <c:delete val="1"/>
        <c:axPos val="l"/>
        <c:majorGridlines/>
        <c:numFmt formatCode="General" sourceLinked="1"/>
        <c:majorTickMark val="none"/>
        <c:tickLblPos val="none"/>
        <c:crossAx val="105956096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4084910323709538"/>
          <c:y val="4.7724855968384466E-2"/>
          <c:w val="0.47190682414698182"/>
          <c:h val="0.23656432354077103"/>
        </c:manualLayout>
      </c:layout>
      <c:txPr>
        <a:bodyPr/>
        <a:lstStyle/>
        <a:p>
          <a:pPr>
            <a:defRPr sz="1600"/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11 класс</a:t>
            </a:r>
            <a:endParaRPr lang="ru-RU" dirty="0"/>
          </a:p>
        </c:rich>
      </c:tx>
      <c:layout>
        <c:manualLayout>
          <c:xMode val="edge"/>
          <c:yMode val="edge"/>
          <c:x val="4.7986001749781508E-2"/>
          <c:y val="4.6191957507366897E-2"/>
        </c:manualLayout>
      </c:layout>
    </c:title>
    <c:plotArea>
      <c:layout>
        <c:manualLayout>
          <c:layoutTarget val="inner"/>
          <c:xMode val="edge"/>
          <c:yMode val="edge"/>
          <c:x val="3.0555555555555582E-2"/>
          <c:y val="0.30948479269499407"/>
          <c:w val="0.9388888888888911"/>
          <c:h val="0.34955034235962146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ВР</c:v>
                </c:pt>
              </c:strCache>
            </c:strRef>
          </c:tx>
          <c:dLbls>
            <c:dLbl>
              <c:idx val="0"/>
              <c:layout>
                <c:manualLayout>
                  <c:x val="-6.3796919963317981E-3"/>
                  <c:y val="2.287178725300851E-3"/>
                </c:manualLayout>
              </c:layout>
              <c:showVal val="1"/>
            </c:dLbl>
            <c:dLbl>
              <c:idx val="1"/>
              <c:layout>
                <c:manualLayout>
                  <c:x val="-4.3974945779593775E-3"/>
                  <c:y val="3.3135938112139655E-3"/>
                </c:manualLayout>
              </c:layout>
              <c:showVal val="1"/>
            </c:dLbl>
            <c:dLbl>
              <c:idx val="2"/>
              <c:layout>
                <c:manualLayout>
                  <c:x val="0"/>
                  <c:y val="6.2699945525677217E-3"/>
                </c:manualLayout>
              </c:layout>
              <c:showVal val="1"/>
            </c:dLbl>
            <c:dLbl>
              <c:idx val="3"/>
              <c:layout>
                <c:manualLayout>
                  <c:x val="-8.2041202340736707E-3"/>
                  <c:y val="1.3923891497436048E-2"/>
                </c:manualLayout>
              </c:layout>
              <c:showVal val="1"/>
            </c:dLbl>
            <c:txPr>
              <a:bodyPr/>
              <a:lstStyle/>
              <a:p>
                <a:pPr>
                  <a:defRPr sz="1800"/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биология</c:v>
                </c:pt>
                <c:pt idx="1">
                  <c:v>география</c:v>
                </c:pt>
                <c:pt idx="2">
                  <c:v>физика</c:v>
                </c:pt>
                <c:pt idx="3">
                  <c:v>химия</c:v>
                </c:pt>
                <c:pt idx="4">
                  <c:v>история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19.7</c:v>
                </c:pt>
                <c:pt idx="1">
                  <c:v>13.8</c:v>
                </c:pt>
                <c:pt idx="2">
                  <c:v>16.100000000000001</c:v>
                </c:pt>
                <c:pt idx="3">
                  <c:v>20.399999999999999</c:v>
                </c:pt>
                <c:pt idx="4">
                  <c:v>15.6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ПК</c:v>
                </c:pt>
              </c:strCache>
            </c:strRef>
          </c:tx>
          <c:dLbls>
            <c:dLbl>
              <c:idx val="1"/>
              <c:layout>
                <c:manualLayout>
                  <c:x val="8.7584985611738279E-3"/>
                  <c:y val="1.9759074926954886E-2"/>
                </c:manualLayout>
              </c:layout>
              <c:showVal val="1"/>
            </c:dLbl>
            <c:dLbl>
              <c:idx val="2"/>
              <c:layout>
                <c:manualLayout>
                  <c:x val="6.1961230749770814E-3"/>
                  <c:y val="2.4551824889813355E-2"/>
                </c:manualLayout>
              </c:layout>
              <c:showVal val="1"/>
            </c:dLbl>
            <c:dLbl>
              <c:idx val="3"/>
              <c:layout>
                <c:manualLayout>
                  <c:x val="9.2747367422445701E-3"/>
                  <c:y val="1.826251671371271E-2"/>
                </c:manualLayout>
              </c:layout>
              <c:showVal val="1"/>
            </c:dLbl>
            <c:dLbl>
              <c:idx val="4"/>
              <c:layout>
                <c:manualLayout>
                  <c:x val="1.9692945008379981E-3"/>
                  <c:y val="1.9910364977962683E-2"/>
                </c:manualLayout>
              </c:layout>
              <c:showVal val="1"/>
            </c:dLbl>
            <c:showVal val="1"/>
          </c:dLbls>
          <c:cat>
            <c:strRef>
              <c:f>Лист1!$A$2:$A$6</c:f>
              <c:strCache>
                <c:ptCount val="5"/>
                <c:pt idx="0">
                  <c:v>биология</c:v>
                </c:pt>
                <c:pt idx="1">
                  <c:v>география</c:v>
                </c:pt>
                <c:pt idx="2">
                  <c:v>физика</c:v>
                </c:pt>
                <c:pt idx="3">
                  <c:v>химия</c:v>
                </c:pt>
                <c:pt idx="4">
                  <c:v>история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19</c:v>
                </c:pt>
                <c:pt idx="1">
                  <c:v>13.2</c:v>
                </c:pt>
                <c:pt idx="2">
                  <c:v>14.3</c:v>
                </c:pt>
                <c:pt idx="3">
                  <c:v>19.899999999999999</c:v>
                </c:pt>
                <c:pt idx="4">
                  <c:v>14.1</c:v>
                </c:pt>
              </c:numCache>
            </c:numRef>
          </c:val>
        </c:ser>
        <c:axId val="106003840"/>
        <c:axId val="106013824"/>
      </c:barChart>
      <c:catAx>
        <c:axId val="106003840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600" b="1" i="0" baseline="0"/>
            </a:pPr>
            <a:endParaRPr lang="ru-RU"/>
          </a:p>
        </c:txPr>
        <c:crossAx val="106013824"/>
        <c:crosses val="autoZero"/>
        <c:auto val="1"/>
        <c:lblAlgn val="ctr"/>
        <c:lblOffset val="100"/>
      </c:catAx>
      <c:valAx>
        <c:axId val="106013824"/>
        <c:scaling>
          <c:orientation val="minMax"/>
        </c:scaling>
        <c:delete val="1"/>
        <c:axPos val="l"/>
        <c:majorGridlines/>
        <c:numFmt formatCode="General" sourceLinked="1"/>
        <c:majorTickMark val="none"/>
        <c:tickLblPos val="none"/>
        <c:crossAx val="106003840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4084910323709538"/>
          <c:y val="4.7724855968384466E-2"/>
          <c:w val="0.23220631833536926"/>
          <c:h val="9.7135946247518395E-2"/>
        </c:manualLayout>
      </c:layout>
      <c:txPr>
        <a:bodyPr/>
        <a:lstStyle/>
        <a:p>
          <a:pPr>
            <a:defRPr sz="1600"/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20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>
                <a:solidFill>
                  <a:schemeClr val="tx1"/>
                </a:solidFill>
                <a:latin typeface="+mn-lt"/>
              </a:rPr>
              <a:t>аттестаты с отличием</a:t>
            </a:r>
          </a:p>
        </c:rich>
      </c:tx>
      <c:layout>
        <c:manualLayout>
          <c:xMode val="edge"/>
          <c:yMode val="edge"/>
          <c:x val="9.4686752912228028E-2"/>
          <c:y val="0"/>
        </c:manualLayout>
      </c:layout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2.6945308545964108E-2"/>
          <c:y val="0.2941894074577725"/>
          <c:w val="0.94610938290807289"/>
          <c:h val="0.51773662942432219"/>
        </c:manualLayout>
      </c:layout>
      <c:barChart>
        <c:barDir val="col"/>
        <c:grouping val="clustered"/>
        <c:ser>
          <c:idx val="0"/>
          <c:order val="0"/>
          <c:tx>
            <c:strRef>
              <c:f>Лист2!$A$2</c:f>
              <c:strCache>
                <c:ptCount val="1"/>
                <c:pt idx="0">
                  <c:v>отличники</c:v>
                </c:pt>
              </c:strCache>
            </c:strRef>
          </c:tx>
          <c:spPr>
            <a:ln>
              <a:noFill/>
            </a:ln>
            <a:effectLst/>
            <a:sp3d/>
          </c:spPr>
          <c:dLbls>
            <c:dLbl>
              <c:idx val="0"/>
              <c:layout>
                <c:manualLayout>
                  <c:x val="4.1267935258092782E-2"/>
                  <c:y val="-6.7628322121986412E-2"/>
                </c:manualLayout>
              </c:layout>
              <c:showVal val="1"/>
            </c:dLbl>
            <c:dLbl>
              <c:idx val="1"/>
              <c:layout>
                <c:manualLayout>
                  <c:x val="3.5625255176436291E-2"/>
                  <c:y val="-8.6990926630860027E-2"/>
                </c:manualLayout>
              </c:layout>
              <c:showVal val="1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Лист2!$B$1:$C$1</c:f>
              <c:numCache>
                <c:formatCode>General</c:formatCode>
                <c:ptCount val="2"/>
                <c:pt idx="0">
                  <c:v>2016</c:v>
                </c:pt>
                <c:pt idx="1">
                  <c:v>2017</c:v>
                </c:pt>
              </c:numCache>
            </c:numRef>
          </c:cat>
          <c:val>
            <c:numRef>
              <c:f>Лист2!$B$2:$C$2</c:f>
              <c:numCache>
                <c:formatCode>0</c:formatCode>
                <c:ptCount val="2"/>
                <c:pt idx="0">
                  <c:v>22</c:v>
                </c:pt>
                <c:pt idx="1">
                  <c:v>22</c:v>
                </c:pt>
              </c:numCache>
            </c:numRef>
          </c:val>
        </c:ser>
        <c:axId val="106091648"/>
        <c:axId val="106093184"/>
      </c:barChart>
      <c:catAx>
        <c:axId val="10609164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6093184"/>
        <c:crosses val="autoZero"/>
        <c:auto val="1"/>
        <c:lblAlgn val="ctr"/>
        <c:lblOffset val="100"/>
      </c:catAx>
      <c:valAx>
        <c:axId val="10609318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tickLblPos val="none"/>
        <c:crossAx val="106091648"/>
        <c:crosses val="autoZero"/>
        <c:crossBetween val="between"/>
      </c:valAx>
      <c:spPr>
        <a:noFill/>
        <a:ln w="25400">
          <a:noFill/>
        </a:ln>
        <a:effectLst/>
        <a:sp3d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>
          <a:latin typeface="Georgia" panose="02040502050405020303" pitchFamily="18" charset="0"/>
        </a:defRPr>
      </a:pPr>
      <a:endParaRPr lang="ru-RU"/>
    </a:p>
  </c:txPr>
  <c:externalData r:id="rId1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>
                <a:solidFill>
                  <a:schemeClr val="tx1"/>
                </a:solidFill>
                <a:latin typeface="+mn-lt"/>
              </a:rPr>
              <a:t>100 </a:t>
            </a:r>
            <a:r>
              <a:rPr lang="ru-RU" dirty="0">
                <a:solidFill>
                  <a:schemeClr val="tx1"/>
                </a:solidFill>
                <a:latin typeface="+mn-lt"/>
              </a:rPr>
              <a:t>баллов</a:t>
            </a:r>
          </a:p>
        </c:rich>
      </c:tx>
      <c:layout>
        <c:manualLayout>
          <c:xMode val="edge"/>
          <c:yMode val="edge"/>
          <c:x val="0.1201931118898672"/>
          <c:y val="1.5358530998836621E-2"/>
        </c:manualLayout>
      </c:layout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tx>
            <c:strRef>
              <c:f>Лист2!$A$2</c:f>
              <c:strCache>
                <c:ptCount val="1"/>
                <c:pt idx="0">
                  <c:v>100 баллов</c:v>
                </c:pt>
              </c:strCache>
            </c:strRef>
          </c:tx>
          <c:spPr>
            <a:ln>
              <a:noFill/>
            </a:ln>
            <a:effectLst/>
            <a:sp3d/>
          </c:spPr>
          <c:dLbls>
            <c:dLbl>
              <c:idx val="0"/>
              <c:layout>
                <c:manualLayout>
                  <c:x val="3.4213511845249914E-2"/>
                  <c:y val="-3.5919015347601391E-2"/>
                </c:manualLayout>
              </c:layout>
              <c:showVal val="1"/>
            </c:dLbl>
            <c:dLbl>
              <c:idx val="1"/>
              <c:layout>
                <c:manualLayout>
                  <c:x val="2.5660133883937401E-2"/>
                  <c:y val="-3.5919015347601349E-2"/>
                </c:manualLayout>
              </c:layout>
              <c:showVal val="1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Лист2!$B$1:$C$1</c:f>
              <c:numCache>
                <c:formatCode>General</c:formatCode>
                <c:ptCount val="2"/>
                <c:pt idx="0">
                  <c:v>2016</c:v>
                </c:pt>
                <c:pt idx="1">
                  <c:v>2017</c:v>
                </c:pt>
              </c:numCache>
            </c:numRef>
          </c:cat>
          <c:val>
            <c:numRef>
              <c:f>Лист2!$B$2:$C$2</c:f>
              <c:numCache>
                <c:formatCode>General</c:formatCode>
                <c:ptCount val="2"/>
                <c:pt idx="0">
                  <c:v>13</c:v>
                </c:pt>
                <c:pt idx="1">
                  <c:v>17</c:v>
                </c:pt>
              </c:numCache>
            </c:numRef>
          </c:val>
        </c:ser>
        <c:axId val="106170624"/>
        <c:axId val="106172416"/>
      </c:barChart>
      <c:catAx>
        <c:axId val="10617062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6172416"/>
        <c:crosses val="autoZero"/>
        <c:auto val="1"/>
        <c:lblAlgn val="ctr"/>
        <c:lblOffset val="100"/>
      </c:catAx>
      <c:valAx>
        <c:axId val="10617241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one"/>
        <c:crossAx val="106170624"/>
        <c:crosses val="autoZero"/>
        <c:crossBetween val="between"/>
      </c:valAx>
      <c:spPr>
        <a:noFill/>
        <a:ln w="25400">
          <a:noFill/>
        </a:ln>
        <a:effectLst/>
        <a:sp3d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>
          <a:latin typeface="Georgia" panose="02040502050405020303" pitchFamily="18" charset="0"/>
        </a:defRPr>
      </a:pPr>
      <a:endParaRPr lang="ru-RU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20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>
                <a:solidFill>
                  <a:schemeClr val="tx1"/>
                </a:solidFill>
                <a:latin typeface="+mn-lt"/>
              </a:rPr>
              <a:t>средний балл ОГЭ </a:t>
            </a:r>
          </a:p>
        </c:rich>
      </c:tx>
      <c:layout>
        <c:manualLayout>
          <c:xMode val="edge"/>
          <c:yMode val="edge"/>
          <c:x val="0.10632852220105372"/>
          <c:y val="2.7593818984547686E-2"/>
        </c:manualLayout>
      </c:layout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tx>
            <c:strRef>
              <c:f>Лист2!$A$2</c:f>
              <c:strCache>
                <c:ptCount val="1"/>
                <c:pt idx="0">
                  <c:v>отличники</c:v>
                </c:pt>
              </c:strCache>
            </c:strRef>
          </c:tx>
          <c:spPr>
            <a:ln>
              <a:noFill/>
            </a:ln>
            <a:effectLst/>
            <a:sp3d/>
          </c:spPr>
          <c:dLbls>
            <c:dLbl>
              <c:idx val="0"/>
              <c:layout>
                <c:manualLayout>
                  <c:x val="4.3936879213627711E-2"/>
                  <c:y val="-5.1072030731257927E-2"/>
                </c:manualLayout>
              </c:layout>
              <c:showVal val="1"/>
            </c:dLbl>
            <c:dLbl>
              <c:idx val="1"/>
              <c:layout>
                <c:manualLayout>
                  <c:x val="1.7106755922624929E-2"/>
                  <c:y val="-5.3878523021401982E-2"/>
                </c:manualLayout>
              </c:layout>
              <c:showVal val="1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Лист2!$B$1:$C$1</c:f>
              <c:numCache>
                <c:formatCode>General</c:formatCode>
                <c:ptCount val="2"/>
                <c:pt idx="0">
                  <c:v>2016</c:v>
                </c:pt>
                <c:pt idx="1">
                  <c:v>2017</c:v>
                </c:pt>
              </c:numCache>
            </c:numRef>
          </c:cat>
          <c:val>
            <c:numRef>
              <c:f>Лист2!$B$2:$C$2</c:f>
              <c:numCache>
                <c:formatCode>0.0</c:formatCode>
                <c:ptCount val="2"/>
                <c:pt idx="0">
                  <c:v>51.1</c:v>
                </c:pt>
                <c:pt idx="1">
                  <c:v>53.1</c:v>
                </c:pt>
              </c:numCache>
            </c:numRef>
          </c:val>
        </c:ser>
        <c:axId val="106188160"/>
        <c:axId val="106210432"/>
      </c:barChart>
      <c:catAx>
        <c:axId val="10618816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6210432"/>
        <c:crosses val="autoZero"/>
        <c:auto val="1"/>
        <c:lblAlgn val="ctr"/>
        <c:lblOffset val="100"/>
      </c:catAx>
      <c:valAx>
        <c:axId val="10621043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tickLblPos val="none"/>
        <c:crossAx val="106188160"/>
        <c:crosses val="autoZero"/>
        <c:crossBetween val="between"/>
      </c:valAx>
      <c:spPr>
        <a:noFill/>
        <a:ln w="25400">
          <a:noFill/>
        </a:ln>
        <a:effectLst/>
        <a:sp3d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>
          <a:latin typeface="Georgia" panose="02040502050405020303" pitchFamily="18" charset="0"/>
        </a:defRPr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Участники</a:t>
            </a:r>
            <a:endParaRPr lang="ru-RU" dirty="0"/>
          </a:p>
        </c:rich>
      </c:tx>
      <c:layout>
        <c:manualLayout>
          <c:xMode val="edge"/>
          <c:yMode val="edge"/>
          <c:x val="0.40028591197342211"/>
          <c:y val="3.0029056332797617E-3"/>
        </c:manualLayout>
      </c:layout>
    </c:title>
    <c:plotArea>
      <c:layout>
        <c:manualLayout>
          <c:layoutTarget val="inner"/>
          <c:xMode val="edge"/>
          <c:yMode val="edge"/>
          <c:x val="1.9970951343500413E-2"/>
          <c:y val="0.16188670321513227"/>
          <c:w val="0.96005809731299963"/>
          <c:h val="0.64648632804647288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showVal val="1"/>
          </c:dLbls>
          <c:cat>
            <c:strRef>
              <c:f>Лист1!$A$2:$A$5</c:f>
              <c:strCache>
                <c:ptCount val="4"/>
                <c:pt idx="0">
                  <c:v>школьный</c:v>
                </c:pt>
                <c:pt idx="1">
                  <c:v>муниципальный</c:v>
                </c:pt>
                <c:pt idx="2">
                  <c:v>региональный</c:v>
                </c:pt>
                <c:pt idx="3">
                  <c:v>заключительный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6156</c:v>
                </c:pt>
                <c:pt idx="1">
                  <c:v>924</c:v>
                </c:pt>
                <c:pt idx="2">
                  <c:v>28</c:v>
                </c:pt>
                <c:pt idx="3">
                  <c:v>1</c:v>
                </c:pt>
              </c:numCache>
            </c:numRef>
          </c:val>
        </c:ser>
        <c:axId val="34445568"/>
        <c:axId val="34455552"/>
      </c:barChart>
      <c:catAx>
        <c:axId val="34445568"/>
        <c:scaling>
          <c:orientation val="minMax"/>
        </c:scaling>
        <c:axPos val="b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34455552"/>
        <c:crosses val="autoZero"/>
        <c:auto val="1"/>
        <c:lblAlgn val="ctr"/>
        <c:lblOffset val="100"/>
      </c:catAx>
      <c:valAx>
        <c:axId val="34455552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34445568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6.25E-2"/>
          <c:y val="0.10799044389024814"/>
          <c:w val="0.93442622950819754"/>
          <c:h val="0.664901593752241"/>
        </c:manualLayout>
      </c:layout>
      <c:barChart>
        <c:barDir val="col"/>
        <c:grouping val="clustered"/>
        <c:ser>
          <c:idx val="0"/>
          <c:order val="0"/>
          <c:tx>
            <c:v>2016 год</c:v>
          </c:tx>
          <c:dLbls>
            <c:dLbl>
              <c:idx val="0"/>
              <c:layout>
                <c:manualLayout>
                  <c:x val="-2.7298775153105892E-3"/>
                  <c:y val="-7.5723333908725319E-3"/>
                </c:manualLayout>
              </c:layout>
              <c:dLblPos val="outEnd"/>
              <c:showVal val="1"/>
            </c:dLbl>
            <c:dLbl>
              <c:idx val="1"/>
              <c:layout>
                <c:manualLayout>
                  <c:x val="-8.1897419072615926E-3"/>
                  <c:y val="1.6165854478982747E-3"/>
                </c:manualLayout>
              </c:layout>
              <c:dLblPos val="outEnd"/>
              <c:showVal val="1"/>
            </c:dLbl>
            <c:dLbl>
              <c:idx val="2"/>
              <c:layout>
                <c:manualLayout>
                  <c:x val="-4.1666666666666683E-3"/>
                  <c:y val="6.7453625632377841E-3"/>
                </c:manualLayout>
              </c:layout>
              <c:dLblPos val="outEnd"/>
              <c:showVal val="1"/>
            </c:dLbl>
            <c:dLbl>
              <c:idx val="4"/>
              <c:layout>
                <c:manualLayout>
                  <c:x val="-2.7299208677622694E-3"/>
                  <c:y val="-6.2715109946501393E-3"/>
                </c:manualLayout>
              </c:layout>
              <c:dLblPos val="outEnd"/>
              <c:showVal val="1"/>
            </c:dLbl>
            <c:dLbl>
              <c:idx val="7"/>
              <c:layout>
                <c:manualLayout>
                  <c:x val="-2.735042735042735E-3"/>
                  <c:y val="0"/>
                </c:manualLayout>
              </c:layout>
              <c:dLblPos val="outEnd"/>
              <c:showVal val="1"/>
            </c:dLbl>
            <c:dLbl>
              <c:idx val="9"/>
              <c:layout>
                <c:manualLayout>
                  <c:x val="-9.5547230371681065E-3"/>
                  <c:y val="-3.8325457783903351E-17"/>
                </c:manualLayout>
              </c:layout>
              <c:dLblPos val="outEnd"/>
              <c:showVal val="1"/>
            </c:dLbl>
            <c:dLbl>
              <c:idx val="10"/>
              <c:layout>
                <c:manualLayout>
                  <c:x val="-5.4700854700854701E-3"/>
                  <c:y val="-8.3989501312335957E-3"/>
                </c:manualLayout>
              </c:layout>
              <c:dLblPos val="outEnd"/>
              <c:showVal val="1"/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Val val="1"/>
          </c:dLbls>
          <c:cat>
            <c:strRef>
              <c:f>Лист3!$A$6:$A$16</c:f>
              <c:strCache>
                <c:ptCount val="11"/>
                <c:pt idx="0">
                  <c:v>русский язык</c:v>
                </c:pt>
                <c:pt idx="1">
                  <c:v>математика</c:v>
                </c:pt>
                <c:pt idx="2">
                  <c:v>физика</c:v>
                </c:pt>
                <c:pt idx="3">
                  <c:v>английский язык</c:v>
                </c:pt>
                <c:pt idx="4">
                  <c:v>биология</c:v>
                </c:pt>
                <c:pt idx="5">
                  <c:v>литература</c:v>
                </c:pt>
                <c:pt idx="6">
                  <c:v>обществознание</c:v>
                </c:pt>
                <c:pt idx="7">
                  <c:v>химия</c:v>
                </c:pt>
                <c:pt idx="8">
                  <c:v>история</c:v>
                </c:pt>
                <c:pt idx="9">
                  <c:v>информатика</c:v>
                </c:pt>
                <c:pt idx="10">
                  <c:v>география</c:v>
                </c:pt>
              </c:strCache>
            </c:strRef>
          </c:cat>
          <c:val>
            <c:numRef>
              <c:f>Лист3!$I$6:$I$16</c:f>
              <c:numCache>
                <c:formatCode>0.0</c:formatCode>
                <c:ptCount val="11"/>
                <c:pt idx="0">
                  <c:v>50.5</c:v>
                </c:pt>
                <c:pt idx="1">
                  <c:v>50.3</c:v>
                </c:pt>
                <c:pt idx="2">
                  <c:v>44</c:v>
                </c:pt>
                <c:pt idx="3">
                  <c:v>73.900000000000006</c:v>
                </c:pt>
                <c:pt idx="4">
                  <c:v>50.4</c:v>
                </c:pt>
                <c:pt idx="5">
                  <c:v>77.5</c:v>
                </c:pt>
                <c:pt idx="6">
                  <c:v>51.2</c:v>
                </c:pt>
                <c:pt idx="7">
                  <c:v>42.7</c:v>
                </c:pt>
                <c:pt idx="8">
                  <c:v>52.5</c:v>
                </c:pt>
                <c:pt idx="9">
                  <c:v>54.3</c:v>
                </c:pt>
                <c:pt idx="10">
                  <c:v>57.9</c:v>
                </c:pt>
              </c:numCache>
            </c:numRef>
          </c:val>
        </c:ser>
        <c:ser>
          <c:idx val="1"/>
          <c:order val="1"/>
          <c:tx>
            <c:v>2017 год</c:v>
          </c:tx>
          <c:dLbls>
            <c:dLbl>
              <c:idx val="10"/>
              <c:layout>
                <c:manualLayout>
                  <c:x val="4.1025641025641034E-3"/>
                  <c:y val="0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outEnd"/>
              <c:showVal val="1"/>
            </c:dLbl>
            <c:showVal val="1"/>
          </c:dLbls>
          <c:cat>
            <c:strRef>
              <c:f>Лист3!$A$6:$A$16</c:f>
              <c:strCache>
                <c:ptCount val="11"/>
                <c:pt idx="0">
                  <c:v>русский язык</c:v>
                </c:pt>
                <c:pt idx="1">
                  <c:v>математика</c:v>
                </c:pt>
                <c:pt idx="2">
                  <c:v>физика</c:v>
                </c:pt>
                <c:pt idx="3">
                  <c:v>английский язык</c:v>
                </c:pt>
                <c:pt idx="4">
                  <c:v>биология</c:v>
                </c:pt>
                <c:pt idx="5">
                  <c:v>литература</c:v>
                </c:pt>
                <c:pt idx="6">
                  <c:v>обществознание</c:v>
                </c:pt>
                <c:pt idx="7">
                  <c:v>химия</c:v>
                </c:pt>
                <c:pt idx="8">
                  <c:v>история</c:v>
                </c:pt>
                <c:pt idx="9">
                  <c:v>информатика</c:v>
                </c:pt>
                <c:pt idx="10">
                  <c:v>география</c:v>
                </c:pt>
              </c:strCache>
            </c:strRef>
          </c:cat>
          <c:val>
            <c:numRef>
              <c:f>Лист3!$K$6:$K$16</c:f>
              <c:numCache>
                <c:formatCode>0.0</c:formatCode>
                <c:ptCount val="11"/>
                <c:pt idx="0">
                  <c:v>55.6</c:v>
                </c:pt>
                <c:pt idx="1">
                  <c:v>50</c:v>
                </c:pt>
                <c:pt idx="2">
                  <c:v>49.3</c:v>
                </c:pt>
                <c:pt idx="3">
                  <c:v>84.7</c:v>
                </c:pt>
                <c:pt idx="4">
                  <c:v>49.2</c:v>
                </c:pt>
                <c:pt idx="5">
                  <c:v>84.1</c:v>
                </c:pt>
                <c:pt idx="6">
                  <c:v>53.6</c:v>
                </c:pt>
                <c:pt idx="7">
                  <c:v>49.2</c:v>
                </c:pt>
                <c:pt idx="8">
                  <c:v>49.2</c:v>
                </c:pt>
                <c:pt idx="9">
                  <c:v>50.4</c:v>
                </c:pt>
                <c:pt idx="10">
                  <c:v>57.5</c:v>
                </c:pt>
              </c:numCache>
            </c:numRef>
          </c:val>
        </c:ser>
        <c:axId val="64610688"/>
        <c:axId val="64612224"/>
      </c:barChart>
      <c:catAx>
        <c:axId val="64610688"/>
        <c:scaling>
          <c:orientation val="minMax"/>
        </c:scaling>
        <c:axPos val="b"/>
        <c:numFmt formatCode="General" sourceLinked="1"/>
        <c:tickLblPos val="nextTo"/>
        <c:txPr>
          <a:bodyPr rot="-270000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64612224"/>
        <c:crosses val="autoZero"/>
        <c:auto val="1"/>
        <c:lblAlgn val="ctr"/>
        <c:lblOffset val="100"/>
      </c:catAx>
      <c:valAx>
        <c:axId val="64612224"/>
        <c:scaling>
          <c:orientation val="minMax"/>
        </c:scaling>
        <c:axPos val="l"/>
        <c:majorGridlines/>
        <c:numFmt formatCode="0.0" sourceLinked="1"/>
        <c:tickLblPos val="nextTo"/>
        <c:txPr>
          <a:bodyPr rot="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646106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34341384410282072"/>
          <c:y val="1.7991385720173149E-2"/>
          <c:w val="0.15475636314691463"/>
          <c:h val="8.3766300865935228E-2"/>
        </c:manualLayout>
      </c:layout>
      <c:txPr>
        <a:bodyPr/>
        <a:lstStyle/>
        <a:p>
          <a:pPr>
            <a:defRPr sz="1400" b="1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400" b="1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/>
  <c:userShapes r:id="rId2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>
                <a:solidFill>
                  <a:schemeClr val="tx1"/>
                </a:solidFill>
                <a:latin typeface="+mn-lt"/>
              </a:defRPr>
            </a:pPr>
            <a:r>
              <a:rPr lang="ru-RU" sz="2000" dirty="0">
                <a:solidFill>
                  <a:schemeClr val="tx1"/>
                </a:solidFill>
                <a:latin typeface="+mn-lt"/>
              </a:rPr>
              <a:t>медалисты (доля)</a:t>
            </a:r>
          </a:p>
        </c:rich>
      </c:tx>
      <c:layout>
        <c:manualLayout>
          <c:xMode val="edge"/>
          <c:yMode val="edge"/>
          <c:x val="0.20734328130207794"/>
          <c:y val="4.9199958315625882E-2"/>
        </c:manualLayout>
      </c:layout>
    </c:title>
    <c:plotArea>
      <c:layout/>
      <c:barChart>
        <c:barDir val="col"/>
        <c:grouping val="clustered"/>
        <c:ser>
          <c:idx val="0"/>
          <c:order val="0"/>
          <c:tx>
            <c:strRef>
              <c:f>Лист2!$A$2</c:f>
              <c:strCache>
                <c:ptCount val="1"/>
                <c:pt idx="0">
                  <c:v>медалисты (доля)</c:v>
                </c:pt>
              </c:strCache>
            </c:strRef>
          </c:tx>
          <c:spPr>
            <a:ln>
              <a:noFill/>
            </a:ln>
            <a:effectLst/>
            <a:sp3d/>
          </c:spPr>
          <c:dLbls>
            <c:dLbl>
              <c:idx val="0"/>
              <c:layout>
                <c:manualLayout>
                  <c:x val="4.5705082319255554E-2"/>
                  <c:y val="-5.5544821562276567E-2"/>
                </c:manualLayout>
              </c:layout>
              <c:showVal val="1"/>
            </c:dLbl>
            <c:dLbl>
              <c:idx val="1"/>
              <c:layout>
                <c:manualLayout>
                  <c:x val="1.7106755922624929E-2"/>
                  <c:y val="-5.3878523021401982E-2"/>
                </c:manualLayout>
              </c:layout>
              <c:showVal val="1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Лист2!$B$1:$C$1</c:f>
              <c:numCache>
                <c:formatCode>General</c:formatCode>
                <c:ptCount val="2"/>
                <c:pt idx="0">
                  <c:v>2016</c:v>
                </c:pt>
                <c:pt idx="1">
                  <c:v>2017</c:v>
                </c:pt>
              </c:numCache>
            </c:numRef>
          </c:cat>
          <c:val>
            <c:numRef>
              <c:f>Лист2!$B$2:$C$2</c:f>
              <c:numCache>
                <c:formatCode>0.0</c:formatCode>
                <c:ptCount val="2"/>
                <c:pt idx="0">
                  <c:v>6</c:v>
                </c:pt>
                <c:pt idx="1">
                  <c:v>13</c:v>
                </c:pt>
              </c:numCache>
            </c:numRef>
          </c:val>
        </c:ser>
        <c:axId val="106361216"/>
        <c:axId val="106362752"/>
      </c:barChart>
      <c:catAx>
        <c:axId val="106361216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6362752"/>
        <c:crosses val="autoZero"/>
        <c:auto val="1"/>
        <c:lblAlgn val="ctr"/>
        <c:lblOffset val="100"/>
      </c:catAx>
      <c:valAx>
        <c:axId val="10636275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tickLblPos val="none"/>
        <c:crossAx val="106361216"/>
        <c:crosses val="autoZero"/>
        <c:crossBetween val="between"/>
      </c:valAx>
      <c:spPr>
        <a:noFill/>
        <a:ln w="25400">
          <a:noFill/>
        </a:ln>
        <a:effectLst/>
        <a:sp3d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>
          <a:latin typeface="Georgia" panose="02040502050405020303" pitchFamily="18" charset="0"/>
        </a:defRPr>
      </a:pPr>
      <a:endParaRPr lang="ru-RU"/>
    </a:p>
  </c:txPr>
  <c:externalData r:id="rId1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>
                <a:solidFill>
                  <a:schemeClr val="tx1"/>
                </a:solidFill>
                <a:latin typeface="+mn-lt"/>
              </a:rPr>
              <a:t>100 </a:t>
            </a:r>
            <a:r>
              <a:rPr lang="ru-RU" dirty="0">
                <a:solidFill>
                  <a:schemeClr val="tx1"/>
                </a:solidFill>
                <a:latin typeface="+mn-lt"/>
              </a:rPr>
              <a:t>баллов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tx>
            <c:strRef>
              <c:f>Лист2!$A$2</c:f>
              <c:strCache>
                <c:ptCount val="1"/>
                <c:pt idx="0">
                  <c:v>100 баллов</c:v>
                </c:pt>
              </c:strCache>
            </c:strRef>
          </c:tx>
          <c:spPr>
            <a:ln>
              <a:noFill/>
            </a:ln>
            <a:effectLst/>
            <a:sp3d/>
          </c:spPr>
          <c:dLbls>
            <c:dLbl>
              <c:idx val="0"/>
              <c:layout>
                <c:manualLayout>
                  <c:x val="3.4213511845249914E-2"/>
                  <c:y val="-3.5919015347601391E-2"/>
                </c:manualLayout>
              </c:layout>
              <c:showVal val="1"/>
            </c:dLbl>
            <c:dLbl>
              <c:idx val="1"/>
              <c:layout>
                <c:manualLayout>
                  <c:x val="2.5660133883937401E-2"/>
                  <c:y val="-3.5919015347601349E-2"/>
                </c:manualLayout>
              </c:layout>
              <c:showVal val="1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Лист2!$B$1:$C$1</c:f>
              <c:numCache>
                <c:formatCode>General</c:formatCode>
                <c:ptCount val="2"/>
                <c:pt idx="0">
                  <c:v>2016</c:v>
                </c:pt>
                <c:pt idx="1">
                  <c:v>2017</c:v>
                </c:pt>
              </c:numCache>
            </c:numRef>
          </c:cat>
          <c:val>
            <c:numRef>
              <c:f>Лист2!$B$2:$C$2</c:f>
              <c:numCache>
                <c:formatCode>General</c:formatCode>
                <c:ptCount val="2"/>
                <c:pt idx="0">
                  <c:v>0</c:v>
                </c:pt>
                <c:pt idx="1">
                  <c:v>2</c:v>
                </c:pt>
              </c:numCache>
            </c:numRef>
          </c:val>
        </c:ser>
        <c:axId val="106378752"/>
        <c:axId val="106380288"/>
      </c:barChart>
      <c:catAx>
        <c:axId val="10637875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6380288"/>
        <c:crosses val="autoZero"/>
        <c:auto val="1"/>
        <c:lblAlgn val="ctr"/>
        <c:lblOffset val="100"/>
      </c:catAx>
      <c:valAx>
        <c:axId val="10638028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one"/>
        <c:crossAx val="106378752"/>
        <c:crosses val="autoZero"/>
        <c:crossBetween val="between"/>
      </c:valAx>
      <c:spPr>
        <a:noFill/>
        <a:ln w="25400">
          <a:noFill/>
        </a:ln>
        <a:effectLst/>
        <a:sp3d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>
          <a:latin typeface="Georgia" panose="02040502050405020303" pitchFamily="18" charset="0"/>
        </a:defRPr>
      </a:pPr>
      <a:endParaRPr lang="ru-RU"/>
    </a:p>
  </c:txPr>
  <c:externalData r:id="rId1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2000" b="1" i="0" u="none" strike="noStrike" kern="1200" spc="0" baseline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>
                <a:solidFill>
                  <a:schemeClr val="tx1"/>
                </a:solidFill>
                <a:latin typeface="+mn-lt"/>
              </a:rPr>
              <a:t>средний балл ЕГЭ </a:t>
            </a:r>
          </a:p>
        </c:rich>
      </c:tx>
      <c:layout>
        <c:manualLayout>
          <c:xMode val="edge"/>
          <c:yMode val="edge"/>
          <c:x val="0.1869349790945779"/>
          <c:y val="0"/>
        </c:manualLayout>
      </c:layout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tx>
            <c:strRef>
              <c:f>Лист2!$A$2</c:f>
              <c:strCache>
                <c:ptCount val="1"/>
                <c:pt idx="0">
                  <c:v>отличники</c:v>
                </c:pt>
              </c:strCache>
            </c:strRef>
          </c:tx>
          <c:spPr>
            <a:ln>
              <a:noFill/>
            </a:ln>
            <a:effectLst/>
            <a:sp3d/>
          </c:spPr>
          <c:dLbls>
            <c:dLbl>
              <c:idx val="0"/>
              <c:layout>
                <c:manualLayout>
                  <c:x val="4.0895264106054874E-2"/>
                  <c:y val="-9.287777762795961E-2"/>
                </c:manualLayout>
              </c:layout>
              <c:showVal val="1"/>
            </c:dLbl>
            <c:dLbl>
              <c:idx val="1"/>
              <c:layout>
                <c:manualLayout>
                  <c:x val="1.7106755922624929E-2"/>
                  <c:y val="-5.3878523021401982E-2"/>
                </c:manualLayout>
              </c:layout>
              <c:showVal val="1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Лист2!$B$1:$C$1</c:f>
              <c:numCache>
                <c:formatCode>General</c:formatCode>
                <c:ptCount val="2"/>
                <c:pt idx="0">
                  <c:v>2016</c:v>
                </c:pt>
                <c:pt idx="1">
                  <c:v>2017</c:v>
                </c:pt>
              </c:numCache>
            </c:numRef>
          </c:cat>
          <c:val>
            <c:numRef>
              <c:f>Лист2!$B$2:$C$2</c:f>
              <c:numCache>
                <c:formatCode>0.0</c:formatCode>
                <c:ptCount val="2"/>
                <c:pt idx="0">
                  <c:v>58.4</c:v>
                </c:pt>
                <c:pt idx="1">
                  <c:v>62.4</c:v>
                </c:pt>
              </c:numCache>
            </c:numRef>
          </c:val>
        </c:ser>
        <c:axId val="106441344"/>
        <c:axId val="106447232"/>
      </c:barChart>
      <c:catAx>
        <c:axId val="10644134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pPr>
            <a:endParaRPr lang="ru-RU"/>
          </a:p>
        </c:txPr>
        <c:crossAx val="106447232"/>
        <c:crosses val="autoZero"/>
        <c:auto val="1"/>
        <c:lblAlgn val="ctr"/>
        <c:lblOffset val="100"/>
      </c:catAx>
      <c:valAx>
        <c:axId val="10644723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tickLblPos val="none"/>
        <c:crossAx val="106441344"/>
        <c:crosses val="autoZero"/>
        <c:crossBetween val="between"/>
      </c:valAx>
      <c:spPr>
        <a:noFill/>
        <a:ln w="25400">
          <a:noFill/>
        </a:ln>
        <a:effectLst/>
        <a:sp3d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>
          <a:latin typeface="Georgia" panose="02040502050405020303" pitchFamily="18" charset="0"/>
        </a:defRPr>
      </a:pPr>
      <a:endParaRPr lang="ru-RU"/>
    </a:p>
  </c:txPr>
  <c:externalData r:id="rId1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>
        <c:manualLayout>
          <c:layoutTarget val="inner"/>
          <c:xMode val="edge"/>
          <c:yMode val="edge"/>
          <c:x val="4.9180327868852472E-2"/>
          <c:y val="0.11216429699842022"/>
          <c:w val="0.9375"/>
          <c:h val="0.71406003159557774"/>
        </c:manualLayout>
      </c:layout>
      <c:barChart>
        <c:barDir val="col"/>
        <c:grouping val="clustered"/>
        <c:ser>
          <c:idx val="0"/>
          <c:order val="0"/>
          <c:tx>
            <c:v>2016 год</c:v>
          </c:tx>
          <c:dLbls>
            <c:dLbl>
              <c:idx val="0"/>
              <c:layout>
                <c:manualLayout>
                  <c:x val="-4.0948813016434661E-3"/>
                  <c:y val="0"/>
                </c:manualLayout>
              </c:layout>
              <c:dLblPos val="outEnd"/>
              <c:showVal val="1"/>
            </c:dLbl>
            <c:dLbl>
              <c:idx val="1"/>
              <c:layout>
                <c:manualLayout>
                  <c:x val="-8.3333333333333367E-3"/>
                  <c:y val="0"/>
                </c:manualLayout>
              </c:layout>
              <c:dLblPos val="outEnd"/>
              <c:showVal val="1"/>
            </c:dLbl>
            <c:dLbl>
              <c:idx val="3"/>
              <c:layout>
                <c:manualLayout>
                  <c:x val="-2.735042735042735E-3"/>
                  <c:y val="0"/>
                </c:manualLayout>
              </c:layout>
              <c:dLblPos val="outEnd"/>
              <c:showVal val="1"/>
            </c:dLbl>
            <c:dLbl>
              <c:idx val="5"/>
              <c:layout>
                <c:manualLayout>
                  <c:x val="-4.1666666666666683E-3"/>
                  <c:y val="-4.1221183918041391E-17"/>
                </c:manualLayout>
              </c:layout>
              <c:dLblPos val="outEnd"/>
              <c:showVal val="1"/>
            </c:dLbl>
            <c:dLbl>
              <c:idx val="6"/>
              <c:layout>
                <c:manualLayout>
                  <c:x val="-1.1015419947506561E-2"/>
                  <c:y val="-4.1812395710232745E-3"/>
                </c:manualLayout>
              </c:layout>
              <c:dLblPos val="outEnd"/>
              <c:showVal val="1"/>
            </c:dLbl>
            <c:dLbl>
              <c:idx val="8"/>
              <c:layout>
                <c:manualLayout>
                  <c:x val="-9.5547230371681065E-3"/>
                  <c:y val="-4.1810073297667474E-3"/>
                </c:manualLayout>
              </c:layout>
              <c:dLblPos val="outEnd"/>
              <c:showVal val="1"/>
            </c:dLbl>
            <c:showVal val="1"/>
          </c:dLbls>
          <c:cat>
            <c:strRef>
              <c:f>Лист3!$A$6:$A$16</c:f>
              <c:strCache>
                <c:ptCount val="11"/>
                <c:pt idx="0">
                  <c:v>русский язык</c:v>
                </c:pt>
                <c:pt idx="1">
                  <c:v>математика</c:v>
                </c:pt>
                <c:pt idx="2">
                  <c:v>физика</c:v>
                </c:pt>
                <c:pt idx="3">
                  <c:v>английский язык</c:v>
                </c:pt>
                <c:pt idx="4">
                  <c:v>биология</c:v>
                </c:pt>
                <c:pt idx="5">
                  <c:v>литература</c:v>
                </c:pt>
                <c:pt idx="6">
                  <c:v>обществознание</c:v>
                </c:pt>
                <c:pt idx="7">
                  <c:v>химия</c:v>
                </c:pt>
                <c:pt idx="8">
                  <c:v>история</c:v>
                </c:pt>
                <c:pt idx="9">
                  <c:v>информатика</c:v>
                </c:pt>
                <c:pt idx="10">
                  <c:v>география</c:v>
                </c:pt>
              </c:strCache>
            </c:strRef>
          </c:cat>
          <c:val>
            <c:numRef>
              <c:f>Лист3!$S$6:$S$16</c:f>
              <c:numCache>
                <c:formatCode>0.0</c:formatCode>
                <c:ptCount val="11"/>
                <c:pt idx="0">
                  <c:v>65.400000000000006</c:v>
                </c:pt>
                <c:pt idx="1">
                  <c:v>48.6</c:v>
                </c:pt>
                <c:pt idx="2">
                  <c:v>49.1</c:v>
                </c:pt>
                <c:pt idx="3">
                  <c:v>69.8</c:v>
                </c:pt>
                <c:pt idx="4">
                  <c:v>56.5</c:v>
                </c:pt>
                <c:pt idx="5">
                  <c:v>65</c:v>
                </c:pt>
                <c:pt idx="6">
                  <c:v>58.8</c:v>
                </c:pt>
                <c:pt idx="7">
                  <c:v>53</c:v>
                </c:pt>
                <c:pt idx="8">
                  <c:v>53.1</c:v>
                </c:pt>
                <c:pt idx="9">
                  <c:v>58.1</c:v>
                </c:pt>
                <c:pt idx="10">
                  <c:v>67.400000000000006</c:v>
                </c:pt>
              </c:numCache>
            </c:numRef>
          </c:val>
        </c:ser>
        <c:ser>
          <c:idx val="1"/>
          <c:order val="1"/>
          <c:tx>
            <c:v>2017 год</c:v>
          </c:tx>
          <c:dLbls>
            <c:dLbl>
              <c:idx val="3"/>
              <c:layout>
                <c:manualLayout>
                  <c:x val="5.4700854700854701E-3"/>
                  <c:y val="2.1063717746182212E-3"/>
                </c:manualLayout>
              </c:layout>
              <c:dLblPos val="outEnd"/>
              <c:showVal val="1"/>
            </c:dLbl>
            <c:dLbl>
              <c:idx val="5"/>
              <c:layout>
                <c:manualLayout>
                  <c:x val="6.9444444444444527E-3"/>
                  <c:y val="0"/>
                </c:manualLayout>
              </c:layout>
              <c:dLblPos val="outEnd"/>
              <c:showVal val="1"/>
            </c:dLbl>
            <c:showVal val="1"/>
          </c:dLbls>
          <c:cat>
            <c:strRef>
              <c:f>Лист3!$A$6:$A$16</c:f>
              <c:strCache>
                <c:ptCount val="11"/>
                <c:pt idx="0">
                  <c:v>русский язык</c:v>
                </c:pt>
                <c:pt idx="1">
                  <c:v>математика</c:v>
                </c:pt>
                <c:pt idx="2">
                  <c:v>физика</c:v>
                </c:pt>
                <c:pt idx="3">
                  <c:v>английский язык</c:v>
                </c:pt>
                <c:pt idx="4">
                  <c:v>биология</c:v>
                </c:pt>
                <c:pt idx="5">
                  <c:v>литература</c:v>
                </c:pt>
                <c:pt idx="6">
                  <c:v>обществознание</c:v>
                </c:pt>
                <c:pt idx="7">
                  <c:v>химия</c:v>
                </c:pt>
                <c:pt idx="8">
                  <c:v>история</c:v>
                </c:pt>
                <c:pt idx="9">
                  <c:v>информатика</c:v>
                </c:pt>
                <c:pt idx="10">
                  <c:v>география</c:v>
                </c:pt>
              </c:strCache>
            </c:strRef>
          </c:cat>
          <c:val>
            <c:numRef>
              <c:f>Лист3!$U$6:$U$16</c:f>
              <c:numCache>
                <c:formatCode>0.0</c:formatCode>
                <c:ptCount val="11"/>
                <c:pt idx="0">
                  <c:v>69.25</c:v>
                </c:pt>
                <c:pt idx="1">
                  <c:v>54.4</c:v>
                </c:pt>
                <c:pt idx="2">
                  <c:v>57</c:v>
                </c:pt>
                <c:pt idx="3">
                  <c:v>68.5</c:v>
                </c:pt>
                <c:pt idx="4">
                  <c:v>59.21</c:v>
                </c:pt>
                <c:pt idx="5">
                  <c:v>70.400000000000006</c:v>
                </c:pt>
                <c:pt idx="6">
                  <c:v>59.37</c:v>
                </c:pt>
                <c:pt idx="7">
                  <c:v>57.57</c:v>
                </c:pt>
                <c:pt idx="8">
                  <c:v>57.5</c:v>
                </c:pt>
                <c:pt idx="9">
                  <c:v>63</c:v>
                </c:pt>
                <c:pt idx="10">
                  <c:v>76.14</c:v>
                </c:pt>
              </c:numCache>
            </c:numRef>
          </c:val>
        </c:ser>
        <c:axId val="68054016"/>
        <c:axId val="69276416"/>
      </c:barChart>
      <c:catAx>
        <c:axId val="68054016"/>
        <c:scaling>
          <c:orientation val="minMax"/>
        </c:scaling>
        <c:axPos val="b"/>
        <c:numFmt formatCode="General" sourceLinked="1"/>
        <c:tickLblPos val="nextTo"/>
        <c:txPr>
          <a:bodyPr rot="-2700000" vert="horz"/>
          <a:lstStyle/>
          <a:p>
            <a:pPr>
              <a:defRPr/>
            </a:pPr>
            <a:endParaRPr lang="ru-RU"/>
          </a:p>
        </c:txPr>
        <c:crossAx val="69276416"/>
        <c:crosses val="autoZero"/>
        <c:auto val="1"/>
        <c:lblAlgn val="ctr"/>
        <c:lblOffset val="100"/>
      </c:catAx>
      <c:valAx>
        <c:axId val="69276416"/>
        <c:scaling>
          <c:orientation val="minMax"/>
        </c:scaling>
        <c:axPos val="l"/>
        <c:majorGridlines/>
        <c:numFmt formatCode="0.0" sourceLinked="1"/>
        <c:tickLblPos val="nextTo"/>
        <c:txPr>
          <a:bodyPr rot="0" vert="horz"/>
          <a:lstStyle/>
          <a:p>
            <a:pPr>
              <a:defRPr/>
            </a:pPr>
            <a:endParaRPr lang="ru-RU"/>
          </a:p>
        </c:txPr>
        <c:crossAx val="680540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39613918388999303"/>
          <c:y val="1.0069880970761006E-2"/>
          <c:w val="0.17865417087064911"/>
          <c:h val="9.5096947527228554E-2"/>
        </c:manualLayout>
      </c:layout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ctr" rtl="0">
              <a:defRPr lang="ru-RU" sz="1400" b="1" i="0" u="none" strike="noStrike" kern="1200" baseline="0">
                <a:solidFill>
                  <a:schemeClr val="tx1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400" b="1" i="0" u="none" strike="noStrike" kern="1200" baseline="0" dirty="0" smtClean="0">
                <a:solidFill>
                  <a:schemeClr val="tx1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Доля педагогов, обученных по ФГОС</a:t>
            </a:r>
            <a:endParaRPr lang="ru-RU" sz="1400" b="1" i="0" u="none" strike="noStrike" kern="1200" baseline="0" dirty="0">
              <a:solidFill>
                <a:schemeClr val="tx1"/>
              </a:solidFill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7.0608194263026933E-2"/>
          <c:y val="1.6788452365315814E-3"/>
        </c:manualLayout>
      </c:layout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[ФГОС.xlsx]Лист1!$B$1</c:f>
              <c:strCache>
                <c:ptCount val="1"/>
                <c:pt idx="0">
                  <c:v>%</c:v>
                </c:pt>
              </c:strCache>
            </c:strRef>
          </c:tx>
          <c:dLbls>
            <c:dLbl>
              <c:idx val="0"/>
              <c:layout>
                <c:manualLayout>
                  <c:x val="1.6666666666666701E-2"/>
                  <c:y val="-3.7037037037037056E-2"/>
                </c:manualLayout>
              </c:layout>
              <c:tx>
                <c:rich>
                  <a:bodyPr/>
                  <a:lstStyle/>
                  <a:p>
                    <a:r>
                      <a:rPr lang="ru-RU" sz="2000" b="1" dirty="0" smtClean="0">
                        <a:solidFill>
                          <a:srgbClr val="FF0000"/>
                        </a:solidFill>
                      </a:rPr>
                      <a:t>99,1%</a:t>
                    </a:r>
                    <a:endParaRPr lang="en-US" sz="1400" dirty="0">
                      <a:solidFill>
                        <a:srgbClr val="FF0000"/>
                      </a:solidFill>
                    </a:endParaRPr>
                  </a:p>
                </c:rich>
              </c:tx>
              <c:showVal val="1"/>
            </c:dLbl>
            <c:dLbl>
              <c:idx val="1"/>
              <c:layout>
                <c:manualLayout>
                  <c:x val="1.6666666666666725E-2"/>
                  <c:y val="-3.2407407407407725E-2"/>
                </c:manualLayout>
              </c:layout>
              <c:tx>
                <c:rich>
                  <a:bodyPr/>
                  <a:lstStyle/>
                  <a:p>
                    <a:r>
                      <a:rPr lang="en-US" sz="2000" b="1" dirty="0" smtClean="0">
                        <a:solidFill>
                          <a:srgbClr val="FF0000"/>
                        </a:solidFill>
                      </a:rPr>
                      <a:t>98</a:t>
                    </a:r>
                    <a:r>
                      <a:rPr lang="ru-RU" sz="2000" b="1" dirty="0" smtClean="0">
                        <a:solidFill>
                          <a:srgbClr val="FF0000"/>
                        </a:solidFill>
                      </a:rPr>
                      <a:t>%</a:t>
                    </a:r>
                    <a:endParaRPr lang="en-US" dirty="0">
                      <a:solidFill>
                        <a:srgbClr val="FF0000"/>
                      </a:solidFill>
                    </a:endParaRPr>
                  </a:p>
                </c:rich>
              </c:tx>
              <c:showVal val="1"/>
            </c:dLbl>
            <c:dLbl>
              <c:idx val="2"/>
              <c:layout>
                <c:manualLayout>
                  <c:x val="1.3888888888889025E-2"/>
                  <c:y val="-5.0925925925925923E-2"/>
                </c:manualLayout>
              </c:layout>
              <c:tx>
                <c:rich>
                  <a:bodyPr/>
                  <a:lstStyle/>
                  <a:p>
                    <a:r>
                      <a:rPr lang="en-US" sz="2000" b="1" dirty="0" smtClean="0">
                        <a:solidFill>
                          <a:srgbClr val="FF0000"/>
                        </a:solidFill>
                      </a:rPr>
                      <a:t>92,3</a:t>
                    </a:r>
                    <a:r>
                      <a:rPr lang="ru-RU" sz="2000" b="1" dirty="0" smtClean="0">
                        <a:solidFill>
                          <a:srgbClr val="FF0000"/>
                        </a:solidFill>
                      </a:rPr>
                      <a:t>%</a:t>
                    </a:r>
                    <a:endParaRPr lang="en-US" dirty="0">
                      <a:solidFill>
                        <a:srgbClr val="FF0000"/>
                      </a:solidFill>
                    </a:endParaRPr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2000" b="1"/>
                </a:pPr>
                <a:endParaRPr lang="ru-RU"/>
              </a:p>
            </c:txPr>
            <c:showVal val="1"/>
          </c:dLbls>
          <c:cat>
            <c:strRef>
              <c:f>[ФГОС.xlsx]Лист1!$A$2:$A$4</c:f>
              <c:strCache>
                <c:ptCount val="3"/>
                <c:pt idx="0">
                  <c:v>ОУ</c:v>
                </c:pt>
                <c:pt idx="1">
                  <c:v>ДОУ</c:v>
                </c:pt>
                <c:pt idx="2">
                  <c:v>УДО</c:v>
                </c:pt>
              </c:strCache>
            </c:strRef>
          </c:cat>
          <c:val>
            <c:numRef>
              <c:f>[ФГОС.xlsx]Лист1!$B$2:$B$4</c:f>
              <c:numCache>
                <c:formatCode>General</c:formatCode>
                <c:ptCount val="3"/>
                <c:pt idx="0">
                  <c:v>96</c:v>
                </c:pt>
                <c:pt idx="1">
                  <c:v>98</c:v>
                </c:pt>
                <c:pt idx="2">
                  <c:v>92.3</c:v>
                </c:pt>
              </c:numCache>
            </c:numRef>
          </c:val>
        </c:ser>
        <c:shape val="cylinder"/>
        <c:axId val="62723200"/>
        <c:axId val="62725504"/>
        <c:axId val="0"/>
      </c:bar3DChart>
      <c:catAx>
        <c:axId val="62723200"/>
        <c:scaling>
          <c:orientation val="minMax"/>
        </c:scaling>
        <c:axPos val="b"/>
        <c:tickLblPos val="nextTo"/>
        <c:txPr>
          <a:bodyPr/>
          <a:lstStyle/>
          <a:p>
            <a:pPr>
              <a:defRPr sz="1800"/>
            </a:pPr>
            <a:endParaRPr lang="ru-RU"/>
          </a:p>
        </c:txPr>
        <c:crossAx val="62725504"/>
        <c:crossesAt val="86"/>
        <c:auto val="1"/>
        <c:lblAlgn val="ctr"/>
        <c:lblOffset val="100"/>
      </c:catAx>
      <c:valAx>
        <c:axId val="62725504"/>
        <c:scaling>
          <c:orientation val="minMax"/>
          <c:max val="98"/>
          <c:min val="86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800"/>
            </a:pPr>
            <a:endParaRPr lang="ru-RU"/>
          </a:p>
        </c:txPr>
        <c:crossAx val="62723200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</c:chart>
  <c:externalData r:id="rId2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</c:v>
                </c:pt>
              </c:strCache>
            </c:strRef>
          </c:tx>
          <c:dLbls>
            <c:showVal val="1"/>
          </c:dLbls>
          <c:cat>
            <c:strRef>
              <c:f>Лист1!$A$2</c:f>
              <c:strCache>
                <c:ptCount val="1"/>
                <c:pt idx="0">
                  <c:v>доля педагогов, удовлетворенных взаимодействием с родителями, %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77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ОО</c:v>
                </c:pt>
              </c:strCache>
            </c:strRef>
          </c:tx>
          <c:spPr>
            <a:ln>
              <a:noFill/>
            </a:ln>
          </c:spPr>
          <c:dLbls>
            <c:showVal val="1"/>
          </c:dLbls>
          <c:cat>
            <c:strRef>
              <c:f>Лист1!$A$2</c:f>
              <c:strCache>
                <c:ptCount val="1"/>
                <c:pt idx="0">
                  <c:v>доля педагогов, удовлетворенных взаимодействием с родителями, %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67</c:v>
                </c:pt>
              </c:numCache>
            </c:numRef>
          </c:val>
        </c:ser>
        <c:axId val="107578496"/>
        <c:axId val="107580032"/>
      </c:barChart>
      <c:catAx>
        <c:axId val="10757849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b="1" i="0" baseline="0">
                <a:solidFill>
                  <a:schemeClr val="tx1"/>
                </a:solidFill>
              </a:defRPr>
            </a:pPr>
            <a:endParaRPr lang="ru-RU"/>
          </a:p>
        </c:txPr>
        <c:crossAx val="107580032"/>
        <c:crosses val="autoZero"/>
        <c:auto val="1"/>
        <c:lblAlgn val="ctr"/>
        <c:lblOffset val="100"/>
      </c:catAx>
      <c:valAx>
        <c:axId val="107580032"/>
        <c:scaling>
          <c:orientation val="minMax"/>
        </c:scaling>
        <c:axPos val="l"/>
        <c:majorGridlines>
          <c:spPr>
            <a:ln>
              <a:noFill/>
            </a:ln>
          </c:spPr>
        </c:majorGridlines>
        <c:numFmt formatCode="General" sourceLinked="1"/>
        <c:tickLblPos val="nextTo"/>
        <c:crossAx val="107578496"/>
        <c:crosses val="autoZero"/>
        <c:crossBetween val="between"/>
      </c:valAx>
    </c:plotArea>
    <c:legend>
      <c:legendPos val="r"/>
    </c:legend>
    <c:plotVisOnly val="1"/>
    <c:dispBlanksAs val="gap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1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0.11592942669356388"/>
          <c:y val="4.6257492456034763E-2"/>
          <c:w val="0.5426040494938178"/>
          <c:h val="0.6958137219949122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группа риска</c:v>
                </c:pt>
                <c:pt idx="1">
                  <c:v>СОП</c:v>
                </c:pt>
                <c:pt idx="2">
                  <c:v>ОВД ОДН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226</c:v>
                </c:pt>
                <c:pt idx="1">
                  <c:v>67</c:v>
                </c:pt>
                <c:pt idx="2">
                  <c:v>59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внеурочная деятельность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группа риска</c:v>
                </c:pt>
                <c:pt idx="1">
                  <c:v>СОП</c:v>
                </c:pt>
                <c:pt idx="2">
                  <c:v>ОВД ОДН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220</c:v>
                </c:pt>
                <c:pt idx="1">
                  <c:v>62</c:v>
                </c:pt>
                <c:pt idx="2">
                  <c:v>54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летняя занятость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группа риска</c:v>
                </c:pt>
                <c:pt idx="1">
                  <c:v>СОП</c:v>
                </c:pt>
                <c:pt idx="2">
                  <c:v>ОВД ОДН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107</c:v>
                </c:pt>
                <c:pt idx="1">
                  <c:v>65</c:v>
                </c:pt>
                <c:pt idx="2">
                  <c:v>23</c:v>
                </c:pt>
              </c:numCache>
            </c:numRef>
          </c:val>
        </c:ser>
        <c:axId val="108029056"/>
        <c:axId val="108030592"/>
      </c:barChart>
      <c:catAx>
        <c:axId val="108029056"/>
        <c:scaling>
          <c:orientation val="minMax"/>
        </c:scaling>
        <c:axPos val="b"/>
        <c:tickLblPos val="nextTo"/>
        <c:crossAx val="108030592"/>
        <c:crosses val="autoZero"/>
        <c:auto val="1"/>
        <c:lblAlgn val="ctr"/>
        <c:lblOffset val="100"/>
      </c:catAx>
      <c:valAx>
        <c:axId val="108030592"/>
        <c:scaling>
          <c:orientation val="minMax"/>
        </c:scaling>
        <c:axPos val="l"/>
        <c:majorGridlines/>
        <c:numFmt formatCode="General" sourceLinked="1"/>
        <c:tickLblPos val="nextTo"/>
        <c:crossAx val="108029056"/>
        <c:crosses val="autoZero"/>
        <c:crossBetween val="between"/>
      </c:valAx>
    </c:plotArea>
    <c:legend>
      <c:legendPos val="r"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0.16938955480883361"/>
          <c:y val="8.0794733470891208E-2"/>
          <c:w val="0.51223857766186853"/>
          <c:h val="0.5802490726312568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2015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детские сады</c:v>
                </c:pt>
                <c:pt idx="1">
                  <c:v>школы </c:v>
                </c:pt>
                <c:pt idx="2">
                  <c:v>доп. обр.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21041</c:v>
                </c:pt>
                <c:pt idx="1">
                  <c:v>29238</c:v>
                </c:pt>
                <c:pt idx="2">
                  <c:v>24448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детские сады</c:v>
                </c:pt>
                <c:pt idx="1">
                  <c:v>школы </c:v>
                </c:pt>
                <c:pt idx="2">
                  <c:v>доп. обр.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21180</c:v>
                </c:pt>
                <c:pt idx="1">
                  <c:v>29244</c:v>
                </c:pt>
                <c:pt idx="2">
                  <c:v>25674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2017 (прогноз)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детские сады</c:v>
                </c:pt>
                <c:pt idx="1">
                  <c:v>школы </c:v>
                </c:pt>
                <c:pt idx="2">
                  <c:v>доп. обр.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21284</c:v>
                </c:pt>
                <c:pt idx="1">
                  <c:v>29767</c:v>
                </c:pt>
                <c:pt idx="2">
                  <c:v>25553</c:v>
                </c:pt>
              </c:numCache>
            </c:numRef>
          </c:val>
        </c:ser>
        <c:axId val="109126400"/>
        <c:axId val="109127936"/>
      </c:barChart>
      <c:catAx>
        <c:axId val="109126400"/>
        <c:scaling>
          <c:orientation val="minMax"/>
        </c:scaling>
        <c:axPos val="b"/>
        <c:tickLblPos val="nextTo"/>
        <c:crossAx val="109127936"/>
        <c:crosses val="autoZero"/>
        <c:auto val="1"/>
        <c:lblAlgn val="ctr"/>
        <c:lblOffset val="100"/>
      </c:catAx>
      <c:valAx>
        <c:axId val="109127936"/>
        <c:scaling>
          <c:orientation val="minMax"/>
        </c:scaling>
        <c:axPos val="l"/>
        <c:majorGridlines/>
        <c:numFmt formatCode="General" sourceLinked="1"/>
        <c:tickLblPos val="nextTo"/>
        <c:crossAx val="109126400"/>
        <c:crosses val="autoZero"/>
        <c:crossBetween val="between"/>
      </c:valAx>
    </c:plotArea>
    <c:legend>
      <c:legendPos val="r"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2015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детские сады</c:v>
                </c:pt>
                <c:pt idx="1">
                  <c:v>школа</c:v>
                </c:pt>
                <c:pt idx="2">
                  <c:v>доп.обр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68769</c:v>
                </c:pt>
                <c:pt idx="1">
                  <c:v>58158</c:v>
                </c:pt>
                <c:pt idx="2">
                  <c:v>9365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детские сады</c:v>
                </c:pt>
                <c:pt idx="1">
                  <c:v>школа</c:v>
                </c:pt>
                <c:pt idx="2">
                  <c:v>доп.обр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76035</c:v>
                </c:pt>
                <c:pt idx="1">
                  <c:v>59421</c:v>
                </c:pt>
                <c:pt idx="2">
                  <c:v>9810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2017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детские сады</c:v>
                </c:pt>
                <c:pt idx="1">
                  <c:v>школа</c:v>
                </c:pt>
                <c:pt idx="2">
                  <c:v>доп.обр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81034</c:v>
                </c:pt>
                <c:pt idx="1">
                  <c:v>66648</c:v>
                </c:pt>
                <c:pt idx="2">
                  <c:v>9736</c:v>
                </c:pt>
              </c:numCache>
            </c:numRef>
          </c:val>
        </c:ser>
        <c:axId val="109165568"/>
        <c:axId val="109167360"/>
      </c:barChart>
      <c:catAx>
        <c:axId val="109165568"/>
        <c:scaling>
          <c:orientation val="minMax"/>
        </c:scaling>
        <c:axPos val="b"/>
        <c:tickLblPos val="nextTo"/>
        <c:crossAx val="109167360"/>
        <c:crosses val="autoZero"/>
        <c:auto val="1"/>
        <c:lblAlgn val="ctr"/>
        <c:lblOffset val="100"/>
      </c:catAx>
      <c:valAx>
        <c:axId val="109167360"/>
        <c:scaling>
          <c:orientation val="minMax"/>
        </c:scaling>
        <c:axPos val="l"/>
        <c:majorGridlines/>
        <c:numFmt formatCode="General" sourceLinked="1"/>
        <c:tickLblPos val="nextTo"/>
        <c:crossAx val="109165568"/>
        <c:crosses val="autoZero"/>
        <c:crossBetween val="between"/>
      </c:valAx>
    </c:plotArea>
    <c:legend>
      <c:legendPos val="r"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Победители</a:t>
            </a:r>
            <a:r>
              <a:rPr lang="ru-RU" baseline="0" dirty="0" smtClean="0"/>
              <a:t> и призеры</a:t>
            </a:r>
            <a:endParaRPr lang="ru-RU" dirty="0"/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showVal val="1"/>
          </c:dLbls>
          <c:cat>
            <c:strRef>
              <c:f>Лист1!$A$2:$A$5</c:f>
              <c:strCache>
                <c:ptCount val="4"/>
                <c:pt idx="0">
                  <c:v>школьный</c:v>
                </c:pt>
                <c:pt idx="1">
                  <c:v>муниципальный</c:v>
                </c:pt>
                <c:pt idx="2">
                  <c:v>региональный</c:v>
                </c:pt>
                <c:pt idx="3">
                  <c:v>заключительный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2092</c:v>
                </c:pt>
                <c:pt idx="1">
                  <c:v>287</c:v>
                </c:pt>
                <c:pt idx="2">
                  <c:v>7</c:v>
                </c:pt>
                <c:pt idx="3">
                  <c:v>1</c:v>
                </c:pt>
              </c:numCache>
            </c:numRef>
          </c:val>
        </c:ser>
        <c:axId val="34454912"/>
        <c:axId val="34464896"/>
      </c:barChart>
      <c:catAx>
        <c:axId val="34454912"/>
        <c:scaling>
          <c:orientation val="minMax"/>
        </c:scaling>
        <c:axPos val="b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34464896"/>
        <c:crosses val="autoZero"/>
        <c:auto val="1"/>
        <c:lblAlgn val="ctr"/>
        <c:lblOffset val="100"/>
      </c:catAx>
      <c:valAx>
        <c:axId val="34464896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3445491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bar"/>
        <c:grouping val="clustered"/>
        <c:ser>
          <c:idx val="0"/>
          <c:order val="0"/>
          <c:dLbls>
            <c:dLbl>
              <c:idx val="0"/>
              <c:layout>
                <c:manualLayout>
                  <c:x val="0"/>
                  <c:y val="0"/>
                </c:manualLayout>
              </c:layout>
              <c:showVal val="1"/>
            </c:dLbl>
            <c:txPr>
              <a:bodyPr/>
              <a:lstStyle/>
              <a:p>
                <a:pPr>
                  <a:defRPr sz="18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Лист1!$B$3:$B$5</c:f>
              <c:strCache>
                <c:ptCount val="3"/>
                <c:pt idx="0">
                  <c:v>работа со сплошным текстом   </c:v>
                </c:pt>
                <c:pt idx="1">
                  <c:v>работа с иллюстрациями </c:v>
                </c:pt>
                <c:pt idx="2">
                  <c:v>работа с табличными данными </c:v>
                </c:pt>
              </c:strCache>
            </c:strRef>
          </c:cat>
          <c:val>
            <c:numRef>
              <c:f>Лист1!$C$3:$C$5</c:f>
              <c:numCache>
                <c:formatCode>0%</c:formatCode>
                <c:ptCount val="3"/>
                <c:pt idx="0">
                  <c:v>0.52</c:v>
                </c:pt>
                <c:pt idx="1">
                  <c:v>0.49000000000000032</c:v>
                </c:pt>
                <c:pt idx="2">
                  <c:v>0.43000000000000038</c:v>
                </c:pt>
              </c:numCache>
            </c:numRef>
          </c:val>
        </c:ser>
        <c:axId val="38193408"/>
        <c:axId val="38195200"/>
      </c:barChart>
      <c:catAx>
        <c:axId val="38193408"/>
        <c:scaling>
          <c:orientation val="minMax"/>
        </c:scaling>
        <c:axPos val="l"/>
        <c:tickLblPos val="nextTo"/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38195200"/>
        <c:crosses val="autoZero"/>
        <c:auto val="1"/>
        <c:lblAlgn val="ctr"/>
        <c:lblOffset val="100"/>
      </c:catAx>
      <c:valAx>
        <c:axId val="38195200"/>
        <c:scaling>
          <c:orientation val="minMax"/>
        </c:scaling>
        <c:delete val="1"/>
        <c:axPos val="b"/>
        <c:numFmt formatCode="0%" sourceLinked="1"/>
        <c:tickLblPos val="none"/>
        <c:crossAx val="3819340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spPr>
    <a:solidFill>
      <a:schemeClr val="lt1"/>
    </a:solidFill>
    <a:ln w="3175" cap="flat" cmpd="sng" algn="ctr">
      <a:solidFill>
        <a:schemeClr val="accent1"/>
      </a:solidFill>
      <a:prstDash val="lgDash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0.11487697512067822"/>
          <c:y val="5.0208808707864108E-2"/>
          <c:w val="0.60579550118014536"/>
          <c:h val="0.72611127253666974"/>
        </c:manualLayout>
      </c:layout>
      <c:barChart>
        <c:barDir val="col"/>
        <c:grouping val="clustered"/>
        <c:ser>
          <c:idx val="0"/>
          <c:order val="0"/>
          <c:tx>
            <c:strRef>
              <c:f>Лист1!$D$4</c:f>
              <c:strCache>
                <c:ptCount val="1"/>
                <c:pt idx="0">
                  <c:v>2015-2016</c:v>
                </c:pt>
              </c:strCache>
            </c:strRef>
          </c:tx>
          <c:dLbls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Val val="1"/>
          </c:dLbls>
          <c:cat>
            <c:strRef>
              <c:f>Лист1!$C$5:$C$6</c:f>
              <c:strCache>
                <c:ptCount val="2"/>
                <c:pt idx="0">
                  <c:v>Количество ОУ (участников)</c:v>
                </c:pt>
                <c:pt idx="1">
                  <c:v>Количество конкурсных работ</c:v>
                </c:pt>
              </c:strCache>
            </c:strRef>
          </c:cat>
          <c:val>
            <c:numRef>
              <c:f>Лист1!$D$5:$D$6</c:f>
              <c:numCache>
                <c:formatCode>General</c:formatCode>
                <c:ptCount val="2"/>
                <c:pt idx="0">
                  <c:v>12</c:v>
                </c:pt>
                <c:pt idx="1">
                  <c:v>43</c:v>
                </c:pt>
              </c:numCache>
            </c:numRef>
          </c:val>
        </c:ser>
        <c:ser>
          <c:idx val="1"/>
          <c:order val="1"/>
          <c:tx>
            <c:strRef>
              <c:f>Лист1!$E$4</c:f>
              <c:strCache>
                <c:ptCount val="1"/>
                <c:pt idx="0">
                  <c:v>2016-2017</c:v>
                </c:pt>
              </c:strCache>
            </c:strRef>
          </c:tx>
          <c:dLbls>
            <c:dLbl>
              <c:idx val="1"/>
              <c:layout>
                <c:manualLayout>
                  <c:x val="7.8306348139549134E-3"/>
                  <c:y val="5.2784836537414564E-3"/>
                </c:manualLayout>
              </c:layout>
              <c:showVal val="1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Val val="1"/>
          </c:dLbls>
          <c:cat>
            <c:strRef>
              <c:f>Лист1!$C$5:$C$6</c:f>
              <c:strCache>
                <c:ptCount val="2"/>
                <c:pt idx="0">
                  <c:v>Количество ОУ (участников)</c:v>
                </c:pt>
                <c:pt idx="1">
                  <c:v>Количество конкурсных работ</c:v>
                </c:pt>
              </c:strCache>
            </c:strRef>
          </c:cat>
          <c:val>
            <c:numRef>
              <c:f>Лист1!$E$5:$E$6</c:f>
              <c:numCache>
                <c:formatCode>General</c:formatCode>
                <c:ptCount val="2"/>
                <c:pt idx="0">
                  <c:v>14</c:v>
                </c:pt>
                <c:pt idx="1">
                  <c:v>74</c:v>
                </c:pt>
              </c:numCache>
            </c:numRef>
          </c:val>
        </c:ser>
        <c:axId val="64505344"/>
        <c:axId val="64506880"/>
      </c:barChart>
      <c:catAx>
        <c:axId val="64505344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64506880"/>
        <c:crosses val="autoZero"/>
        <c:auto val="1"/>
        <c:lblAlgn val="ctr"/>
        <c:lblOffset val="100"/>
      </c:catAx>
      <c:valAx>
        <c:axId val="64506880"/>
        <c:scaling>
          <c:orientation val="minMax"/>
        </c:scaling>
        <c:delete val="1"/>
        <c:axPos val="l"/>
        <c:numFmt formatCode="General" sourceLinked="1"/>
        <c:tickLblPos val="none"/>
        <c:crossAx val="64505344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</c:chart>
  <c:spPr>
    <a:solidFill>
      <a:schemeClr val="lt1"/>
    </a:solidFill>
    <a:ln w="25400" cap="flat" cmpd="sng" algn="ctr">
      <a:solidFill>
        <a:schemeClr val="accent2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4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Лист1!$D$23</c:f>
              <c:strCache>
                <c:ptCount val="1"/>
                <c:pt idx="0">
                  <c:v>2016-2017</c:v>
                </c:pt>
              </c:strCache>
            </c:strRef>
          </c:tx>
          <c:dLbls>
            <c:dLbl>
              <c:idx val="0"/>
              <c:layout>
                <c:manualLayout>
                  <c:x val="-1.7407898548675832E-3"/>
                  <c:y val="-5.4103247822442791E-3"/>
                </c:manualLayout>
              </c:layout>
              <c:showVal val="1"/>
            </c:dLbl>
            <c:dLbl>
              <c:idx val="1"/>
              <c:layout>
                <c:manualLayout>
                  <c:x val="8.1406305072384728E-3"/>
                  <c:y val="0"/>
                </c:manualLayout>
              </c:layout>
              <c:showVal val="1"/>
            </c:dLbl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Val val="1"/>
          </c:dLbls>
          <c:cat>
            <c:strRef>
              <c:f>Лист1!$C$24:$C$25</c:f>
              <c:strCache>
                <c:ptCount val="2"/>
                <c:pt idx="0">
                  <c:v>Количество ОУ (участников)</c:v>
                </c:pt>
                <c:pt idx="1">
                  <c:v>Количество конкурсных работ</c:v>
                </c:pt>
              </c:strCache>
            </c:strRef>
          </c:cat>
          <c:val>
            <c:numRef>
              <c:f>Лист1!$D$24:$D$25</c:f>
              <c:numCache>
                <c:formatCode>General</c:formatCode>
                <c:ptCount val="2"/>
                <c:pt idx="0">
                  <c:v>6</c:v>
                </c:pt>
                <c:pt idx="1">
                  <c:v>14</c:v>
                </c:pt>
              </c:numCache>
            </c:numRef>
          </c:val>
        </c:ser>
        <c:axId val="67468288"/>
        <c:axId val="67502848"/>
      </c:barChart>
      <c:catAx>
        <c:axId val="67468288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67502848"/>
        <c:crosses val="autoZero"/>
        <c:auto val="1"/>
        <c:lblAlgn val="ctr"/>
        <c:lblOffset val="100"/>
      </c:catAx>
      <c:valAx>
        <c:axId val="67502848"/>
        <c:scaling>
          <c:orientation val="minMax"/>
        </c:scaling>
        <c:delete val="1"/>
        <c:axPos val="l"/>
        <c:numFmt formatCode="General" sourceLinked="1"/>
        <c:tickLblPos val="none"/>
        <c:crossAx val="6746828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spPr>
    <a:solidFill>
      <a:schemeClr val="lt1"/>
    </a:solidFill>
    <a:ln w="25400" cap="flat" cmpd="sng" algn="ctr">
      <a:solidFill>
        <a:schemeClr val="accent3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Лист1!$D$13</c:f>
              <c:strCache>
                <c:ptCount val="1"/>
                <c:pt idx="0">
                  <c:v>2015-2016</c:v>
                </c:pt>
              </c:strCache>
            </c:strRef>
          </c:tx>
          <c:dLbls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Val val="1"/>
          </c:dLbls>
          <c:cat>
            <c:strRef>
              <c:f>Лист1!$C$14:$C$15</c:f>
              <c:strCache>
                <c:ptCount val="2"/>
                <c:pt idx="0">
                  <c:v>Количество ОУ (участников)</c:v>
                </c:pt>
                <c:pt idx="1">
                  <c:v>Количество конкурсных работ</c:v>
                </c:pt>
              </c:strCache>
            </c:strRef>
          </c:cat>
          <c:val>
            <c:numRef>
              <c:f>Лист1!$D$14:$D$15</c:f>
              <c:numCache>
                <c:formatCode>General</c:formatCode>
                <c:ptCount val="2"/>
                <c:pt idx="0">
                  <c:v>9</c:v>
                </c:pt>
                <c:pt idx="1">
                  <c:v>32</c:v>
                </c:pt>
              </c:numCache>
            </c:numRef>
          </c:val>
        </c:ser>
        <c:ser>
          <c:idx val="1"/>
          <c:order val="1"/>
          <c:tx>
            <c:strRef>
              <c:f>Лист1!$E$13</c:f>
              <c:strCache>
                <c:ptCount val="1"/>
                <c:pt idx="0">
                  <c:v>2016-2017</c:v>
                </c:pt>
              </c:strCache>
            </c:strRef>
          </c:tx>
          <c:dLbls>
            <c:dLbl>
              <c:idx val="0"/>
              <c:layout>
                <c:manualLayout>
                  <c:x val="9.2825943316240962E-3"/>
                  <c:y val="-3.6490198407073925E-2"/>
                </c:manualLayout>
              </c:layout>
              <c:showVal val="1"/>
            </c:dLbl>
            <c:dLbl>
              <c:idx val="1"/>
              <c:layout>
                <c:manualLayout>
                  <c:x val="4.6412971658120375E-2"/>
                  <c:y val="-5.4735297610610807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Val val="1"/>
          </c:dLbls>
          <c:cat>
            <c:strRef>
              <c:f>Лист1!$C$14:$C$15</c:f>
              <c:strCache>
                <c:ptCount val="2"/>
                <c:pt idx="0">
                  <c:v>Количество ОУ (участников)</c:v>
                </c:pt>
                <c:pt idx="1">
                  <c:v>Количество конкурсных работ</c:v>
                </c:pt>
              </c:strCache>
            </c:strRef>
          </c:cat>
          <c:val>
            <c:numRef>
              <c:f>Лист1!$E$14:$E$15</c:f>
              <c:numCache>
                <c:formatCode>General</c:formatCode>
                <c:ptCount val="2"/>
                <c:pt idx="0">
                  <c:v>11</c:v>
                </c:pt>
                <c:pt idx="1">
                  <c:v>42</c:v>
                </c:pt>
              </c:numCache>
            </c:numRef>
          </c:val>
        </c:ser>
        <c:axId val="67564672"/>
        <c:axId val="67566208"/>
      </c:barChart>
      <c:catAx>
        <c:axId val="67564672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67566208"/>
        <c:crosses val="autoZero"/>
        <c:auto val="1"/>
        <c:lblAlgn val="ctr"/>
        <c:lblOffset val="100"/>
      </c:catAx>
      <c:valAx>
        <c:axId val="67566208"/>
        <c:scaling>
          <c:orientation val="minMax"/>
        </c:scaling>
        <c:delete val="1"/>
        <c:axPos val="l"/>
        <c:numFmt formatCode="General" sourceLinked="1"/>
        <c:tickLblPos val="none"/>
        <c:crossAx val="675646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5183663120489577"/>
          <c:y val="0.10044446758834247"/>
          <c:w val="0.28098756749080861"/>
          <c:h val="0.23378878429742425"/>
        </c:manualLayout>
      </c:layout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</c:chart>
  <c:spPr>
    <a:solidFill>
      <a:schemeClr val="lt1"/>
    </a:solidFill>
    <a:ln w="25400" cap="flat" cmpd="sng" algn="ctr">
      <a:solidFill>
        <a:schemeClr val="accent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2.7610441767068276E-2"/>
          <c:y val="8.8541666666666852E-2"/>
          <c:w val="0.94477911646586477"/>
          <c:h val="0.58918430118110166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Краевые мероприятия</c:v>
                </c:pt>
                <c:pt idx="1">
                  <c:v>Всероссийские мероприятия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73</c:v>
                </c:pt>
                <c:pt idx="1">
                  <c:v>5</c:v>
                </c:pt>
              </c:numCache>
            </c:numRef>
          </c:val>
        </c:ser>
        <c:axId val="38227968"/>
        <c:axId val="38229504"/>
      </c:barChart>
      <c:catAx>
        <c:axId val="38227968"/>
        <c:scaling>
          <c:orientation val="minMax"/>
        </c:scaling>
        <c:axPos val="b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38229504"/>
        <c:crosses val="autoZero"/>
        <c:auto val="1"/>
        <c:lblAlgn val="ctr"/>
        <c:lblOffset val="100"/>
      </c:catAx>
      <c:valAx>
        <c:axId val="38229504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38227968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dLbl>
              <c:idx val="0"/>
              <c:layout/>
              <c:showVal val="1"/>
            </c:dLbl>
            <c:dLbl>
              <c:idx val="1"/>
              <c:layout/>
              <c:showVal val="1"/>
            </c:dLbl>
            <c:delete val="1"/>
          </c:dLbls>
          <c:cat>
            <c:strRef>
              <c:f>Лист1!$A$2:$A$3</c:f>
              <c:strCache>
                <c:ptCount val="2"/>
                <c:pt idx="0">
                  <c:v>Участники мероприятий</c:v>
                </c:pt>
                <c:pt idx="1">
                  <c:v>Победители и призеры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796</c:v>
                </c:pt>
                <c:pt idx="1">
                  <c:v>303</c:v>
                </c:pt>
              </c:numCache>
            </c:numRef>
          </c:val>
        </c:ser>
        <c:axId val="38261504"/>
        <c:axId val="38263040"/>
      </c:barChart>
      <c:catAx>
        <c:axId val="38261504"/>
        <c:scaling>
          <c:orientation val="minMax"/>
        </c:scaling>
        <c:axPos val="b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38263040"/>
        <c:crosses val="autoZero"/>
        <c:auto val="1"/>
        <c:lblAlgn val="ctr"/>
        <c:lblOffset val="100"/>
      </c:catAx>
      <c:valAx>
        <c:axId val="38263040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38261504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9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50458C-977E-438A-938C-B967D4510259}" type="doc">
      <dgm:prSet loTypeId="urn:microsoft.com/office/officeart/2009/3/layout/CircleRelationship" loCatId="relationship" qsTypeId="urn:microsoft.com/office/officeart/2005/8/quickstyle/simple4" qsCatId="simple" csTypeId="urn:microsoft.com/office/officeart/2005/8/colors/colorful1#9" csCatId="colorful" phldr="1"/>
      <dgm:spPr/>
      <dgm:t>
        <a:bodyPr/>
        <a:lstStyle/>
        <a:p>
          <a:endParaRPr lang="ru-RU"/>
        </a:p>
      </dgm:t>
    </dgm:pt>
    <dgm:pt modelId="{01F3E614-D91D-492B-A520-53E30CF471C5}">
      <dgm:prSet phldrT="[Текст]" custT="1"/>
      <dgm:spPr/>
      <dgm:t>
        <a:bodyPr/>
        <a:lstStyle/>
        <a:p>
          <a:pPr algn="l"/>
          <a:endParaRPr lang="ru-RU" sz="2000" dirty="0" smtClean="0">
            <a:latin typeface="Cambria" pitchFamily="18" charset="0"/>
          </a:endParaRPr>
        </a:p>
        <a:p>
          <a:pPr algn="l"/>
          <a:endParaRPr lang="ru-RU" sz="2000" dirty="0" smtClean="0">
            <a:latin typeface="Cambria" pitchFamily="18" charset="0"/>
          </a:endParaRPr>
        </a:p>
        <a:p>
          <a:pPr marL="0" indent="0" algn="l"/>
          <a:r>
            <a:rPr lang="ru-RU" sz="2000" dirty="0" smtClean="0">
              <a:latin typeface="Georgia" pitchFamily="18" charset="0"/>
            </a:rPr>
            <a:t>Дополнительное образование детей</a:t>
          </a:r>
        </a:p>
        <a:p>
          <a:pPr algn="ctr"/>
          <a:endParaRPr lang="ru-RU" sz="2000" dirty="0" smtClean="0">
            <a:latin typeface="Cambria" pitchFamily="18" charset="0"/>
          </a:endParaRPr>
        </a:p>
        <a:p>
          <a:pPr algn="ctr"/>
          <a:endParaRPr lang="ru-RU" sz="2000" dirty="0" smtClean="0">
            <a:latin typeface="Cambria" pitchFamily="18" charset="0"/>
          </a:endParaRPr>
        </a:p>
        <a:p>
          <a:pPr algn="ctr"/>
          <a:endParaRPr lang="ru-RU" sz="2000" dirty="0">
            <a:latin typeface="Cambria" pitchFamily="18" charset="0"/>
          </a:endParaRPr>
        </a:p>
      </dgm:t>
    </dgm:pt>
    <dgm:pt modelId="{B400163D-D5C5-48C3-81E6-68FD52177384}" type="parTrans" cxnId="{57158F14-03E2-4F69-877C-E0458B2251CB}">
      <dgm:prSet/>
      <dgm:spPr/>
      <dgm:t>
        <a:bodyPr/>
        <a:lstStyle/>
        <a:p>
          <a:endParaRPr lang="ru-RU">
            <a:latin typeface="Cambria" pitchFamily="18" charset="0"/>
          </a:endParaRPr>
        </a:p>
      </dgm:t>
    </dgm:pt>
    <dgm:pt modelId="{39F91135-00D1-4699-AC53-0418CD56F7CC}" type="sibTrans" cxnId="{57158F14-03E2-4F69-877C-E0458B2251CB}">
      <dgm:prSet/>
      <dgm:spPr/>
      <dgm:t>
        <a:bodyPr/>
        <a:lstStyle/>
        <a:p>
          <a:endParaRPr lang="ru-RU">
            <a:latin typeface="Cambria" pitchFamily="18" charset="0"/>
          </a:endParaRPr>
        </a:p>
      </dgm:t>
    </dgm:pt>
    <dgm:pt modelId="{0CD78C5A-4ED5-4072-A146-108E2AA72B02}">
      <dgm:prSet phldrT="[Текст]" custT="1"/>
      <dgm:spPr/>
      <dgm:t>
        <a:bodyPr/>
        <a:lstStyle/>
        <a:p>
          <a:r>
            <a:rPr lang="ru-RU" sz="1400" dirty="0" smtClean="0">
              <a:solidFill>
                <a:srgbClr val="002060"/>
              </a:solidFill>
              <a:latin typeface="Cambria" pitchFamily="18" charset="0"/>
            </a:rPr>
            <a:t>4486</a:t>
          </a:r>
        </a:p>
        <a:p>
          <a:r>
            <a:rPr lang="ru-RU" sz="1400" dirty="0" smtClean="0">
              <a:solidFill>
                <a:srgbClr val="002060"/>
              </a:solidFill>
              <a:latin typeface="Cambria" pitchFamily="18" charset="0"/>
            </a:rPr>
            <a:t>детей</a:t>
          </a:r>
          <a:endParaRPr lang="ru-RU" sz="1400" dirty="0">
            <a:solidFill>
              <a:srgbClr val="002060"/>
            </a:solidFill>
            <a:latin typeface="Cambria" pitchFamily="18" charset="0"/>
          </a:endParaRPr>
        </a:p>
      </dgm:t>
    </dgm:pt>
    <dgm:pt modelId="{82AC65BC-CF6F-4A3F-BAAC-051D679BBC93}" type="parTrans" cxnId="{AC7AE23A-E86A-4CB0-80D1-D2C0B4CA443F}">
      <dgm:prSet/>
      <dgm:spPr/>
      <dgm:t>
        <a:bodyPr/>
        <a:lstStyle/>
        <a:p>
          <a:endParaRPr lang="ru-RU">
            <a:latin typeface="Cambria" pitchFamily="18" charset="0"/>
          </a:endParaRPr>
        </a:p>
      </dgm:t>
    </dgm:pt>
    <dgm:pt modelId="{4AE12E9F-0F05-4953-B867-519AD64FA7AD}" type="sibTrans" cxnId="{AC7AE23A-E86A-4CB0-80D1-D2C0B4CA443F}">
      <dgm:prSet/>
      <dgm:spPr/>
      <dgm:t>
        <a:bodyPr/>
        <a:lstStyle/>
        <a:p>
          <a:endParaRPr lang="ru-RU">
            <a:latin typeface="Cambria" pitchFamily="18" charset="0"/>
          </a:endParaRPr>
        </a:p>
      </dgm:t>
    </dgm:pt>
    <dgm:pt modelId="{C240B3F0-087F-416D-96F9-430DB7C6DE21}">
      <dgm:prSet phldrT="[Текст]" custT="1"/>
      <dgm:spPr/>
      <dgm:t>
        <a:bodyPr/>
        <a:lstStyle/>
        <a:p>
          <a:r>
            <a:rPr lang="ru-RU" sz="2400" dirty="0" smtClean="0">
              <a:latin typeface="Georgia" pitchFamily="18" charset="0"/>
            </a:rPr>
            <a:t>Общее образование</a:t>
          </a:r>
          <a:endParaRPr lang="ru-RU" sz="2400" dirty="0">
            <a:latin typeface="Georgia" pitchFamily="18" charset="0"/>
          </a:endParaRPr>
        </a:p>
      </dgm:t>
    </dgm:pt>
    <dgm:pt modelId="{C52D120B-C338-4FDF-8496-7785EA543557}" type="parTrans" cxnId="{59BC3997-5BAB-4775-A1C3-9A08F5599BDF}">
      <dgm:prSet/>
      <dgm:spPr/>
      <dgm:t>
        <a:bodyPr/>
        <a:lstStyle/>
        <a:p>
          <a:endParaRPr lang="ru-RU">
            <a:latin typeface="Cambria" pitchFamily="18" charset="0"/>
          </a:endParaRPr>
        </a:p>
      </dgm:t>
    </dgm:pt>
    <dgm:pt modelId="{9FE4366C-45D5-49EE-9672-02DC4F8C3DBD}" type="sibTrans" cxnId="{59BC3997-5BAB-4775-A1C3-9A08F5599BDF}">
      <dgm:prSet/>
      <dgm:spPr/>
      <dgm:t>
        <a:bodyPr/>
        <a:lstStyle/>
        <a:p>
          <a:endParaRPr lang="ru-RU">
            <a:latin typeface="Cambria" pitchFamily="18" charset="0"/>
          </a:endParaRPr>
        </a:p>
      </dgm:t>
    </dgm:pt>
    <dgm:pt modelId="{95F0AEEC-B93E-4C78-8A04-7299A12FE487}">
      <dgm:prSet/>
      <dgm:spPr>
        <a:solidFill>
          <a:srgbClr val="FF9900"/>
        </a:solidFill>
      </dgm:spPr>
      <dgm:t>
        <a:bodyPr/>
        <a:lstStyle/>
        <a:p>
          <a:r>
            <a:rPr lang="ru-RU" dirty="0" smtClean="0">
              <a:latin typeface="Georgia" pitchFamily="18" charset="0"/>
            </a:rPr>
            <a:t>СПО</a:t>
          </a:r>
          <a:endParaRPr lang="ru-RU" dirty="0">
            <a:latin typeface="Georgia" pitchFamily="18" charset="0"/>
          </a:endParaRPr>
        </a:p>
      </dgm:t>
    </dgm:pt>
    <dgm:pt modelId="{01135285-E595-45BB-93C0-FB11BB373AE5}" type="parTrans" cxnId="{EA693072-E7E6-428A-979D-A4564B3A46DC}">
      <dgm:prSet/>
      <dgm:spPr/>
      <dgm:t>
        <a:bodyPr/>
        <a:lstStyle/>
        <a:p>
          <a:endParaRPr lang="ru-RU">
            <a:latin typeface="Cambria" pitchFamily="18" charset="0"/>
          </a:endParaRPr>
        </a:p>
      </dgm:t>
    </dgm:pt>
    <dgm:pt modelId="{75822125-B3ED-4605-ABB2-38607A348580}" type="sibTrans" cxnId="{EA693072-E7E6-428A-979D-A4564B3A46DC}">
      <dgm:prSet/>
      <dgm:spPr/>
      <dgm:t>
        <a:bodyPr/>
        <a:lstStyle/>
        <a:p>
          <a:endParaRPr lang="ru-RU">
            <a:latin typeface="Cambria" pitchFamily="18" charset="0"/>
          </a:endParaRPr>
        </a:p>
      </dgm:t>
    </dgm:pt>
    <dgm:pt modelId="{3F1A89D9-576B-4B60-81B3-332EE592B99B}" type="pres">
      <dgm:prSet presAssocID="{C850458C-977E-438A-938C-B967D4510259}" presName="Name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ru-RU"/>
        </a:p>
      </dgm:t>
    </dgm:pt>
    <dgm:pt modelId="{9218E321-D5A3-42B1-88C2-0CD75A4FF0A6}" type="pres">
      <dgm:prSet presAssocID="{01F3E614-D91D-492B-A520-53E30CF471C5}" presName="Parent" presStyleLbl="node0" presStyleIdx="0" presStyleCnt="1" custScaleX="83585" custScaleY="84662" custLinFactNeighborX="5519" custLinFactNeighborY="10401">
        <dgm:presLayoutVars>
          <dgm:chMax val="5"/>
          <dgm:chPref val="5"/>
        </dgm:presLayoutVars>
      </dgm:prSet>
      <dgm:spPr/>
      <dgm:t>
        <a:bodyPr/>
        <a:lstStyle/>
        <a:p>
          <a:endParaRPr lang="ru-RU"/>
        </a:p>
      </dgm:t>
    </dgm:pt>
    <dgm:pt modelId="{E706C1E0-F6A7-4A48-B5A2-6C682BBACE27}" type="pres">
      <dgm:prSet presAssocID="{01F3E614-D91D-492B-A520-53E30CF471C5}" presName="Accent1" presStyleLbl="node1" presStyleIdx="0" presStyleCnt="15" custLinFactX="-58004" custLinFactNeighborX="-100000"/>
      <dgm:spPr/>
      <dgm:t>
        <a:bodyPr/>
        <a:lstStyle/>
        <a:p>
          <a:endParaRPr lang="ru-RU"/>
        </a:p>
      </dgm:t>
    </dgm:pt>
    <dgm:pt modelId="{91A39C7A-A76A-4D9A-B47C-246AA8282A51}" type="pres">
      <dgm:prSet presAssocID="{01F3E614-D91D-492B-A520-53E30CF471C5}" presName="Accent2" presStyleLbl="node1" presStyleIdx="1" presStyleCnt="15" custLinFactX="298670" custLinFactY="-14444" custLinFactNeighborX="300000" custLinFactNeighborY="-100000"/>
      <dgm:spPr/>
      <dgm:t>
        <a:bodyPr/>
        <a:lstStyle/>
        <a:p>
          <a:endParaRPr lang="ru-RU"/>
        </a:p>
      </dgm:t>
    </dgm:pt>
    <dgm:pt modelId="{0E7D10E8-5EAB-4048-B63E-E69CC455D1C5}" type="pres">
      <dgm:prSet presAssocID="{01F3E614-D91D-492B-A520-53E30CF471C5}" presName="Accent3" presStyleLbl="node1" presStyleIdx="2" presStyleCnt="15" custLinFactX="100000" custLinFactY="13008" custLinFactNeighborX="182520" custLinFactNeighborY="100000"/>
      <dgm:spPr/>
      <dgm:t>
        <a:bodyPr/>
        <a:lstStyle/>
        <a:p>
          <a:endParaRPr lang="ru-RU"/>
        </a:p>
      </dgm:t>
    </dgm:pt>
    <dgm:pt modelId="{9BC97DAC-FB80-4C5B-902B-A842C2F63163}" type="pres">
      <dgm:prSet presAssocID="{01F3E614-D91D-492B-A520-53E30CF471C5}" presName="Accent4" presStyleLbl="node1" presStyleIdx="3" presStyleCnt="15" custLinFactNeighborX="14632" custLinFactNeighborY="-35102"/>
      <dgm:spPr/>
      <dgm:t>
        <a:bodyPr/>
        <a:lstStyle/>
        <a:p>
          <a:endParaRPr lang="ru-RU"/>
        </a:p>
      </dgm:t>
    </dgm:pt>
    <dgm:pt modelId="{C725894C-C99D-45DE-A0FC-2AA390663513}" type="pres">
      <dgm:prSet presAssocID="{01F3E614-D91D-492B-A520-53E30CF471C5}" presName="Accent5" presStyleLbl="node1" presStyleIdx="4" presStyleCnt="15" custLinFactX="-53368" custLinFactNeighborX="-100000"/>
      <dgm:spPr/>
      <dgm:t>
        <a:bodyPr/>
        <a:lstStyle/>
        <a:p>
          <a:endParaRPr lang="ru-RU"/>
        </a:p>
      </dgm:t>
    </dgm:pt>
    <dgm:pt modelId="{CEF388F9-DE4D-4F9D-8559-ADBEF124C8C0}" type="pres">
      <dgm:prSet presAssocID="{01F3E614-D91D-492B-A520-53E30CF471C5}" presName="Accent6" presStyleLbl="node1" presStyleIdx="5" presStyleCnt="15"/>
      <dgm:spPr/>
      <dgm:t>
        <a:bodyPr/>
        <a:lstStyle/>
        <a:p>
          <a:endParaRPr lang="ru-RU"/>
        </a:p>
      </dgm:t>
    </dgm:pt>
    <dgm:pt modelId="{02CD60E5-7CB0-4A83-B38C-277F766C2516}" type="pres">
      <dgm:prSet presAssocID="{0CD78C5A-4ED5-4072-A146-108E2AA72B02}" presName="Child1" presStyleLbl="node1" presStyleIdx="6" presStyleCnt="15" custScaleX="79181" custScaleY="70994" custLinFactX="34563" custLinFactNeighborX="100000" custLinFactNeighborY="98637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2DEEA473-1B6D-4396-B829-C1C47A82E3A2}" type="pres">
      <dgm:prSet presAssocID="{0CD78C5A-4ED5-4072-A146-108E2AA72B02}" presName="Accent7" presStyleCnt="0"/>
      <dgm:spPr/>
      <dgm:t>
        <a:bodyPr/>
        <a:lstStyle/>
        <a:p>
          <a:endParaRPr lang="ru-RU"/>
        </a:p>
      </dgm:t>
    </dgm:pt>
    <dgm:pt modelId="{F35A391E-CEA4-4190-A4F7-5C226D54E387}" type="pres">
      <dgm:prSet presAssocID="{0CD78C5A-4ED5-4072-A146-108E2AA72B02}" presName="AccentHold1" presStyleLbl="node1" presStyleIdx="7" presStyleCnt="15" custLinFactNeighborX="-81928" custLinFactNeighborY="73125"/>
      <dgm:spPr/>
      <dgm:t>
        <a:bodyPr/>
        <a:lstStyle/>
        <a:p>
          <a:endParaRPr lang="ru-RU"/>
        </a:p>
      </dgm:t>
    </dgm:pt>
    <dgm:pt modelId="{7133D198-2922-4E95-8306-5F7769C9371C}" type="pres">
      <dgm:prSet presAssocID="{0CD78C5A-4ED5-4072-A146-108E2AA72B02}" presName="Accent8" presStyleCnt="0"/>
      <dgm:spPr/>
      <dgm:t>
        <a:bodyPr/>
        <a:lstStyle/>
        <a:p>
          <a:endParaRPr lang="ru-RU"/>
        </a:p>
      </dgm:t>
    </dgm:pt>
    <dgm:pt modelId="{26BCC285-354B-4D72-B5CC-AB7233FE52A0}" type="pres">
      <dgm:prSet presAssocID="{0CD78C5A-4ED5-4072-A146-108E2AA72B02}" presName="AccentHold2" presStyleLbl="node1" presStyleIdx="8" presStyleCnt="15" custLinFactY="-100000" custLinFactNeighborX="79892" custLinFactNeighborY="-185501"/>
      <dgm:spPr/>
      <dgm:t>
        <a:bodyPr/>
        <a:lstStyle/>
        <a:p>
          <a:endParaRPr lang="ru-RU"/>
        </a:p>
      </dgm:t>
    </dgm:pt>
    <dgm:pt modelId="{AA2E0457-93AD-400F-9CB8-3869EDD95787}" type="pres">
      <dgm:prSet presAssocID="{C240B3F0-087F-416D-96F9-430DB7C6DE21}" presName="Child2" presStyleLbl="node1" presStyleIdx="9" presStyleCnt="15" custScaleX="164877" custScaleY="151996" custLinFactX="-13835" custLinFactNeighborX="-100000" custLinFactNeighborY="6316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D968A6B3-A7BE-4F3C-BA85-8D868E716FDC}" type="pres">
      <dgm:prSet presAssocID="{C240B3F0-087F-416D-96F9-430DB7C6DE21}" presName="Accent9" presStyleCnt="0"/>
      <dgm:spPr/>
      <dgm:t>
        <a:bodyPr/>
        <a:lstStyle/>
        <a:p>
          <a:endParaRPr lang="ru-RU"/>
        </a:p>
      </dgm:t>
    </dgm:pt>
    <dgm:pt modelId="{C58916D7-9AC4-4E81-807A-263E77915F05}" type="pres">
      <dgm:prSet presAssocID="{C240B3F0-087F-416D-96F9-430DB7C6DE21}" presName="AccentHold1" presStyleLbl="node1" presStyleIdx="10" presStyleCnt="15" custLinFactY="147048" custLinFactNeighborX="21665" custLinFactNeighborY="200000"/>
      <dgm:spPr/>
      <dgm:t>
        <a:bodyPr/>
        <a:lstStyle/>
        <a:p>
          <a:endParaRPr lang="ru-RU"/>
        </a:p>
      </dgm:t>
    </dgm:pt>
    <dgm:pt modelId="{520DD69A-100D-470F-87E4-9200DA184DBC}" type="pres">
      <dgm:prSet presAssocID="{C240B3F0-087F-416D-96F9-430DB7C6DE21}" presName="Accent10" presStyleCnt="0"/>
      <dgm:spPr/>
      <dgm:t>
        <a:bodyPr/>
        <a:lstStyle/>
        <a:p>
          <a:endParaRPr lang="ru-RU"/>
        </a:p>
      </dgm:t>
    </dgm:pt>
    <dgm:pt modelId="{37159830-8944-4B15-813A-A8092529D278}" type="pres">
      <dgm:prSet presAssocID="{C240B3F0-087F-416D-96F9-430DB7C6DE21}" presName="AccentHold2" presStyleLbl="node1" presStyleIdx="11" presStyleCnt="15"/>
      <dgm:spPr/>
      <dgm:t>
        <a:bodyPr/>
        <a:lstStyle/>
        <a:p>
          <a:endParaRPr lang="ru-RU"/>
        </a:p>
      </dgm:t>
    </dgm:pt>
    <dgm:pt modelId="{E383C103-2827-4C73-B268-1F590A9EF1C3}" type="pres">
      <dgm:prSet presAssocID="{C240B3F0-087F-416D-96F9-430DB7C6DE21}" presName="Accent11" presStyleCnt="0"/>
      <dgm:spPr/>
      <dgm:t>
        <a:bodyPr/>
        <a:lstStyle/>
        <a:p>
          <a:endParaRPr lang="ru-RU"/>
        </a:p>
      </dgm:t>
    </dgm:pt>
    <dgm:pt modelId="{0121210C-8A5C-414F-9D56-8C9657B18FF7}" type="pres">
      <dgm:prSet presAssocID="{C240B3F0-087F-416D-96F9-430DB7C6DE21}" presName="AccentHold3" presStyleLbl="node1" presStyleIdx="12" presStyleCnt="15" custLinFactY="100000" custLinFactNeighborY="105836"/>
      <dgm:spPr/>
      <dgm:t>
        <a:bodyPr/>
        <a:lstStyle/>
        <a:p>
          <a:endParaRPr lang="ru-RU"/>
        </a:p>
      </dgm:t>
    </dgm:pt>
    <dgm:pt modelId="{8803A572-E0C8-418F-8FB5-55B505AB5E40}" type="pres">
      <dgm:prSet presAssocID="{95F0AEEC-B93E-4C78-8A04-7299A12FE487}" presName="Child3" presStyleLbl="node1" presStyleIdx="13" presStyleCnt="15" custScaleX="105930" custScaleY="100343" custLinFactX="-154855" custLinFactNeighborX="-200000" custLinFactNeighborY="-40630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B41016D8-0221-41EE-854A-02F52E4DE9D7}" type="pres">
      <dgm:prSet presAssocID="{95F0AEEC-B93E-4C78-8A04-7299A12FE487}" presName="Accent12" presStyleCnt="0"/>
      <dgm:spPr/>
      <dgm:t>
        <a:bodyPr/>
        <a:lstStyle/>
        <a:p>
          <a:endParaRPr lang="ru-RU"/>
        </a:p>
      </dgm:t>
    </dgm:pt>
    <dgm:pt modelId="{DCDF11A3-FDDA-4747-B169-EEC8D05D5539}" type="pres">
      <dgm:prSet presAssocID="{95F0AEEC-B93E-4C78-8A04-7299A12FE487}" presName="AccentHold1" presStyleLbl="node1" presStyleIdx="14" presStyleCnt="15"/>
      <dgm:spPr/>
      <dgm:t>
        <a:bodyPr/>
        <a:lstStyle/>
        <a:p>
          <a:endParaRPr lang="ru-RU"/>
        </a:p>
      </dgm:t>
    </dgm:pt>
  </dgm:ptLst>
  <dgm:cxnLst>
    <dgm:cxn modelId="{271F9711-D214-46D9-9D0A-67E658F13EF9}" type="presOf" srcId="{01F3E614-D91D-492B-A520-53E30CF471C5}" destId="{9218E321-D5A3-42B1-88C2-0CD75A4FF0A6}" srcOrd="0" destOrd="0" presId="urn:microsoft.com/office/officeart/2009/3/layout/CircleRelationship"/>
    <dgm:cxn modelId="{8778AE8A-5400-4F75-9CBD-20873A66B078}" type="presOf" srcId="{95F0AEEC-B93E-4C78-8A04-7299A12FE487}" destId="{8803A572-E0C8-418F-8FB5-55B505AB5E40}" srcOrd="0" destOrd="0" presId="urn:microsoft.com/office/officeart/2009/3/layout/CircleRelationship"/>
    <dgm:cxn modelId="{AC7AE23A-E86A-4CB0-80D1-D2C0B4CA443F}" srcId="{01F3E614-D91D-492B-A520-53E30CF471C5}" destId="{0CD78C5A-4ED5-4072-A146-108E2AA72B02}" srcOrd="0" destOrd="0" parTransId="{82AC65BC-CF6F-4A3F-BAAC-051D679BBC93}" sibTransId="{4AE12E9F-0F05-4953-B867-519AD64FA7AD}"/>
    <dgm:cxn modelId="{95E65C20-515B-45D4-927D-6E3C54B0581B}" type="presOf" srcId="{C240B3F0-087F-416D-96F9-430DB7C6DE21}" destId="{AA2E0457-93AD-400F-9CB8-3869EDD95787}" srcOrd="0" destOrd="0" presId="urn:microsoft.com/office/officeart/2009/3/layout/CircleRelationship"/>
    <dgm:cxn modelId="{12457BD4-813F-424C-8734-F360204689C8}" type="presOf" srcId="{0CD78C5A-4ED5-4072-A146-108E2AA72B02}" destId="{02CD60E5-7CB0-4A83-B38C-277F766C2516}" srcOrd="0" destOrd="0" presId="urn:microsoft.com/office/officeart/2009/3/layout/CircleRelationship"/>
    <dgm:cxn modelId="{57158F14-03E2-4F69-877C-E0458B2251CB}" srcId="{C850458C-977E-438A-938C-B967D4510259}" destId="{01F3E614-D91D-492B-A520-53E30CF471C5}" srcOrd="0" destOrd="0" parTransId="{B400163D-D5C5-48C3-81E6-68FD52177384}" sibTransId="{39F91135-00D1-4699-AC53-0418CD56F7CC}"/>
    <dgm:cxn modelId="{211E2542-98C7-46EB-B5E5-5176C0D14265}" type="presOf" srcId="{C850458C-977E-438A-938C-B967D4510259}" destId="{3F1A89D9-576B-4B60-81B3-332EE592B99B}" srcOrd="0" destOrd="0" presId="urn:microsoft.com/office/officeart/2009/3/layout/CircleRelationship"/>
    <dgm:cxn modelId="{59BC3997-5BAB-4775-A1C3-9A08F5599BDF}" srcId="{01F3E614-D91D-492B-A520-53E30CF471C5}" destId="{C240B3F0-087F-416D-96F9-430DB7C6DE21}" srcOrd="1" destOrd="0" parTransId="{C52D120B-C338-4FDF-8496-7785EA543557}" sibTransId="{9FE4366C-45D5-49EE-9672-02DC4F8C3DBD}"/>
    <dgm:cxn modelId="{EA693072-E7E6-428A-979D-A4564B3A46DC}" srcId="{01F3E614-D91D-492B-A520-53E30CF471C5}" destId="{95F0AEEC-B93E-4C78-8A04-7299A12FE487}" srcOrd="2" destOrd="0" parTransId="{01135285-E595-45BB-93C0-FB11BB373AE5}" sibTransId="{75822125-B3ED-4605-ABB2-38607A348580}"/>
    <dgm:cxn modelId="{AD1F8E75-933F-4D02-9883-1F2B6DA57051}" type="presParOf" srcId="{3F1A89D9-576B-4B60-81B3-332EE592B99B}" destId="{9218E321-D5A3-42B1-88C2-0CD75A4FF0A6}" srcOrd="0" destOrd="0" presId="urn:microsoft.com/office/officeart/2009/3/layout/CircleRelationship"/>
    <dgm:cxn modelId="{D6980AE1-FD8B-4608-B031-CD938FBF81B6}" type="presParOf" srcId="{3F1A89D9-576B-4B60-81B3-332EE592B99B}" destId="{E706C1E0-F6A7-4A48-B5A2-6C682BBACE27}" srcOrd="1" destOrd="0" presId="urn:microsoft.com/office/officeart/2009/3/layout/CircleRelationship"/>
    <dgm:cxn modelId="{94F802A0-1296-47C7-A6CF-ECECCE42F3B0}" type="presParOf" srcId="{3F1A89D9-576B-4B60-81B3-332EE592B99B}" destId="{91A39C7A-A76A-4D9A-B47C-246AA8282A51}" srcOrd="2" destOrd="0" presId="urn:microsoft.com/office/officeart/2009/3/layout/CircleRelationship"/>
    <dgm:cxn modelId="{37363483-B911-48D9-A98F-03725696D165}" type="presParOf" srcId="{3F1A89D9-576B-4B60-81B3-332EE592B99B}" destId="{0E7D10E8-5EAB-4048-B63E-E69CC455D1C5}" srcOrd="3" destOrd="0" presId="urn:microsoft.com/office/officeart/2009/3/layout/CircleRelationship"/>
    <dgm:cxn modelId="{813E5CCE-1E25-4ADA-80A2-9DE4CDA8C693}" type="presParOf" srcId="{3F1A89D9-576B-4B60-81B3-332EE592B99B}" destId="{9BC97DAC-FB80-4C5B-902B-A842C2F63163}" srcOrd="4" destOrd="0" presId="urn:microsoft.com/office/officeart/2009/3/layout/CircleRelationship"/>
    <dgm:cxn modelId="{2F7102F4-471A-480C-A19A-C8CD1878C93D}" type="presParOf" srcId="{3F1A89D9-576B-4B60-81B3-332EE592B99B}" destId="{C725894C-C99D-45DE-A0FC-2AA390663513}" srcOrd="5" destOrd="0" presId="urn:microsoft.com/office/officeart/2009/3/layout/CircleRelationship"/>
    <dgm:cxn modelId="{0620AEB7-44BB-4862-B2B0-E953BE7E3E9F}" type="presParOf" srcId="{3F1A89D9-576B-4B60-81B3-332EE592B99B}" destId="{CEF388F9-DE4D-4F9D-8559-ADBEF124C8C0}" srcOrd="6" destOrd="0" presId="urn:microsoft.com/office/officeart/2009/3/layout/CircleRelationship"/>
    <dgm:cxn modelId="{F2AA86C7-7AD3-4A1D-A303-66FBEC6BC7E9}" type="presParOf" srcId="{3F1A89D9-576B-4B60-81B3-332EE592B99B}" destId="{02CD60E5-7CB0-4A83-B38C-277F766C2516}" srcOrd="7" destOrd="0" presId="urn:microsoft.com/office/officeart/2009/3/layout/CircleRelationship"/>
    <dgm:cxn modelId="{82CFD558-6664-48E7-BD91-08A4FA9257D9}" type="presParOf" srcId="{3F1A89D9-576B-4B60-81B3-332EE592B99B}" destId="{2DEEA473-1B6D-4396-B829-C1C47A82E3A2}" srcOrd="8" destOrd="0" presId="urn:microsoft.com/office/officeart/2009/3/layout/CircleRelationship"/>
    <dgm:cxn modelId="{0853B5B7-428E-4B2A-8459-1488DD213101}" type="presParOf" srcId="{2DEEA473-1B6D-4396-B829-C1C47A82E3A2}" destId="{F35A391E-CEA4-4190-A4F7-5C226D54E387}" srcOrd="0" destOrd="0" presId="urn:microsoft.com/office/officeart/2009/3/layout/CircleRelationship"/>
    <dgm:cxn modelId="{0C642AC1-0AD0-4F49-B959-B010C489A2FB}" type="presParOf" srcId="{3F1A89D9-576B-4B60-81B3-332EE592B99B}" destId="{7133D198-2922-4E95-8306-5F7769C9371C}" srcOrd="9" destOrd="0" presId="urn:microsoft.com/office/officeart/2009/3/layout/CircleRelationship"/>
    <dgm:cxn modelId="{5344FCAF-31D9-4BB2-98AB-697CF39EE11F}" type="presParOf" srcId="{7133D198-2922-4E95-8306-5F7769C9371C}" destId="{26BCC285-354B-4D72-B5CC-AB7233FE52A0}" srcOrd="0" destOrd="0" presId="urn:microsoft.com/office/officeart/2009/3/layout/CircleRelationship"/>
    <dgm:cxn modelId="{F537829B-CCAC-4934-B39F-04C384AB4FE4}" type="presParOf" srcId="{3F1A89D9-576B-4B60-81B3-332EE592B99B}" destId="{AA2E0457-93AD-400F-9CB8-3869EDD95787}" srcOrd="10" destOrd="0" presId="urn:microsoft.com/office/officeart/2009/3/layout/CircleRelationship"/>
    <dgm:cxn modelId="{3B199158-FEA0-4AFA-A13F-25ABB5DC8F64}" type="presParOf" srcId="{3F1A89D9-576B-4B60-81B3-332EE592B99B}" destId="{D968A6B3-A7BE-4F3C-BA85-8D868E716FDC}" srcOrd="11" destOrd="0" presId="urn:microsoft.com/office/officeart/2009/3/layout/CircleRelationship"/>
    <dgm:cxn modelId="{31BAD1AD-F5E6-465F-AF37-8997D937F91D}" type="presParOf" srcId="{D968A6B3-A7BE-4F3C-BA85-8D868E716FDC}" destId="{C58916D7-9AC4-4E81-807A-263E77915F05}" srcOrd="0" destOrd="0" presId="urn:microsoft.com/office/officeart/2009/3/layout/CircleRelationship"/>
    <dgm:cxn modelId="{BE21D0ED-97D7-4644-9C5B-848383189645}" type="presParOf" srcId="{3F1A89D9-576B-4B60-81B3-332EE592B99B}" destId="{520DD69A-100D-470F-87E4-9200DA184DBC}" srcOrd="12" destOrd="0" presId="urn:microsoft.com/office/officeart/2009/3/layout/CircleRelationship"/>
    <dgm:cxn modelId="{97A9976A-E8CB-4829-8B25-6D116D99A94E}" type="presParOf" srcId="{520DD69A-100D-470F-87E4-9200DA184DBC}" destId="{37159830-8944-4B15-813A-A8092529D278}" srcOrd="0" destOrd="0" presId="urn:microsoft.com/office/officeart/2009/3/layout/CircleRelationship"/>
    <dgm:cxn modelId="{C852BDE5-653A-40BD-A0D9-EE92C0FA6FEB}" type="presParOf" srcId="{3F1A89D9-576B-4B60-81B3-332EE592B99B}" destId="{E383C103-2827-4C73-B268-1F590A9EF1C3}" srcOrd="13" destOrd="0" presId="urn:microsoft.com/office/officeart/2009/3/layout/CircleRelationship"/>
    <dgm:cxn modelId="{1404B2DB-3A0D-4A36-8EBE-82EFC4A7E13D}" type="presParOf" srcId="{E383C103-2827-4C73-B268-1F590A9EF1C3}" destId="{0121210C-8A5C-414F-9D56-8C9657B18FF7}" srcOrd="0" destOrd="0" presId="urn:microsoft.com/office/officeart/2009/3/layout/CircleRelationship"/>
    <dgm:cxn modelId="{5A3E6CCB-89C3-41E4-B01E-5F2ADFB52D25}" type="presParOf" srcId="{3F1A89D9-576B-4B60-81B3-332EE592B99B}" destId="{8803A572-E0C8-418F-8FB5-55B505AB5E40}" srcOrd="14" destOrd="0" presId="urn:microsoft.com/office/officeart/2009/3/layout/CircleRelationship"/>
    <dgm:cxn modelId="{77D1C1FD-2E97-4084-836B-02412E950D5C}" type="presParOf" srcId="{3F1A89D9-576B-4B60-81B3-332EE592B99B}" destId="{B41016D8-0221-41EE-854A-02F52E4DE9D7}" srcOrd="15" destOrd="0" presId="urn:microsoft.com/office/officeart/2009/3/layout/CircleRelationship"/>
    <dgm:cxn modelId="{2613B372-134B-46F3-B111-BE5D9C358854}" type="presParOf" srcId="{B41016D8-0221-41EE-854A-02F52E4DE9D7}" destId="{DCDF11A3-FDDA-4747-B169-EEC8D05D5539}" srcOrd="0" destOrd="0" presId="urn:microsoft.com/office/officeart/2009/3/layout/CircleRelationship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5F44CC9-E5DB-40A8-AB01-BF1395BAFC5D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375A4C7-FC28-4EAD-A147-3F19364BE753}">
      <dgm:prSet phldrT="[Текст]" custT="1"/>
      <dgm:spPr>
        <a:gradFill rotWithShape="0">
          <a:gsLst>
            <a:gs pos="29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</dgm:spPr>
      <dgm:t>
        <a:bodyPr/>
        <a:lstStyle/>
        <a:p>
          <a:r>
            <a:rPr lang="ru-RU" sz="1400" b="1" dirty="0" smtClean="0">
              <a:solidFill>
                <a:schemeClr val="tx1"/>
              </a:solidFill>
              <a:latin typeface="Georgia" pitchFamily="18" charset="0"/>
              <a:cs typeface="Times New Roman" pitchFamily="18" charset="0"/>
            </a:rPr>
            <a:t>Перспективы</a:t>
          </a:r>
          <a:endParaRPr lang="ru-RU" sz="1400" b="1" dirty="0">
            <a:solidFill>
              <a:schemeClr val="tx1"/>
            </a:solidFill>
            <a:latin typeface="Georgia" pitchFamily="18" charset="0"/>
            <a:cs typeface="Times New Roman" pitchFamily="18" charset="0"/>
          </a:endParaRPr>
        </a:p>
      </dgm:t>
    </dgm:pt>
    <dgm:pt modelId="{2D22551D-613F-4942-B687-4E2632FEEBB2}" type="parTrans" cxnId="{55EA8682-D916-4439-90EA-0A0D344123F7}">
      <dgm:prSet/>
      <dgm:spPr/>
      <dgm:t>
        <a:bodyPr/>
        <a:lstStyle/>
        <a:p>
          <a:endParaRPr lang="ru-RU" sz="1400">
            <a:latin typeface="Times New Roman" pitchFamily="18" charset="0"/>
            <a:cs typeface="Times New Roman" pitchFamily="18" charset="0"/>
          </a:endParaRPr>
        </a:p>
      </dgm:t>
    </dgm:pt>
    <dgm:pt modelId="{521E656E-44D5-48C0-919A-5C6DA07302D4}" type="sibTrans" cxnId="{55EA8682-D916-4439-90EA-0A0D344123F7}">
      <dgm:prSet/>
      <dgm:spPr/>
      <dgm:t>
        <a:bodyPr/>
        <a:lstStyle/>
        <a:p>
          <a:endParaRPr lang="ru-RU" sz="1400">
            <a:latin typeface="Times New Roman" pitchFamily="18" charset="0"/>
            <a:cs typeface="Times New Roman" pitchFamily="18" charset="0"/>
          </a:endParaRPr>
        </a:p>
      </dgm:t>
    </dgm:pt>
    <dgm:pt modelId="{5F9B123A-C528-4A24-A92D-902408023588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400" b="1" dirty="0" smtClean="0">
              <a:solidFill>
                <a:schemeClr val="tx1"/>
              </a:solidFill>
              <a:latin typeface="Georgia" pitchFamily="18" charset="0"/>
              <a:cs typeface="Times New Roman" pitchFamily="18" charset="0"/>
            </a:rPr>
            <a:t>-реализация ФГОС  ДО, </a:t>
          </a:r>
          <a:endParaRPr lang="ru-RU" sz="1400" b="1" dirty="0">
            <a:solidFill>
              <a:schemeClr val="tx1"/>
            </a:solidFill>
            <a:latin typeface="Georgia" pitchFamily="18" charset="0"/>
            <a:cs typeface="Times New Roman" pitchFamily="18" charset="0"/>
          </a:endParaRPr>
        </a:p>
      </dgm:t>
    </dgm:pt>
    <dgm:pt modelId="{8F76C518-310C-49B1-9569-FB35CC814BEB}" type="parTrans" cxnId="{F9CD7BFC-2600-4352-B651-050C4427389F}">
      <dgm:prSet/>
      <dgm:spPr/>
      <dgm:t>
        <a:bodyPr/>
        <a:lstStyle/>
        <a:p>
          <a:endParaRPr lang="ru-RU" sz="1400">
            <a:latin typeface="Times New Roman" pitchFamily="18" charset="0"/>
            <a:cs typeface="Times New Roman" pitchFamily="18" charset="0"/>
          </a:endParaRPr>
        </a:p>
      </dgm:t>
    </dgm:pt>
    <dgm:pt modelId="{172DD414-BA4D-498F-B7EA-053E583C48A9}" type="sibTrans" cxnId="{F9CD7BFC-2600-4352-B651-050C4427389F}">
      <dgm:prSet/>
      <dgm:spPr/>
      <dgm:t>
        <a:bodyPr/>
        <a:lstStyle/>
        <a:p>
          <a:endParaRPr lang="ru-RU" sz="1400">
            <a:latin typeface="Times New Roman" pitchFamily="18" charset="0"/>
            <a:cs typeface="Times New Roman" pitchFamily="18" charset="0"/>
          </a:endParaRPr>
        </a:p>
      </dgm:t>
    </dgm:pt>
    <dgm:pt modelId="{9264320B-5309-4279-BB6E-B7FEBF139D2E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dirty="0" smtClean="0">
              <a:solidFill>
                <a:schemeClr val="tx1"/>
              </a:solidFill>
              <a:latin typeface="Georgia" pitchFamily="18" charset="0"/>
              <a:cs typeface="Times New Roman" pitchFamily="18" charset="0"/>
            </a:rPr>
            <a:t>-организация базовой пилотной площадки по поддержке технического конструирования для детей дошкольного возраста на базе МБДОУ  «Детский сад №82»</a:t>
          </a:r>
          <a:endParaRPr lang="ru-RU" sz="1400" b="1" dirty="0">
            <a:solidFill>
              <a:schemeClr val="tx1"/>
            </a:solidFill>
            <a:latin typeface="Georgia" pitchFamily="18" charset="0"/>
            <a:cs typeface="Times New Roman" pitchFamily="18" charset="0"/>
          </a:endParaRPr>
        </a:p>
      </dgm:t>
    </dgm:pt>
    <dgm:pt modelId="{EC2205D6-9304-4D8F-A024-5C395DAC7299}" type="parTrans" cxnId="{F5268BBF-66C1-40D2-A1EE-18F4EF8956F0}">
      <dgm:prSet/>
      <dgm:spPr/>
      <dgm:t>
        <a:bodyPr/>
        <a:lstStyle/>
        <a:p>
          <a:endParaRPr lang="ru-RU" sz="1400">
            <a:latin typeface="Times New Roman" pitchFamily="18" charset="0"/>
            <a:cs typeface="Times New Roman" pitchFamily="18" charset="0"/>
          </a:endParaRPr>
        </a:p>
      </dgm:t>
    </dgm:pt>
    <dgm:pt modelId="{14147D38-4AC4-448A-8D34-75DC7962E5C7}" type="sibTrans" cxnId="{F5268BBF-66C1-40D2-A1EE-18F4EF8956F0}">
      <dgm:prSet/>
      <dgm:spPr/>
      <dgm:t>
        <a:bodyPr/>
        <a:lstStyle/>
        <a:p>
          <a:endParaRPr lang="ru-RU" sz="1400">
            <a:latin typeface="Times New Roman" pitchFamily="18" charset="0"/>
            <a:cs typeface="Times New Roman" pitchFamily="18" charset="0"/>
          </a:endParaRPr>
        </a:p>
      </dgm:t>
    </dgm:pt>
    <dgm:pt modelId="{42DCA99E-309F-4A7F-ADD2-41E19CEA8247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400" b="1" dirty="0" smtClean="0">
              <a:solidFill>
                <a:schemeClr val="tx1"/>
              </a:solidFill>
              <a:latin typeface="Georgia" pitchFamily="18" charset="0"/>
              <a:cs typeface="Times New Roman" pitchFamily="18" charset="0"/>
            </a:rPr>
            <a:t>- оснащение пищеблоков дошкольных образовательных организаций </a:t>
          </a:r>
          <a:endParaRPr lang="ru-RU" sz="1400" b="1" dirty="0">
            <a:solidFill>
              <a:schemeClr val="tx1"/>
            </a:solidFill>
            <a:latin typeface="Georgia" pitchFamily="18" charset="0"/>
            <a:cs typeface="Times New Roman" pitchFamily="18" charset="0"/>
          </a:endParaRPr>
        </a:p>
      </dgm:t>
    </dgm:pt>
    <dgm:pt modelId="{54B833B1-9116-4CE2-BD5D-CEF2786F4FBA}" type="parTrans" cxnId="{A4EEE895-7E6D-4E7E-BE67-BBD11FB609F4}">
      <dgm:prSet/>
      <dgm:spPr/>
      <dgm:t>
        <a:bodyPr/>
        <a:lstStyle/>
        <a:p>
          <a:endParaRPr lang="ru-RU"/>
        </a:p>
      </dgm:t>
    </dgm:pt>
    <dgm:pt modelId="{AB0F54C8-42ED-4877-846D-8D8820EA98F6}" type="sibTrans" cxnId="{A4EEE895-7E6D-4E7E-BE67-BBD11FB609F4}">
      <dgm:prSet/>
      <dgm:spPr/>
      <dgm:t>
        <a:bodyPr/>
        <a:lstStyle/>
        <a:p>
          <a:endParaRPr lang="ru-RU"/>
        </a:p>
      </dgm:t>
    </dgm:pt>
    <dgm:pt modelId="{0AC60CCD-D8F5-4F23-BC24-7DF821F6B472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400" b="1" dirty="0" smtClean="0">
              <a:solidFill>
                <a:schemeClr val="tx1"/>
              </a:solidFill>
              <a:latin typeface="Georgia" pitchFamily="18" charset="0"/>
              <a:cs typeface="Times New Roman" pitchFamily="18" charset="0"/>
            </a:rPr>
            <a:t>-оборудование игровых и физкультурных площадок </a:t>
          </a:r>
          <a:endParaRPr lang="ru-RU" sz="1400" b="1" dirty="0">
            <a:solidFill>
              <a:schemeClr val="tx1"/>
            </a:solidFill>
            <a:latin typeface="Georgia" pitchFamily="18" charset="0"/>
            <a:cs typeface="Times New Roman" pitchFamily="18" charset="0"/>
          </a:endParaRPr>
        </a:p>
      </dgm:t>
    </dgm:pt>
    <dgm:pt modelId="{CD37A214-3374-4C8F-83F9-F72190809B93}" type="parTrans" cxnId="{FB9E5C86-E5DD-4897-9482-AB406795EE37}">
      <dgm:prSet/>
      <dgm:spPr/>
      <dgm:t>
        <a:bodyPr/>
        <a:lstStyle/>
        <a:p>
          <a:endParaRPr lang="ru-RU"/>
        </a:p>
      </dgm:t>
    </dgm:pt>
    <dgm:pt modelId="{FFD536CA-FC21-44A7-9638-787F7CA52601}" type="sibTrans" cxnId="{FB9E5C86-E5DD-4897-9482-AB406795EE37}">
      <dgm:prSet/>
      <dgm:spPr/>
      <dgm:t>
        <a:bodyPr/>
        <a:lstStyle/>
        <a:p>
          <a:endParaRPr lang="ru-RU"/>
        </a:p>
      </dgm:t>
    </dgm:pt>
    <dgm:pt modelId="{37E3D187-B8DB-4636-9294-6E6B397716B0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400" b="1" dirty="0" smtClean="0">
              <a:solidFill>
                <a:schemeClr val="tx1"/>
              </a:solidFill>
              <a:latin typeface="Georgia" pitchFamily="18" charset="0"/>
              <a:cs typeface="Times New Roman" pitchFamily="18" charset="0"/>
            </a:rPr>
            <a:t>-проведение капитального ремонта в структурном подразделении  МБДОУ «</a:t>
          </a:r>
          <a:r>
            <a:rPr lang="ru-RU" sz="1400" b="1" dirty="0" err="1" smtClean="0">
              <a:solidFill>
                <a:schemeClr val="tx1"/>
              </a:solidFill>
              <a:latin typeface="Georgia" pitchFamily="18" charset="0"/>
              <a:cs typeface="Times New Roman" pitchFamily="18" charset="0"/>
            </a:rPr>
            <a:t>Зюкайский</a:t>
          </a:r>
          <a:r>
            <a:rPr lang="ru-RU" sz="1400" b="1" dirty="0" smtClean="0">
              <a:solidFill>
                <a:schemeClr val="tx1"/>
              </a:solidFill>
              <a:latin typeface="Georgia" pitchFamily="18" charset="0"/>
              <a:cs typeface="Times New Roman" pitchFamily="18" charset="0"/>
            </a:rPr>
            <a:t> детский сада№3»</a:t>
          </a:r>
          <a:endParaRPr lang="ru-RU" sz="1400" b="1" dirty="0">
            <a:solidFill>
              <a:schemeClr val="tx1"/>
            </a:solidFill>
            <a:latin typeface="Georgia" pitchFamily="18" charset="0"/>
            <a:cs typeface="Times New Roman" pitchFamily="18" charset="0"/>
          </a:endParaRPr>
        </a:p>
      </dgm:t>
    </dgm:pt>
    <dgm:pt modelId="{FEB751B7-123D-4448-B1E0-DB4DBD7E98A8}" type="parTrans" cxnId="{DE73B1FF-0E9D-4DCF-9C46-DC0198FB7B88}">
      <dgm:prSet/>
      <dgm:spPr/>
      <dgm:t>
        <a:bodyPr/>
        <a:lstStyle/>
        <a:p>
          <a:endParaRPr lang="ru-RU"/>
        </a:p>
      </dgm:t>
    </dgm:pt>
    <dgm:pt modelId="{4050CB6E-73A8-49FB-90E7-CE1FDB76DAFA}" type="sibTrans" cxnId="{DE73B1FF-0E9D-4DCF-9C46-DC0198FB7B88}">
      <dgm:prSet/>
      <dgm:spPr/>
      <dgm:t>
        <a:bodyPr/>
        <a:lstStyle/>
        <a:p>
          <a:endParaRPr lang="ru-RU"/>
        </a:p>
      </dgm:t>
    </dgm:pt>
    <dgm:pt modelId="{AE0ECB45-C90E-4021-A058-897A483AE1F9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dirty="0" smtClean="0">
              <a:solidFill>
                <a:schemeClr val="tx1"/>
              </a:solidFill>
              <a:latin typeface="Georgia" pitchFamily="18" charset="0"/>
              <a:cs typeface="Times New Roman" pitchFamily="18" charset="0"/>
            </a:rPr>
            <a:t>-проведение мероприятий по оптимизации сети </a:t>
          </a:r>
          <a:endParaRPr lang="ru-RU" sz="1400" b="1" dirty="0">
            <a:solidFill>
              <a:schemeClr val="tx1"/>
            </a:solidFill>
            <a:latin typeface="Georgia" pitchFamily="18" charset="0"/>
            <a:cs typeface="Times New Roman" pitchFamily="18" charset="0"/>
          </a:endParaRPr>
        </a:p>
      </dgm:t>
    </dgm:pt>
    <dgm:pt modelId="{73988972-1146-4C04-827D-8A3E0F20E759}" type="sibTrans" cxnId="{B7109B62-5803-4C65-92DB-E883A15D81BE}">
      <dgm:prSet/>
      <dgm:spPr/>
      <dgm:t>
        <a:bodyPr/>
        <a:lstStyle/>
        <a:p>
          <a:endParaRPr lang="ru-RU" sz="1400">
            <a:latin typeface="Times New Roman" pitchFamily="18" charset="0"/>
            <a:cs typeface="Times New Roman" pitchFamily="18" charset="0"/>
          </a:endParaRPr>
        </a:p>
      </dgm:t>
    </dgm:pt>
    <dgm:pt modelId="{375E5963-3EBB-4693-A569-13CC27B912FE}" type="parTrans" cxnId="{B7109B62-5803-4C65-92DB-E883A15D81BE}">
      <dgm:prSet/>
      <dgm:spPr/>
      <dgm:t>
        <a:bodyPr/>
        <a:lstStyle/>
        <a:p>
          <a:endParaRPr lang="ru-RU" sz="1400">
            <a:latin typeface="Times New Roman" pitchFamily="18" charset="0"/>
            <a:cs typeface="Times New Roman" pitchFamily="18" charset="0"/>
          </a:endParaRPr>
        </a:p>
      </dgm:t>
    </dgm:pt>
    <dgm:pt modelId="{E954DDB0-F969-4517-80B9-02C3D2F65380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400" b="1" dirty="0" smtClean="0">
              <a:solidFill>
                <a:schemeClr val="tx1"/>
              </a:solidFill>
              <a:latin typeface="Georgia" pitchFamily="18" charset="0"/>
              <a:cs typeface="Times New Roman" pitchFamily="18" charset="0"/>
            </a:rPr>
            <a:t>-реализация стратегии воспитания детей </a:t>
          </a:r>
          <a:endParaRPr lang="ru-RU" sz="1400" b="1" dirty="0">
            <a:solidFill>
              <a:schemeClr val="tx1"/>
            </a:solidFill>
            <a:latin typeface="Georgia" pitchFamily="18" charset="0"/>
            <a:cs typeface="Times New Roman" pitchFamily="18" charset="0"/>
          </a:endParaRPr>
        </a:p>
      </dgm:t>
    </dgm:pt>
    <dgm:pt modelId="{7DCCA031-1179-48E1-AC90-B83F62A39686}" type="parTrans" cxnId="{1DC3AC48-437B-4FF6-A669-B54EAC9F9C75}">
      <dgm:prSet/>
      <dgm:spPr/>
      <dgm:t>
        <a:bodyPr/>
        <a:lstStyle/>
        <a:p>
          <a:endParaRPr lang="ru-RU"/>
        </a:p>
      </dgm:t>
    </dgm:pt>
    <dgm:pt modelId="{0E61364E-4FD8-4C6D-AF8C-0E1D9D47373F}" type="sibTrans" cxnId="{1DC3AC48-437B-4FF6-A669-B54EAC9F9C75}">
      <dgm:prSet/>
      <dgm:spPr/>
      <dgm:t>
        <a:bodyPr/>
        <a:lstStyle/>
        <a:p>
          <a:endParaRPr lang="ru-RU"/>
        </a:p>
      </dgm:t>
    </dgm:pt>
    <dgm:pt modelId="{6891F01E-CEEA-45C3-BD2F-03EF3D2B3D60}" type="pres">
      <dgm:prSet presAssocID="{55F44CC9-E5DB-40A8-AB01-BF1395BAFC5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4C26EF8-E231-4D5A-88F4-7D43246CE324}" type="pres">
      <dgm:prSet presAssocID="{0375A4C7-FC28-4EAD-A147-3F19364BE753}" presName="root" presStyleCnt="0"/>
      <dgm:spPr/>
    </dgm:pt>
    <dgm:pt modelId="{938470A0-702C-4EC8-BBA8-1DAA021E583E}" type="pres">
      <dgm:prSet presAssocID="{0375A4C7-FC28-4EAD-A147-3F19364BE753}" presName="rootComposite" presStyleCnt="0"/>
      <dgm:spPr/>
    </dgm:pt>
    <dgm:pt modelId="{2EC48FF1-8BA8-40D5-A72A-2ED8BC48B816}" type="pres">
      <dgm:prSet presAssocID="{0375A4C7-FC28-4EAD-A147-3F19364BE753}" presName="rootText" presStyleLbl="node1" presStyleIdx="0" presStyleCnt="1" custScaleX="153630"/>
      <dgm:spPr/>
      <dgm:t>
        <a:bodyPr/>
        <a:lstStyle/>
        <a:p>
          <a:endParaRPr lang="ru-RU"/>
        </a:p>
      </dgm:t>
    </dgm:pt>
    <dgm:pt modelId="{9093FE92-ED4A-467A-BD02-DB032B2CCA7B}" type="pres">
      <dgm:prSet presAssocID="{0375A4C7-FC28-4EAD-A147-3F19364BE753}" presName="rootConnector" presStyleLbl="node1" presStyleIdx="0" presStyleCnt="1"/>
      <dgm:spPr/>
      <dgm:t>
        <a:bodyPr/>
        <a:lstStyle/>
        <a:p>
          <a:endParaRPr lang="ru-RU"/>
        </a:p>
      </dgm:t>
    </dgm:pt>
    <dgm:pt modelId="{01DFB3D6-5D39-4350-A9B5-FBABB253D2A4}" type="pres">
      <dgm:prSet presAssocID="{0375A4C7-FC28-4EAD-A147-3F19364BE753}" presName="childShape" presStyleCnt="0"/>
      <dgm:spPr/>
    </dgm:pt>
    <dgm:pt modelId="{5031A893-64E5-4E3C-AD42-F760CF6ED292}" type="pres">
      <dgm:prSet presAssocID="{8F76C518-310C-49B1-9569-FB35CC814BEB}" presName="Name13" presStyleLbl="parChTrans1D2" presStyleIdx="0" presStyleCnt="7"/>
      <dgm:spPr/>
      <dgm:t>
        <a:bodyPr/>
        <a:lstStyle/>
        <a:p>
          <a:endParaRPr lang="ru-RU"/>
        </a:p>
      </dgm:t>
    </dgm:pt>
    <dgm:pt modelId="{3064738A-5BAE-4DD1-A67C-17708CD20C21}" type="pres">
      <dgm:prSet presAssocID="{5F9B123A-C528-4A24-A92D-902408023588}" presName="childText" presStyleLbl="bgAcc1" presStyleIdx="0" presStyleCnt="7" custScaleX="639864" custScaleY="64909" custLinFactNeighborX="-1256" custLinFactNeighborY="-117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577F88-D39A-4AAA-ADE4-5BABD006AF2F}" type="pres">
      <dgm:prSet presAssocID="{7DCCA031-1179-48E1-AC90-B83F62A39686}" presName="Name13" presStyleLbl="parChTrans1D2" presStyleIdx="1" presStyleCnt="7"/>
      <dgm:spPr/>
      <dgm:t>
        <a:bodyPr/>
        <a:lstStyle/>
        <a:p>
          <a:endParaRPr lang="ru-RU"/>
        </a:p>
      </dgm:t>
    </dgm:pt>
    <dgm:pt modelId="{27BE632F-FC3D-45AA-9F98-67A71DE363D8}" type="pres">
      <dgm:prSet presAssocID="{E954DDB0-F969-4517-80B9-02C3D2F65380}" presName="childText" presStyleLbl="bgAcc1" presStyleIdx="1" presStyleCnt="7" custScaleX="6375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A4309B-897D-4FB9-B271-C0396A885232}" type="pres">
      <dgm:prSet presAssocID="{EC2205D6-9304-4D8F-A024-5C395DAC7299}" presName="Name13" presStyleLbl="parChTrans1D2" presStyleIdx="2" presStyleCnt="7"/>
      <dgm:spPr/>
      <dgm:t>
        <a:bodyPr/>
        <a:lstStyle/>
        <a:p>
          <a:endParaRPr lang="ru-RU"/>
        </a:p>
      </dgm:t>
    </dgm:pt>
    <dgm:pt modelId="{4140A6D6-EDA8-4B50-BA07-DB30B09A1EE5}" type="pres">
      <dgm:prSet presAssocID="{9264320B-5309-4279-BB6E-B7FEBF139D2E}" presName="childText" presStyleLbl="bgAcc1" presStyleIdx="2" presStyleCnt="7" custScaleX="638914" custScaleY="93909" custLinFactNeighborX="-2298" custLinFactNeighborY="-16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96BF87-A850-4CF7-978A-753658D75699}" type="pres">
      <dgm:prSet presAssocID="{CD37A214-3374-4C8F-83F9-F72190809B93}" presName="Name13" presStyleLbl="parChTrans1D2" presStyleIdx="3" presStyleCnt="7"/>
      <dgm:spPr/>
      <dgm:t>
        <a:bodyPr/>
        <a:lstStyle/>
        <a:p>
          <a:endParaRPr lang="ru-RU"/>
        </a:p>
      </dgm:t>
    </dgm:pt>
    <dgm:pt modelId="{9722352B-8523-4548-9F97-C19308F14264}" type="pres">
      <dgm:prSet presAssocID="{0AC60CCD-D8F5-4F23-BC24-7DF821F6B472}" presName="childText" presStyleLbl="bgAcc1" presStyleIdx="3" presStyleCnt="7" custScaleX="640386" custScaleY="58476" custLinFactNeighborX="-4503" custLinFactNeighborY="-36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11527A-D832-4E56-894B-2D85A41BC863}" type="pres">
      <dgm:prSet presAssocID="{54B833B1-9116-4CE2-BD5D-CEF2786F4FBA}" presName="Name13" presStyleLbl="parChTrans1D2" presStyleIdx="4" presStyleCnt="7"/>
      <dgm:spPr/>
      <dgm:t>
        <a:bodyPr/>
        <a:lstStyle/>
        <a:p>
          <a:endParaRPr lang="ru-RU"/>
        </a:p>
      </dgm:t>
    </dgm:pt>
    <dgm:pt modelId="{02D93AFC-2A4D-4ABA-A7BF-A06B9E9AF2FF}" type="pres">
      <dgm:prSet presAssocID="{42DCA99E-309F-4A7F-ADD2-41E19CEA8247}" presName="childText" presStyleLbl="bgAcc1" presStyleIdx="4" presStyleCnt="7" custScaleX="637129" custLinFactNeighborY="-89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707778-C7B0-46CD-96E6-6060E82F3CC2}" type="pres">
      <dgm:prSet presAssocID="{FEB751B7-123D-4448-B1E0-DB4DBD7E98A8}" presName="Name13" presStyleLbl="parChTrans1D2" presStyleIdx="5" presStyleCnt="7"/>
      <dgm:spPr/>
      <dgm:t>
        <a:bodyPr/>
        <a:lstStyle/>
        <a:p>
          <a:endParaRPr lang="ru-RU"/>
        </a:p>
      </dgm:t>
    </dgm:pt>
    <dgm:pt modelId="{E9A35307-99FE-4323-ABF0-F7024E830D47}" type="pres">
      <dgm:prSet presAssocID="{37E3D187-B8DB-4636-9294-6E6B397716B0}" presName="childText" presStyleLbl="bgAcc1" presStyleIdx="5" presStyleCnt="7" custScaleX="6343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54E3A7-C01B-4C1C-BECA-E114A48FED87}" type="pres">
      <dgm:prSet presAssocID="{375E5963-3EBB-4693-A569-13CC27B912FE}" presName="Name13" presStyleLbl="parChTrans1D2" presStyleIdx="6" presStyleCnt="7"/>
      <dgm:spPr/>
      <dgm:t>
        <a:bodyPr/>
        <a:lstStyle/>
        <a:p>
          <a:endParaRPr lang="ru-RU"/>
        </a:p>
      </dgm:t>
    </dgm:pt>
    <dgm:pt modelId="{23040125-912E-4287-B59E-433CD5D069B4}" type="pres">
      <dgm:prSet presAssocID="{AE0ECB45-C90E-4021-A058-897A483AE1F9}" presName="childText" presStyleLbl="bgAcc1" presStyleIdx="6" presStyleCnt="7" custScaleX="634331" custScaleY="117009" custLinFactNeighborX="4216" custLinFactNeighborY="-97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8FC4EF6-CE0F-4F6F-AA69-F8BE5F96A89A}" type="presOf" srcId="{7DCCA031-1179-48E1-AC90-B83F62A39686}" destId="{84577F88-D39A-4AAA-ADE4-5BABD006AF2F}" srcOrd="0" destOrd="0" presId="urn:microsoft.com/office/officeart/2005/8/layout/hierarchy3"/>
    <dgm:cxn modelId="{FB9E5C86-E5DD-4897-9482-AB406795EE37}" srcId="{0375A4C7-FC28-4EAD-A147-3F19364BE753}" destId="{0AC60CCD-D8F5-4F23-BC24-7DF821F6B472}" srcOrd="3" destOrd="0" parTransId="{CD37A214-3374-4C8F-83F9-F72190809B93}" sibTransId="{FFD536CA-FC21-44A7-9638-787F7CA52601}"/>
    <dgm:cxn modelId="{362300BD-808D-4C19-9E83-5BEAB28DFF3B}" type="presOf" srcId="{55F44CC9-E5DB-40A8-AB01-BF1395BAFC5D}" destId="{6891F01E-CEEA-45C3-BD2F-03EF3D2B3D60}" srcOrd="0" destOrd="0" presId="urn:microsoft.com/office/officeart/2005/8/layout/hierarchy3"/>
    <dgm:cxn modelId="{6343F840-A638-4131-B60A-1145AF3E976B}" type="presOf" srcId="{AE0ECB45-C90E-4021-A058-897A483AE1F9}" destId="{23040125-912E-4287-B59E-433CD5D069B4}" srcOrd="0" destOrd="0" presId="urn:microsoft.com/office/officeart/2005/8/layout/hierarchy3"/>
    <dgm:cxn modelId="{810C8E9F-B981-4F00-81AB-4E0A21030E17}" type="presOf" srcId="{5F9B123A-C528-4A24-A92D-902408023588}" destId="{3064738A-5BAE-4DD1-A67C-17708CD20C21}" srcOrd="0" destOrd="0" presId="urn:microsoft.com/office/officeart/2005/8/layout/hierarchy3"/>
    <dgm:cxn modelId="{A586D127-01E2-47FB-885A-F120BF5B36CB}" type="presOf" srcId="{0AC60CCD-D8F5-4F23-BC24-7DF821F6B472}" destId="{9722352B-8523-4548-9F97-C19308F14264}" srcOrd="0" destOrd="0" presId="urn:microsoft.com/office/officeart/2005/8/layout/hierarchy3"/>
    <dgm:cxn modelId="{7F209BC2-E213-4992-A556-7177B05DA887}" type="presOf" srcId="{0375A4C7-FC28-4EAD-A147-3F19364BE753}" destId="{9093FE92-ED4A-467A-BD02-DB032B2CCA7B}" srcOrd="1" destOrd="0" presId="urn:microsoft.com/office/officeart/2005/8/layout/hierarchy3"/>
    <dgm:cxn modelId="{F9CD7BFC-2600-4352-B651-050C4427389F}" srcId="{0375A4C7-FC28-4EAD-A147-3F19364BE753}" destId="{5F9B123A-C528-4A24-A92D-902408023588}" srcOrd="0" destOrd="0" parTransId="{8F76C518-310C-49B1-9569-FB35CC814BEB}" sibTransId="{172DD414-BA4D-498F-B7EA-053E583C48A9}"/>
    <dgm:cxn modelId="{0FCC550B-794F-4AD1-A723-798F2D9D3B64}" type="presOf" srcId="{375E5963-3EBB-4693-A569-13CC27B912FE}" destId="{9554E3A7-C01B-4C1C-BECA-E114A48FED87}" srcOrd="0" destOrd="0" presId="urn:microsoft.com/office/officeart/2005/8/layout/hierarchy3"/>
    <dgm:cxn modelId="{2654EF3A-8121-4AA9-ABBF-181039E6D7DD}" type="presOf" srcId="{FEB751B7-123D-4448-B1E0-DB4DBD7E98A8}" destId="{E1707778-C7B0-46CD-96E6-6060E82F3CC2}" srcOrd="0" destOrd="0" presId="urn:microsoft.com/office/officeart/2005/8/layout/hierarchy3"/>
    <dgm:cxn modelId="{7E46C4C2-C684-49AB-BA39-2A621B5F8251}" type="presOf" srcId="{42DCA99E-309F-4A7F-ADD2-41E19CEA8247}" destId="{02D93AFC-2A4D-4ABA-A7BF-A06B9E9AF2FF}" srcOrd="0" destOrd="0" presId="urn:microsoft.com/office/officeart/2005/8/layout/hierarchy3"/>
    <dgm:cxn modelId="{17C53036-04B6-41DB-B272-575AF5DB2463}" type="presOf" srcId="{54B833B1-9116-4CE2-BD5D-CEF2786F4FBA}" destId="{9711527A-D832-4E56-894B-2D85A41BC863}" srcOrd="0" destOrd="0" presId="urn:microsoft.com/office/officeart/2005/8/layout/hierarchy3"/>
    <dgm:cxn modelId="{B0964462-9F59-4CE2-8875-F7FD7B327AF5}" type="presOf" srcId="{EC2205D6-9304-4D8F-A024-5C395DAC7299}" destId="{D8A4309B-897D-4FB9-B271-C0396A885232}" srcOrd="0" destOrd="0" presId="urn:microsoft.com/office/officeart/2005/8/layout/hierarchy3"/>
    <dgm:cxn modelId="{DE73B1FF-0E9D-4DCF-9C46-DC0198FB7B88}" srcId="{0375A4C7-FC28-4EAD-A147-3F19364BE753}" destId="{37E3D187-B8DB-4636-9294-6E6B397716B0}" srcOrd="5" destOrd="0" parTransId="{FEB751B7-123D-4448-B1E0-DB4DBD7E98A8}" sibTransId="{4050CB6E-73A8-49FB-90E7-CE1FDB76DAFA}"/>
    <dgm:cxn modelId="{198234F7-728C-40E5-B8C0-46A586FB52A8}" type="presOf" srcId="{9264320B-5309-4279-BB6E-B7FEBF139D2E}" destId="{4140A6D6-EDA8-4B50-BA07-DB30B09A1EE5}" srcOrd="0" destOrd="0" presId="urn:microsoft.com/office/officeart/2005/8/layout/hierarchy3"/>
    <dgm:cxn modelId="{BC373AA2-C111-4E97-B193-2890EFA5D720}" type="presOf" srcId="{37E3D187-B8DB-4636-9294-6E6B397716B0}" destId="{E9A35307-99FE-4323-ABF0-F7024E830D47}" srcOrd="0" destOrd="0" presId="urn:microsoft.com/office/officeart/2005/8/layout/hierarchy3"/>
    <dgm:cxn modelId="{B7109B62-5803-4C65-92DB-E883A15D81BE}" srcId="{0375A4C7-FC28-4EAD-A147-3F19364BE753}" destId="{AE0ECB45-C90E-4021-A058-897A483AE1F9}" srcOrd="6" destOrd="0" parTransId="{375E5963-3EBB-4693-A569-13CC27B912FE}" sibTransId="{73988972-1146-4C04-827D-8A3E0F20E759}"/>
    <dgm:cxn modelId="{1DC3AC48-437B-4FF6-A669-B54EAC9F9C75}" srcId="{0375A4C7-FC28-4EAD-A147-3F19364BE753}" destId="{E954DDB0-F969-4517-80B9-02C3D2F65380}" srcOrd="1" destOrd="0" parTransId="{7DCCA031-1179-48E1-AC90-B83F62A39686}" sibTransId="{0E61364E-4FD8-4C6D-AF8C-0E1D9D47373F}"/>
    <dgm:cxn modelId="{8C65E573-33B9-4834-A42C-63A77A6E9E27}" type="presOf" srcId="{0375A4C7-FC28-4EAD-A147-3F19364BE753}" destId="{2EC48FF1-8BA8-40D5-A72A-2ED8BC48B816}" srcOrd="0" destOrd="0" presId="urn:microsoft.com/office/officeart/2005/8/layout/hierarchy3"/>
    <dgm:cxn modelId="{A4EEE895-7E6D-4E7E-BE67-BBD11FB609F4}" srcId="{0375A4C7-FC28-4EAD-A147-3F19364BE753}" destId="{42DCA99E-309F-4A7F-ADD2-41E19CEA8247}" srcOrd="4" destOrd="0" parTransId="{54B833B1-9116-4CE2-BD5D-CEF2786F4FBA}" sibTransId="{AB0F54C8-42ED-4877-846D-8D8820EA98F6}"/>
    <dgm:cxn modelId="{55EA8682-D916-4439-90EA-0A0D344123F7}" srcId="{55F44CC9-E5DB-40A8-AB01-BF1395BAFC5D}" destId="{0375A4C7-FC28-4EAD-A147-3F19364BE753}" srcOrd="0" destOrd="0" parTransId="{2D22551D-613F-4942-B687-4E2632FEEBB2}" sibTransId="{521E656E-44D5-48C0-919A-5C6DA07302D4}"/>
    <dgm:cxn modelId="{52D31A4D-3BEE-4E33-B0BF-E19C2EA2ADAA}" type="presOf" srcId="{E954DDB0-F969-4517-80B9-02C3D2F65380}" destId="{27BE632F-FC3D-45AA-9F98-67A71DE363D8}" srcOrd="0" destOrd="0" presId="urn:microsoft.com/office/officeart/2005/8/layout/hierarchy3"/>
    <dgm:cxn modelId="{F5268BBF-66C1-40D2-A1EE-18F4EF8956F0}" srcId="{0375A4C7-FC28-4EAD-A147-3F19364BE753}" destId="{9264320B-5309-4279-BB6E-B7FEBF139D2E}" srcOrd="2" destOrd="0" parTransId="{EC2205D6-9304-4D8F-A024-5C395DAC7299}" sibTransId="{14147D38-4AC4-448A-8D34-75DC7962E5C7}"/>
    <dgm:cxn modelId="{FC491B25-6FE2-451C-98A1-63B6B5B86ABF}" type="presOf" srcId="{CD37A214-3374-4C8F-83F9-F72190809B93}" destId="{E396BF87-A850-4CF7-978A-753658D75699}" srcOrd="0" destOrd="0" presId="urn:microsoft.com/office/officeart/2005/8/layout/hierarchy3"/>
    <dgm:cxn modelId="{5A02786D-60CD-493B-8E10-660F136DCCE1}" type="presOf" srcId="{8F76C518-310C-49B1-9569-FB35CC814BEB}" destId="{5031A893-64E5-4E3C-AD42-F760CF6ED292}" srcOrd="0" destOrd="0" presId="urn:microsoft.com/office/officeart/2005/8/layout/hierarchy3"/>
    <dgm:cxn modelId="{EEB40898-0120-4990-9543-C20F2FFBB168}" type="presParOf" srcId="{6891F01E-CEEA-45C3-BD2F-03EF3D2B3D60}" destId="{64C26EF8-E231-4D5A-88F4-7D43246CE324}" srcOrd="0" destOrd="0" presId="urn:microsoft.com/office/officeart/2005/8/layout/hierarchy3"/>
    <dgm:cxn modelId="{7990B1AB-EA8B-4BF7-9DE2-93DD4AE7ADE9}" type="presParOf" srcId="{64C26EF8-E231-4D5A-88F4-7D43246CE324}" destId="{938470A0-702C-4EC8-BBA8-1DAA021E583E}" srcOrd="0" destOrd="0" presId="urn:microsoft.com/office/officeart/2005/8/layout/hierarchy3"/>
    <dgm:cxn modelId="{DD4A5A43-778D-4AEF-B9C4-50CF5C3B5F7D}" type="presParOf" srcId="{938470A0-702C-4EC8-BBA8-1DAA021E583E}" destId="{2EC48FF1-8BA8-40D5-A72A-2ED8BC48B816}" srcOrd="0" destOrd="0" presId="urn:microsoft.com/office/officeart/2005/8/layout/hierarchy3"/>
    <dgm:cxn modelId="{AEE4FD36-1CE8-43FD-AA6D-8DBD34155FD2}" type="presParOf" srcId="{938470A0-702C-4EC8-BBA8-1DAA021E583E}" destId="{9093FE92-ED4A-467A-BD02-DB032B2CCA7B}" srcOrd="1" destOrd="0" presId="urn:microsoft.com/office/officeart/2005/8/layout/hierarchy3"/>
    <dgm:cxn modelId="{8014A600-6274-4F00-88A0-B907B2631801}" type="presParOf" srcId="{64C26EF8-E231-4D5A-88F4-7D43246CE324}" destId="{01DFB3D6-5D39-4350-A9B5-FBABB253D2A4}" srcOrd="1" destOrd="0" presId="urn:microsoft.com/office/officeart/2005/8/layout/hierarchy3"/>
    <dgm:cxn modelId="{8C77BBE8-6AAB-40C3-8327-6D48F04A1625}" type="presParOf" srcId="{01DFB3D6-5D39-4350-A9B5-FBABB253D2A4}" destId="{5031A893-64E5-4E3C-AD42-F760CF6ED292}" srcOrd="0" destOrd="0" presId="urn:microsoft.com/office/officeart/2005/8/layout/hierarchy3"/>
    <dgm:cxn modelId="{4A4790E4-12B0-4A8D-B5CF-69EA9AE7A680}" type="presParOf" srcId="{01DFB3D6-5D39-4350-A9B5-FBABB253D2A4}" destId="{3064738A-5BAE-4DD1-A67C-17708CD20C21}" srcOrd="1" destOrd="0" presId="urn:microsoft.com/office/officeart/2005/8/layout/hierarchy3"/>
    <dgm:cxn modelId="{2EEA5BDC-23AE-4E96-BD06-8BE0F7C0373D}" type="presParOf" srcId="{01DFB3D6-5D39-4350-A9B5-FBABB253D2A4}" destId="{84577F88-D39A-4AAA-ADE4-5BABD006AF2F}" srcOrd="2" destOrd="0" presId="urn:microsoft.com/office/officeart/2005/8/layout/hierarchy3"/>
    <dgm:cxn modelId="{08AE49DA-BBC0-4BC0-A72B-C680CBB7DB3B}" type="presParOf" srcId="{01DFB3D6-5D39-4350-A9B5-FBABB253D2A4}" destId="{27BE632F-FC3D-45AA-9F98-67A71DE363D8}" srcOrd="3" destOrd="0" presId="urn:microsoft.com/office/officeart/2005/8/layout/hierarchy3"/>
    <dgm:cxn modelId="{56BFB028-F5EE-4661-B8ED-31D26AC8F82D}" type="presParOf" srcId="{01DFB3D6-5D39-4350-A9B5-FBABB253D2A4}" destId="{D8A4309B-897D-4FB9-B271-C0396A885232}" srcOrd="4" destOrd="0" presId="urn:microsoft.com/office/officeart/2005/8/layout/hierarchy3"/>
    <dgm:cxn modelId="{74A12E60-5FB6-4198-AC3E-E79CA0DAE530}" type="presParOf" srcId="{01DFB3D6-5D39-4350-A9B5-FBABB253D2A4}" destId="{4140A6D6-EDA8-4B50-BA07-DB30B09A1EE5}" srcOrd="5" destOrd="0" presId="urn:microsoft.com/office/officeart/2005/8/layout/hierarchy3"/>
    <dgm:cxn modelId="{2D381ABF-B802-4419-8F3B-A04079BFD8F8}" type="presParOf" srcId="{01DFB3D6-5D39-4350-A9B5-FBABB253D2A4}" destId="{E396BF87-A850-4CF7-978A-753658D75699}" srcOrd="6" destOrd="0" presId="urn:microsoft.com/office/officeart/2005/8/layout/hierarchy3"/>
    <dgm:cxn modelId="{FF78991C-9037-45C6-86DB-9DD42B87456B}" type="presParOf" srcId="{01DFB3D6-5D39-4350-A9B5-FBABB253D2A4}" destId="{9722352B-8523-4548-9F97-C19308F14264}" srcOrd="7" destOrd="0" presId="urn:microsoft.com/office/officeart/2005/8/layout/hierarchy3"/>
    <dgm:cxn modelId="{D9DDC7AF-975B-4608-805F-396FAF15634E}" type="presParOf" srcId="{01DFB3D6-5D39-4350-A9B5-FBABB253D2A4}" destId="{9711527A-D832-4E56-894B-2D85A41BC863}" srcOrd="8" destOrd="0" presId="urn:microsoft.com/office/officeart/2005/8/layout/hierarchy3"/>
    <dgm:cxn modelId="{92DF22C8-E8ED-4130-87EA-FB3A400B3CB0}" type="presParOf" srcId="{01DFB3D6-5D39-4350-A9B5-FBABB253D2A4}" destId="{02D93AFC-2A4D-4ABA-A7BF-A06B9E9AF2FF}" srcOrd="9" destOrd="0" presId="urn:microsoft.com/office/officeart/2005/8/layout/hierarchy3"/>
    <dgm:cxn modelId="{7C0F2FDD-6B0F-4EF0-84E2-BB7A8C639273}" type="presParOf" srcId="{01DFB3D6-5D39-4350-A9B5-FBABB253D2A4}" destId="{E1707778-C7B0-46CD-96E6-6060E82F3CC2}" srcOrd="10" destOrd="0" presId="urn:microsoft.com/office/officeart/2005/8/layout/hierarchy3"/>
    <dgm:cxn modelId="{C7F5E5CA-36CE-4460-B5EF-A200438CA995}" type="presParOf" srcId="{01DFB3D6-5D39-4350-A9B5-FBABB253D2A4}" destId="{E9A35307-99FE-4323-ABF0-F7024E830D47}" srcOrd="11" destOrd="0" presId="urn:microsoft.com/office/officeart/2005/8/layout/hierarchy3"/>
    <dgm:cxn modelId="{0690D993-D891-4F2F-8A39-53AEB0EDBE2F}" type="presParOf" srcId="{01DFB3D6-5D39-4350-A9B5-FBABB253D2A4}" destId="{9554E3A7-C01B-4C1C-BECA-E114A48FED87}" srcOrd="12" destOrd="0" presId="urn:microsoft.com/office/officeart/2005/8/layout/hierarchy3"/>
    <dgm:cxn modelId="{3B0968F2-7168-4C6F-A969-86D14EA064F0}" type="presParOf" srcId="{01DFB3D6-5D39-4350-A9B5-FBABB253D2A4}" destId="{23040125-912E-4287-B59E-433CD5D069B4}" srcOrd="13" destOrd="0" presId="urn:microsoft.com/office/officeart/2005/8/layout/hierarchy3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5F44CC9-E5DB-40A8-AB01-BF1395BAFC5D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375A4C7-FC28-4EAD-A147-3F19364BE753}">
      <dgm:prSet phldrT="[Текст]"/>
      <dgm:spPr>
        <a:gradFill rotWithShape="0">
          <a:gsLst>
            <a:gs pos="29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</dgm:spPr>
      <dgm:t>
        <a:bodyPr/>
        <a:lstStyle/>
        <a:p>
          <a:r>
            <a:rPr lang="ru-RU" b="1" smtClean="0">
              <a:solidFill>
                <a:schemeClr val="tx1"/>
              </a:solidFill>
              <a:latin typeface="Georgia" pitchFamily="18" charset="0"/>
            </a:rPr>
            <a:t>Перспективы</a:t>
          </a:r>
          <a:endParaRPr lang="ru-RU" b="1" dirty="0">
            <a:solidFill>
              <a:schemeClr val="tx1"/>
            </a:solidFill>
            <a:latin typeface="Georgia" pitchFamily="18" charset="0"/>
          </a:endParaRPr>
        </a:p>
      </dgm:t>
    </dgm:pt>
    <dgm:pt modelId="{2D22551D-613F-4942-B687-4E2632FEEBB2}" type="parTrans" cxnId="{55EA8682-D916-4439-90EA-0A0D344123F7}">
      <dgm:prSet/>
      <dgm:spPr/>
      <dgm:t>
        <a:bodyPr/>
        <a:lstStyle/>
        <a:p>
          <a:endParaRPr lang="ru-RU">
            <a:latin typeface="Georgia" panose="02040502050405020303" pitchFamily="18" charset="0"/>
          </a:endParaRPr>
        </a:p>
      </dgm:t>
    </dgm:pt>
    <dgm:pt modelId="{521E656E-44D5-48C0-919A-5C6DA07302D4}" type="sibTrans" cxnId="{55EA8682-D916-4439-90EA-0A0D344123F7}">
      <dgm:prSet/>
      <dgm:spPr/>
      <dgm:t>
        <a:bodyPr/>
        <a:lstStyle/>
        <a:p>
          <a:endParaRPr lang="ru-RU">
            <a:latin typeface="Georgia" panose="02040502050405020303" pitchFamily="18" charset="0"/>
          </a:endParaRPr>
        </a:p>
      </dgm:t>
    </dgm:pt>
    <dgm:pt modelId="{5F9B123A-C528-4A24-A92D-902408023588}">
      <dgm:prSet phldrT="[Текст]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rPr>
            <a:t>-</a:t>
          </a:r>
          <a:r>
            <a:rPr lang="ru-RU" b="1" dirty="0" smtClean="0">
              <a:solidFill>
                <a:schemeClr val="tx1"/>
              </a:solidFill>
              <a:latin typeface="Georgia" pitchFamily="18" charset="0"/>
            </a:rPr>
            <a:t>реализация стратегии воспитания детей </a:t>
          </a:r>
          <a:endParaRPr lang="ru-RU" b="1" dirty="0">
            <a:solidFill>
              <a:schemeClr val="tx1"/>
            </a:solidFill>
            <a:latin typeface="Georgia" pitchFamily="18" charset="0"/>
          </a:endParaRPr>
        </a:p>
      </dgm:t>
    </dgm:pt>
    <dgm:pt modelId="{8F76C518-310C-49B1-9569-FB35CC814BEB}" type="parTrans" cxnId="{F9CD7BFC-2600-4352-B651-050C4427389F}">
      <dgm:prSet/>
      <dgm:spPr/>
      <dgm:t>
        <a:bodyPr/>
        <a:lstStyle/>
        <a:p>
          <a:endParaRPr lang="ru-RU">
            <a:latin typeface="Georgia" panose="02040502050405020303" pitchFamily="18" charset="0"/>
          </a:endParaRPr>
        </a:p>
      </dgm:t>
    </dgm:pt>
    <dgm:pt modelId="{172DD414-BA4D-498F-B7EA-053E583C48A9}" type="sibTrans" cxnId="{F9CD7BFC-2600-4352-B651-050C4427389F}">
      <dgm:prSet/>
      <dgm:spPr/>
      <dgm:t>
        <a:bodyPr/>
        <a:lstStyle/>
        <a:p>
          <a:endParaRPr lang="ru-RU">
            <a:latin typeface="Georgia" panose="02040502050405020303" pitchFamily="18" charset="0"/>
          </a:endParaRPr>
        </a:p>
      </dgm:t>
    </dgm:pt>
    <dgm:pt modelId="{45B22A93-74DA-4A0C-B708-991E00A813D4}">
      <dgm:prSet phldrT="[Текст]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>
              <a:latin typeface="Century Schoolbook" pitchFamily="18" charset="0"/>
            </a:rPr>
            <a:t>-</a:t>
          </a:r>
          <a:r>
            <a:rPr lang="ru-RU" b="1" dirty="0" smtClean="0">
              <a:solidFill>
                <a:schemeClr val="tx1"/>
              </a:solidFill>
              <a:latin typeface="Georgia" pitchFamily="18" charset="0"/>
            </a:rPr>
            <a:t>развитие сетевого взаимодействия среди школ района</a:t>
          </a:r>
          <a:endParaRPr lang="ru-RU" b="1" dirty="0">
            <a:solidFill>
              <a:schemeClr val="tx1"/>
            </a:solidFill>
            <a:latin typeface="Georgia" pitchFamily="18" charset="0"/>
          </a:endParaRPr>
        </a:p>
      </dgm:t>
    </dgm:pt>
    <dgm:pt modelId="{2C323B21-4134-429E-B607-A92410121A96}" type="parTrans" cxnId="{6C842278-8D7B-4CD1-B41C-8EB86DC6D62B}">
      <dgm:prSet/>
      <dgm:spPr/>
      <dgm:t>
        <a:bodyPr/>
        <a:lstStyle/>
        <a:p>
          <a:endParaRPr lang="ru-RU">
            <a:latin typeface="Georgia" panose="02040502050405020303" pitchFamily="18" charset="0"/>
          </a:endParaRPr>
        </a:p>
      </dgm:t>
    </dgm:pt>
    <dgm:pt modelId="{F2CB7EF9-9D85-4FC4-894C-4F813D493D13}" type="sibTrans" cxnId="{6C842278-8D7B-4CD1-B41C-8EB86DC6D62B}">
      <dgm:prSet/>
      <dgm:spPr/>
      <dgm:t>
        <a:bodyPr/>
        <a:lstStyle/>
        <a:p>
          <a:endParaRPr lang="ru-RU">
            <a:latin typeface="Georgia" panose="02040502050405020303" pitchFamily="18" charset="0"/>
          </a:endParaRPr>
        </a:p>
      </dgm:t>
    </dgm:pt>
    <dgm:pt modelId="{AE0ECB45-C90E-4021-A058-897A483AE1F9}">
      <dgm:prSet phldrT="[Текст]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dirty="0" smtClean="0">
              <a:latin typeface="Century Schoolbook" pitchFamily="18" charset="0"/>
            </a:rPr>
            <a:t>-</a:t>
          </a:r>
          <a:r>
            <a:rPr lang="ru-RU" b="1" dirty="0" smtClean="0">
              <a:solidFill>
                <a:schemeClr val="tx1"/>
              </a:solidFill>
              <a:latin typeface="Georgia" pitchFamily="18" charset="0"/>
            </a:rPr>
            <a:t>строительство и материально-техническое оснащение здания "корпус № 2 на 675 учащихся МАОУ ВСОШ № 121 </a:t>
          </a:r>
          <a:endParaRPr lang="ru-RU" b="1" dirty="0">
            <a:solidFill>
              <a:schemeClr val="tx1"/>
            </a:solidFill>
            <a:latin typeface="Georgia" pitchFamily="18" charset="0"/>
          </a:endParaRPr>
        </a:p>
      </dgm:t>
    </dgm:pt>
    <dgm:pt modelId="{375E5963-3EBB-4693-A569-13CC27B912FE}" type="parTrans" cxnId="{B7109B62-5803-4C65-92DB-E883A15D81BE}">
      <dgm:prSet/>
      <dgm:spPr/>
      <dgm:t>
        <a:bodyPr/>
        <a:lstStyle/>
        <a:p>
          <a:endParaRPr lang="ru-RU">
            <a:latin typeface="Georgia" panose="02040502050405020303" pitchFamily="18" charset="0"/>
          </a:endParaRPr>
        </a:p>
      </dgm:t>
    </dgm:pt>
    <dgm:pt modelId="{73988972-1146-4C04-827D-8A3E0F20E759}" type="sibTrans" cxnId="{B7109B62-5803-4C65-92DB-E883A15D81BE}">
      <dgm:prSet/>
      <dgm:spPr/>
      <dgm:t>
        <a:bodyPr/>
        <a:lstStyle/>
        <a:p>
          <a:endParaRPr lang="ru-RU">
            <a:latin typeface="Georgia" panose="02040502050405020303" pitchFamily="18" charset="0"/>
          </a:endParaRPr>
        </a:p>
      </dgm:t>
    </dgm:pt>
    <dgm:pt modelId="{CFE5E65C-1743-4AC0-9A8F-C9AC9EFEB003}">
      <dgm:prSet phldrT="[Текст]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>
              <a:latin typeface="Century Schoolbook" pitchFamily="18" charset="0"/>
            </a:rPr>
            <a:t>-</a:t>
          </a:r>
          <a:r>
            <a:rPr lang="ru-RU" b="1" dirty="0" smtClean="0">
              <a:solidFill>
                <a:schemeClr val="tx1"/>
              </a:solidFill>
              <a:latin typeface="Georgia" pitchFamily="18" charset="0"/>
            </a:rPr>
            <a:t>обеспечение бесплатным двухразовым питанием обучающихся с ограниченными возможностями здоровья</a:t>
          </a:r>
          <a:endParaRPr lang="ru-RU" b="1" dirty="0">
            <a:solidFill>
              <a:schemeClr val="tx1"/>
            </a:solidFill>
            <a:latin typeface="Georgia" pitchFamily="18" charset="0"/>
          </a:endParaRPr>
        </a:p>
      </dgm:t>
    </dgm:pt>
    <dgm:pt modelId="{35180C8F-096E-4213-9E33-FB71381C8434}" type="parTrans" cxnId="{86928C9F-F61A-4D05-8D02-071007A03B89}">
      <dgm:prSet/>
      <dgm:spPr/>
      <dgm:t>
        <a:bodyPr/>
        <a:lstStyle/>
        <a:p>
          <a:endParaRPr lang="ru-RU">
            <a:latin typeface="Georgia" panose="02040502050405020303" pitchFamily="18" charset="0"/>
          </a:endParaRPr>
        </a:p>
      </dgm:t>
    </dgm:pt>
    <dgm:pt modelId="{61180CD3-D9F3-42BF-8BEF-34DD2A336D83}" type="sibTrans" cxnId="{86928C9F-F61A-4D05-8D02-071007A03B89}">
      <dgm:prSet/>
      <dgm:spPr/>
      <dgm:t>
        <a:bodyPr/>
        <a:lstStyle/>
        <a:p>
          <a:endParaRPr lang="ru-RU">
            <a:latin typeface="Georgia" panose="02040502050405020303" pitchFamily="18" charset="0"/>
          </a:endParaRPr>
        </a:p>
      </dgm:t>
    </dgm:pt>
    <dgm:pt modelId="{789866CD-9C14-43CA-9EB2-50BAF4B494B9}">
      <dgm:prSet phldrT="[Текст]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="1" dirty="0" smtClean="0">
              <a:effectLst/>
              <a:latin typeface="Georgia" pitchFamily="18" charset="0"/>
              <a:ea typeface="Times New Roman" panose="02020603050405020304" pitchFamily="18" charset="0"/>
            </a:rPr>
            <a:t> </a:t>
          </a:r>
          <a:r>
            <a:rPr lang="ru-RU" b="1" dirty="0" smtClean="0">
              <a:solidFill>
                <a:schemeClr val="tx1"/>
              </a:solidFill>
              <a:latin typeface="Georgia" pitchFamily="18" charset="0"/>
            </a:rPr>
            <a:t>-капитальный ремонт спортзалов:  МБОУ "Нижне-Галинская ООШ«, МБОУ "</a:t>
          </a:r>
          <a:r>
            <a:rPr lang="ru-RU" b="1" dirty="0" err="1" smtClean="0">
              <a:solidFill>
                <a:schemeClr val="tx1"/>
              </a:solidFill>
              <a:latin typeface="Georgia" pitchFamily="18" charset="0"/>
            </a:rPr>
            <a:t>Сепычевская</a:t>
          </a:r>
          <a:r>
            <a:rPr lang="ru-RU" b="1" dirty="0" smtClean="0">
              <a:solidFill>
                <a:schemeClr val="tx1"/>
              </a:solidFill>
              <a:latin typeface="Georgia" pitchFamily="18" charset="0"/>
            </a:rPr>
            <a:t> СОШ»,  МБОУ Ленинская СОШ; оборудование и </a:t>
          </a:r>
          <a:r>
            <a:rPr lang="ru-RU" b="1" dirty="0" err="1" smtClean="0">
              <a:solidFill>
                <a:schemeClr val="tx1"/>
              </a:solidFill>
              <a:latin typeface="Georgia" pitchFamily="18" charset="0"/>
            </a:rPr>
            <a:t>травмобезопасное</a:t>
          </a:r>
          <a:r>
            <a:rPr lang="ru-RU" b="1" dirty="0" smtClean="0">
              <a:solidFill>
                <a:schemeClr val="tx1"/>
              </a:solidFill>
              <a:latin typeface="Georgia" pitchFamily="18" charset="0"/>
            </a:rPr>
            <a:t> покрытие открытых плоскостных спортивных сооружений 4 школ села </a:t>
          </a:r>
          <a:endParaRPr lang="ru-RU" b="1" dirty="0">
            <a:solidFill>
              <a:schemeClr val="tx1"/>
            </a:solidFill>
            <a:latin typeface="Georgia" pitchFamily="18" charset="0"/>
          </a:endParaRPr>
        </a:p>
      </dgm:t>
    </dgm:pt>
    <dgm:pt modelId="{E6BF88D6-3A55-430E-AD8E-CCCA16243BE8}" type="parTrans" cxnId="{B8856B16-1663-4C9D-BCF9-17432C7FA43F}">
      <dgm:prSet/>
      <dgm:spPr/>
      <dgm:t>
        <a:bodyPr/>
        <a:lstStyle/>
        <a:p>
          <a:endParaRPr lang="ru-RU"/>
        </a:p>
      </dgm:t>
    </dgm:pt>
    <dgm:pt modelId="{3BBB17A6-A4C1-4072-8E41-BD1D41CC2431}" type="sibTrans" cxnId="{B8856B16-1663-4C9D-BCF9-17432C7FA43F}">
      <dgm:prSet/>
      <dgm:spPr/>
      <dgm:t>
        <a:bodyPr/>
        <a:lstStyle/>
        <a:p>
          <a:endParaRPr lang="ru-RU"/>
        </a:p>
      </dgm:t>
    </dgm:pt>
    <dgm:pt modelId="{984C14AD-3407-4CA1-9BFE-6B3B05FE73B4}">
      <dgm:prSet phldrT="[Текст]"/>
      <dgm:spPr>
        <a:gradFill rotWithShape="0">
          <a:gsLst>
            <a:gs pos="29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Georgia" pitchFamily="18" charset="0"/>
            </a:rPr>
            <a:t>-внедрение ФГОС  ООО, ФГОС  детей ОВЗ, апробация ФГОС СОО</a:t>
          </a:r>
          <a:endParaRPr lang="ru-RU" b="1" dirty="0">
            <a:effectLst/>
            <a:latin typeface="Georgia" pitchFamily="18" charset="0"/>
            <a:ea typeface="Times New Roman" panose="02020603050405020304" pitchFamily="18" charset="0"/>
          </a:endParaRPr>
        </a:p>
      </dgm:t>
    </dgm:pt>
    <dgm:pt modelId="{BB9A9212-C88A-4FE0-A150-93686A90839E}" type="parTrans" cxnId="{8FE25DBC-BED7-4028-A45D-25CFA56121CE}">
      <dgm:prSet/>
      <dgm:spPr/>
      <dgm:t>
        <a:bodyPr/>
        <a:lstStyle/>
        <a:p>
          <a:endParaRPr lang="ru-RU"/>
        </a:p>
      </dgm:t>
    </dgm:pt>
    <dgm:pt modelId="{035B29C5-6F8F-4C1E-A147-B50DA1EAFC0C}" type="sibTrans" cxnId="{8FE25DBC-BED7-4028-A45D-25CFA56121CE}">
      <dgm:prSet/>
      <dgm:spPr/>
      <dgm:t>
        <a:bodyPr/>
        <a:lstStyle/>
        <a:p>
          <a:endParaRPr lang="ru-RU"/>
        </a:p>
      </dgm:t>
    </dgm:pt>
    <dgm:pt modelId="{07A533C7-2770-430F-A3A4-156EE4373873}">
      <dgm:prSet phldrT="[Текст]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>
              <a:latin typeface="Century Schoolbook" pitchFamily="18" charset="0"/>
            </a:rPr>
            <a:t>-</a:t>
          </a:r>
          <a:r>
            <a:rPr lang="ru-RU" b="1" dirty="0" smtClean="0">
              <a:solidFill>
                <a:schemeClr val="tx1"/>
              </a:solidFill>
              <a:latin typeface="Georgia" pitchFamily="18" charset="0"/>
            </a:rPr>
            <a:t>организация электронного (цифрового) обучения учащихся 10,11 классов</a:t>
          </a:r>
        </a:p>
        <a:p>
          <a:pPr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b="1" dirty="0">
            <a:solidFill>
              <a:schemeClr val="tx1"/>
            </a:solidFill>
            <a:latin typeface="Georgia" pitchFamily="18" charset="0"/>
          </a:endParaRPr>
        </a:p>
      </dgm:t>
    </dgm:pt>
    <dgm:pt modelId="{6DD3D675-8D86-40CB-B5B3-4BAB79532A1E}" type="parTrans" cxnId="{10476C33-B611-4C63-AE6C-C41D4DEF89F2}">
      <dgm:prSet/>
      <dgm:spPr/>
      <dgm:t>
        <a:bodyPr/>
        <a:lstStyle/>
        <a:p>
          <a:endParaRPr lang="ru-RU"/>
        </a:p>
      </dgm:t>
    </dgm:pt>
    <dgm:pt modelId="{C5D63399-D3AA-461B-8035-AAD067AFB487}" type="sibTrans" cxnId="{10476C33-B611-4C63-AE6C-C41D4DEF89F2}">
      <dgm:prSet/>
      <dgm:spPr/>
      <dgm:t>
        <a:bodyPr/>
        <a:lstStyle/>
        <a:p>
          <a:endParaRPr lang="ru-RU"/>
        </a:p>
      </dgm:t>
    </dgm:pt>
    <dgm:pt modelId="{FF5C0461-8402-448D-A2A5-1EE7606ED178}">
      <dgm:prSet phldrT="[Текст]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dirty="0" smtClean="0">
              <a:latin typeface="Century Schoolbook" pitchFamily="18" charset="0"/>
            </a:rPr>
            <a:t>-</a:t>
          </a:r>
          <a:r>
            <a:rPr lang="ru-RU" b="1" dirty="0" smtClean="0">
              <a:latin typeface="Century Schoolbook" pitchFamily="18" charset="0"/>
            </a:rPr>
            <a:t>научная поддержка педагогических коллективов: МБОУ «Верещагинская школа - интернат», МБДОУ «Детский сад №1», МБОУ «Гимназия»</a:t>
          </a:r>
          <a:endParaRPr lang="ru-RU" b="1" dirty="0">
            <a:solidFill>
              <a:schemeClr val="tx1"/>
            </a:solidFill>
            <a:latin typeface="Georgia" pitchFamily="18" charset="0"/>
          </a:endParaRPr>
        </a:p>
      </dgm:t>
    </dgm:pt>
    <dgm:pt modelId="{AC53D7A9-D63A-4D6C-B1DE-D70E826BD22F}" type="parTrans" cxnId="{32DAD471-39EC-4C0C-B9D2-6A5C3140B79A}">
      <dgm:prSet/>
      <dgm:spPr/>
      <dgm:t>
        <a:bodyPr/>
        <a:lstStyle/>
        <a:p>
          <a:endParaRPr lang="ru-RU"/>
        </a:p>
      </dgm:t>
    </dgm:pt>
    <dgm:pt modelId="{F4CA4331-E373-4072-97A8-895BE89A3E47}" type="sibTrans" cxnId="{32DAD471-39EC-4C0C-B9D2-6A5C3140B79A}">
      <dgm:prSet/>
      <dgm:spPr/>
      <dgm:t>
        <a:bodyPr/>
        <a:lstStyle/>
        <a:p>
          <a:endParaRPr lang="ru-RU"/>
        </a:p>
      </dgm:t>
    </dgm:pt>
    <dgm:pt modelId="{6891F01E-CEEA-45C3-BD2F-03EF3D2B3D60}" type="pres">
      <dgm:prSet presAssocID="{55F44CC9-E5DB-40A8-AB01-BF1395BAFC5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4C26EF8-E231-4D5A-88F4-7D43246CE324}" type="pres">
      <dgm:prSet presAssocID="{0375A4C7-FC28-4EAD-A147-3F19364BE753}" presName="root" presStyleCnt="0"/>
      <dgm:spPr/>
    </dgm:pt>
    <dgm:pt modelId="{938470A0-702C-4EC8-BBA8-1DAA021E583E}" type="pres">
      <dgm:prSet presAssocID="{0375A4C7-FC28-4EAD-A147-3F19364BE753}" presName="rootComposite" presStyleCnt="0"/>
      <dgm:spPr/>
    </dgm:pt>
    <dgm:pt modelId="{2EC48FF1-8BA8-40D5-A72A-2ED8BC48B816}" type="pres">
      <dgm:prSet presAssocID="{0375A4C7-FC28-4EAD-A147-3F19364BE753}" presName="rootText" presStyleLbl="node1" presStyleIdx="0" presStyleCnt="1" custScaleX="250691"/>
      <dgm:spPr/>
      <dgm:t>
        <a:bodyPr/>
        <a:lstStyle/>
        <a:p>
          <a:endParaRPr lang="ru-RU"/>
        </a:p>
      </dgm:t>
    </dgm:pt>
    <dgm:pt modelId="{9093FE92-ED4A-467A-BD02-DB032B2CCA7B}" type="pres">
      <dgm:prSet presAssocID="{0375A4C7-FC28-4EAD-A147-3F19364BE753}" presName="rootConnector" presStyleLbl="node1" presStyleIdx="0" presStyleCnt="1"/>
      <dgm:spPr/>
      <dgm:t>
        <a:bodyPr/>
        <a:lstStyle/>
        <a:p>
          <a:endParaRPr lang="ru-RU"/>
        </a:p>
      </dgm:t>
    </dgm:pt>
    <dgm:pt modelId="{01DFB3D6-5D39-4350-A9B5-FBABB253D2A4}" type="pres">
      <dgm:prSet presAssocID="{0375A4C7-FC28-4EAD-A147-3F19364BE753}" presName="childShape" presStyleCnt="0"/>
      <dgm:spPr/>
    </dgm:pt>
    <dgm:pt modelId="{E3BED1B1-29A6-480A-990D-684805727564}" type="pres">
      <dgm:prSet presAssocID="{BB9A9212-C88A-4FE0-A150-93686A90839E}" presName="Name13" presStyleLbl="parChTrans1D2" presStyleIdx="0" presStyleCnt="8"/>
      <dgm:spPr/>
      <dgm:t>
        <a:bodyPr/>
        <a:lstStyle/>
        <a:p>
          <a:endParaRPr lang="ru-RU"/>
        </a:p>
      </dgm:t>
    </dgm:pt>
    <dgm:pt modelId="{D47D2795-194E-47DA-AC7E-7531A7453DF6}" type="pres">
      <dgm:prSet presAssocID="{984C14AD-3407-4CA1-9BFE-6B3B05FE73B4}" presName="childText" presStyleLbl="bgAcc1" presStyleIdx="0" presStyleCnt="8" custScaleX="8318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31A893-64E5-4E3C-AD42-F760CF6ED292}" type="pres">
      <dgm:prSet presAssocID="{8F76C518-310C-49B1-9569-FB35CC814BEB}" presName="Name13" presStyleLbl="parChTrans1D2" presStyleIdx="1" presStyleCnt="8"/>
      <dgm:spPr/>
      <dgm:t>
        <a:bodyPr/>
        <a:lstStyle/>
        <a:p>
          <a:endParaRPr lang="ru-RU"/>
        </a:p>
      </dgm:t>
    </dgm:pt>
    <dgm:pt modelId="{3064738A-5BAE-4DD1-A67C-17708CD20C21}" type="pres">
      <dgm:prSet presAssocID="{5F9B123A-C528-4A24-A92D-902408023588}" presName="childText" presStyleLbl="bgAcc1" presStyleIdx="1" presStyleCnt="8" custScaleX="839236" custLinFactNeighborX="1535" custLinFactNeighborY="49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C20F29-6CC5-4576-9FA1-6B1A5F87F979}" type="pres">
      <dgm:prSet presAssocID="{2C323B21-4134-429E-B607-A92410121A96}" presName="Name13" presStyleLbl="parChTrans1D2" presStyleIdx="2" presStyleCnt="8"/>
      <dgm:spPr/>
      <dgm:t>
        <a:bodyPr/>
        <a:lstStyle/>
        <a:p>
          <a:endParaRPr lang="ru-RU"/>
        </a:p>
      </dgm:t>
    </dgm:pt>
    <dgm:pt modelId="{C26B77D7-06AC-4EC0-8586-42F9311711A1}" type="pres">
      <dgm:prSet presAssocID="{45B22A93-74DA-4A0C-B708-991E00A813D4}" presName="childText" presStyleLbl="bgAcc1" presStyleIdx="2" presStyleCnt="8" custScaleX="8388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E32940-849E-4FAB-9156-79B96863FF38}" type="pres">
      <dgm:prSet presAssocID="{6DD3D675-8D86-40CB-B5B3-4BAB79532A1E}" presName="Name13" presStyleLbl="parChTrans1D2" presStyleIdx="3" presStyleCnt="8"/>
      <dgm:spPr/>
      <dgm:t>
        <a:bodyPr/>
        <a:lstStyle/>
        <a:p>
          <a:endParaRPr lang="ru-RU"/>
        </a:p>
      </dgm:t>
    </dgm:pt>
    <dgm:pt modelId="{E0628E1D-4505-4DF4-B2B0-B1295ACCAF49}" type="pres">
      <dgm:prSet presAssocID="{07A533C7-2770-430F-A3A4-156EE4373873}" presName="childText" presStyleLbl="bgAcc1" presStyleIdx="3" presStyleCnt="8" custScaleX="8353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197BC4-C7BB-49DF-8690-44DBED684F84}" type="pres">
      <dgm:prSet presAssocID="{35180C8F-096E-4213-9E33-FB71381C8434}" presName="Name13" presStyleLbl="parChTrans1D2" presStyleIdx="4" presStyleCnt="8"/>
      <dgm:spPr/>
      <dgm:t>
        <a:bodyPr/>
        <a:lstStyle/>
        <a:p>
          <a:endParaRPr lang="ru-RU"/>
        </a:p>
      </dgm:t>
    </dgm:pt>
    <dgm:pt modelId="{BD851D8F-E3E0-4E66-B040-42A6842A3C60}" type="pres">
      <dgm:prSet presAssocID="{CFE5E65C-1743-4AC0-9A8F-C9AC9EFEB003}" presName="childText" presStyleLbl="bgAcc1" presStyleIdx="4" presStyleCnt="8" custScaleX="834617" custLinFactNeighborY="-49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00FCE9-ABD7-41DF-8225-B318731EE88E}" type="pres">
      <dgm:prSet presAssocID="{E6BF88D6-3A55-430E-AD8E-CCCA16243BE8}" presName="Name13" presStyleLbl="parChTrans1D2" presStyleIdx="5" presStyleCnt="8"/>
      <dgm:spPr/>
      <dgm:t>
        <a:bodyPr/>
        <a:lstStyle/>
        <a:p>
          <a:endParaRPr lang="ru-RU"/>
        </a:p>
      </dgm:t>
    </dgm:pt>
    <dgm:pt modelId="{4F0D902E-7494-488E-8CEA-AACA92D020B5}" type="pres">
      <dgm:prSet presAssocID="{789866CD-9C14-43CA-9EB2-50BAF4B494B9}" presName="childText" presStyleLbl="bgAcc1" presStyleIdx="5" presStyleCnt="8" custScaleX="833495" custScaleY="1836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54E3A7-C01B-4C1C-BECA-E114A48FED87}" type="pres">
      <dgm:prSet presAssocID="{375E5963-3EBB-4693-A569-13CC27B912FE}" presName="Name13" presStyleLbl="parChTrans1D2" presStyleIdx="6" presStyleCnt="8"/>
      <dgm:spPr/>
      <dgm:t>
        <a:bodyPr/>
        <a:lstStyle/>
        <a:p>
          <a:endParaRPr lang="ru-RU"/>
        </a:p>
      </dgm:t>
    </dgm:pt>
    <dgm:pt modelId="{23040125-912E-4287-B59E-433CD5D069B4}" type="pres">
      <dgm:prSet presAssocID="{AE0ECB45-C90E-4021-A058-897A483AE1F9}" presName="childText" presStyleLbl="bgAcc1" presStyleIdx="6" presStyleCnt="8" custScaleX="827220" custLinFactNeighborX="5222" custLinFactNeighborY="-83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82D5DC-80C0-493C-9D1C-855B91C51BE3}" type="pres">
      <dgm:prSet presAssocID="{AC53D7A9-D63A-4D6C-B1DE-D70E826BD22F}" presName="Name13" presStyleLbl="parChTrans1D2" presStyleIdx="7" presStyleCnt="8"/>
      <dgm:spPr/>
      <dgm:t>
        <a:bodyPr/>
        <a:lstStyle/>
        <a:p>
          <a:endParaRPr lang="ru-RU"/>
        </a:p>
      </dgm:t>
    </dgm:pt>
    <dgm:pt modelId="{ED3066D4-925D-43FF-BE9F-435D21E336DF}" type="pres">
      <dgm:prSet presAssocID="{FF5C0461-8402-448D-A2A5-1EE7606ED178}" presName="childText" presStyleLbl="bgAcc1" presStyleIdx="7" presStyleCnt="8" custScaleX="8197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EBC894E-510C-408A-9C12-9C8D2DB045FE}" type="presOf" srcId="{6DD3D675-8D86-40CB-B5B3-4BAB79532A1E}" destId="{FBE32940-849E-4FAB-9156-79B96863FF38}" srcOrd="0" destOrd="0" presId="urn:microsoft.com/office/officeart/2005/8/layout/hierarchy3"/>
    <dgm:cxn modelId="{62853E0B-86DC-4FD6-8423-226DCBBE1BD3}" type="presOf" srcId="{789866CD-9C14-43CA-9EB2-50BAF4B494B9}" destId="{4F0D902E-7494-488E-8CEA-AACA92D020B5}" srcOrd="0" destOrd="0" presId="urn:microsoft.com/office/officeart/2005/8/layout/hierarchy3"/>
    <dgm:cxn modelId="{480783D2-1286-4EC4-AA67-6A2CE782AAE3}" type="presOf" srcId="{984C14AD-3407-4CA1-9BFE-6B3B05FE73B4}" destId="{D47D2795-194E-47DA-AC7E-7531A7453DF6}" srcOrd="0" destOrd="0" presId="urn:microsoft.com/office/officeart/2005/8/layout/hierarchy3"/>
    <dgm:cxn modelId="{2DA76577-4C0D-4710-AE18-EC171B7A7F4B}" type="presOf" srcId="{35180C8F-096E-4213-9E33-FB71381C8434}" destId="{95197BC4-C7BB-49DF-8690-44DBED684F84}" srcOrd="0" destOrd="0" presId="urn:microsoft.com/office/officeart/2005/8/layout/hierarchy3"/>
    <dgm:cxn modelId="{12F5483F-11BF-4E75-B62B-62A4EAA42267}" type="presOf" srcId="{BB9A9212-C88A-4FE0-A150-93686A90839E}" destId="{E3BED1B1-29A6-480A-990D-684805727564}" srcOrd="0" destOrd="0" presId="urn:microsoft.com/office/officeart/2005/8/layout/hierarchy3"/>
    <dgm:cxn modelId="{92AAB52A-BE6F-45CA-865A-F01B1D133E3D}" type="presOf" srcId="{8F76C518-310C-49B1-9569-FB35CC814BEB}" destId="{5031A893-64E5-4E3C-AD42-F760CF6ED292}" srcOrd="0" destOrd="0" presId="urn:microsoft.com/office/officeart/2005/8/layout/hierarchy3"/>
    <dgm:cxn modelId="{B7109B62-5803-4C65-92DB-E883A15D81BE}" srcId="{0375A4C7-FC28-4EAD-A147-3F19364BE753}" destId="{AE0ECB45-C90E-4021-A058-897A483AE1F9}" srcOrd="6" destOrd="0" parTransId="{375E5963-3EBB-4693-A569-13CC27B912FE}" sibTransId="{73988972-1146-4C04-827D-8A3E0F20E759}"/>
    <dgm:cxn modelId="{E9714F45-0532-4880-B425-D838AF9608E4}" type="presOf" srcId="{5F9B123A-C528-4A24-A92D-902408023588}" destId="{3064738A-5BAE-4DD1-A67C-17708CD20C21}" srcOrd="0" destOrd="0" presId="urn:microsoft.com/office/officeart/2005/8/layout/hierarchy3"/>
    <dgm:cxn modelId="{BA9A249E-D894-4E06-BEFE-AC5804D86230}" type="presOf" srcId="{0375A4C7-FC28-4EAD-A147-3F19364BE753}" destId="{2EC48FF1-8BA8-40D5-A72A-2ED8BC48B816}" srcOrd="0" destOrd="0" presId="urn:microsoft.com/office/officeart/2005/8/layout/hierarchy3"/>
    <dgm:cxn modelId="{5832E67F-6606-4364-9C5E-456CC7EE86A2}" type="presOf" srcId="{45B22A93-74DA-4A0C-B708-991E00A813D4}" destId="{C26B77D7-06AC-4EC0-8586-42F9311711A1}" srcOrd="0" destOrd="0" presId="urn:microsoft.com/office/officeart/2005/8/layout/hierarchy3"/>
    <dgm:cxn modelId="{10476C33-B611-4C63-AE6C-C41D4DEF89F2}" srcId="{0375A4C7-FC28-4EAD-A147-3F19364BE753}" destId="{07A533C7-2770-430F-A3A4-156EE4373873}" srcOrd="3" destOrd="0" parTransId="{6DD3D675-8D86-40CB-B5B3-4BAB79532A1E}" sibTransId="{C5D63399-D3AA-461B-8035-AAD067AFB487}"/>
    <dgm:cxn modelId="{18AE4A8D-EC26-44D7-A08A-3E1564122138}" type="presOf" srcId="{AE0ECB45-C90E-4021-A058-897A483AE1F9}" destId="{23040125-912E-4287-B59E-433CD5D069B4}" srcOrd="0" destOrd="0" presId="urn:microsoft.com/office/officeart/2005/8/layout/hierarchy3"/>
    <dgm:cxn modelId="{2C4BB343-7B30-4E22-BEA1-8E68155FDEEF}" type="presOf" srcId="{E6BF88D6-3A55-430E-AD8E-CCCA16243BE8}" destId="{D300FCE9-ABD7-41DF-8225-B318731EE88E}" srcOrd="0" destOrd="0" presId="urn:microsoft.com/office/officeart/2005/8/layout/hierarchy3"/>
    <dgm:cxn modelId="{DF7DEF9C-8509-4ADB-8C24-650EC25FAC1D}" type="presOf" srcId="{07A533C7-2770-430F-A3A4-156EE4373873}" destId="{E0628E1D-4505-4DF4-B2B0-B1295ACCAF49}" srcOrd="0" destOrd="0" presId="urn:microsoft.com/office/officeart/2005/8/layout/hierarchy3"/>
    <dgm:cxn modelId="{32DAD471-39EC-4C0C-B9D2-6A5C3140B79A}" srcId="{0375A4C7-FC28-4EAD-A147-3F19364BE753}" destId="{FF5C0461-8402-448D-A2A5-1EE7606ED178}" srcOrd="7" destOrd="0" parTransId="{AC53D7A9-D63A-4D6C-B1DE-D70E826BD22F}" sibTransId="{F4CA4331-E373-4072-97A8-895BE89A3E47}"/>
    <dgm:cxn modelId="{AC5D69C1-05A7-43A6-A853-28C4C9E28B03}" type="presOf" srcId="{0375A4C7-FC28-4EAD-A147-3F19364BE753}" destId="{9093FE92-ED4A-467A-BD02-DB032B2CCA7B}" srcOrd="1" destOrd="0" presId="urn:microsoft.com/office/officeart/2005/8/layout/hierarchy3"/>
    <dgm:cxn modelId="{C785E3DD-0883-44FA-A7B1-DEBAACBA3B5B}" type="presOf" srcId="{55F44CC9-E5DB-40A8-AB01-BF1395BAFC5D}" destId="{6891F01E-CEEA-45C3-BD2F-03EF3D2B3D60}" srcOrd="0" destOrd="0" presId="urn:microsoft.com/office/officeart/2005/8/layout/hierarchy3"/>
    <dgm:cxn modelId="{86928C9F-F61A-4D05-8D02-071007A03B89}" srcId="{0375A4C7-FC28-4EAD-A147-3F19364BE753}" destId="{CFE5E65C-1743-4AC0-9A8F-C9AC9EFEB003}" srcOrd="4" destOrd="0" parTransId="{35180C8F-096E-4213-9E33-FB71381C8434}" sibTransId="{61180CD3-D9F3-42BF-8BEF-34DD2A336D83}"/>
    <dgm:cxn modelId="{2427C6D5-75D4-4CF1-A79E-E853D3FBA552}" type="presOf" srcId="{375E5963-3EBB-4693-A569-13CC27B912FE}" destId="{9554E3A7-C01B-4C1C-BECA-E114A48FED87}" srcOrd="0" destOrd="0" presId="urn:microsoft.com/office/officeart/2005/8/layout/hierarchy3"/>
    <dgm:cxn modelId="{B8856B16-1663-4C9D-BCF9-17432C7FA43F}" srcId="{0375A4C7-FC28-4EAD-A147-3F19364BE753}" destId="{789866CD-9C14-43CA-9EB2-50BAF4B494B9}" srcOrd="5" destOrd="0" parTransId="{E6BF88D6-3A55-430E-AD8E-CCCA16243BE8}" sibTransId="{3BBB17A6-A4C1-4072-8E41-BD1D41CC2431}"/>
    <dgm:cxn modelId="{55EA8682-D916-4439-90EA-0A0D344123F7}" srcId="{55F44CC9-E5DB-40A8-AB01-BF1395BAFC5D}" destId="{0375A4C7-FC28-4EAD-A147-3F19364BE753}" srcOrd="0" destOrd="0" parTransId="{2D22551D-613F-4942-B687-4E2632FEEBB2}" sibTransId="{521E656E-44D5-48C0-919A-5C6DA07302D4}"/>
    <dgm:cxn modelId="{F9CD7BFC-2600-4352-B651-050C4427389F}" srcId="{0375A4C7-FC28-4EAD-A147-3F19364BE753}" destId="{5F9B123A-C528-4A24-A92D-902408023588}" srcOrd="1" destOrd="0" parTransId="{8F76C518-310C-49B1-9569-FB35CC814BEB}" sibTransId="{172DD414-BA4D-498F-B7EA-053E583C48A9}"/>
    <dgm:cxn modelId="{6C842278-8D7B-4CD1-B41C-8EB86DC6D62B}" srcId="{0375A4C7-FC28-4EAD-A147-3F19364BE753}" destId="{45B22A93-74DA-4A0C-B708-991E00A813D4}" srcOrd="2" destOrd="0" parTransId="{2C323B21-4134-429E-B607-A92410121A96}" sibTransId="{F2CB7EF9-9D85-4FC4-894C-4F813D493D13}"/>
    <dgm:cxn modelId="{AC1B5AB4-8BEB-4D8A-8C17-356F12477B7E}" type="presOf" srcId="{2C323B21-4134-429E-B607-A92410121A96}" destId="{15C20F29-6CC5-4576-9FA1-6B1A5F87F979}" srcOrd="0" destOrd="0" presId="urn:microsoft.com/office/officeart/2005/8/layout/hierarchy3"/>
    <dgm:cxn modelId="{8FE25DBC-BED7-4028-A45D-25CFA56121CE}" srcId="{0375A4C7-FC28-4EAD-A147-3F19364BE753}" destId="{984C14AD-3407-4CA1-9BFE-6B3B05FE73B4}" srcOrd="0" destOrd="0" parTransId="{BB9A9212-C88A-4FE0-A150-93686A90839E}" sibTransId="{035B29C5-6F8F-4C1E-A147-B50DA1EAFC0C}"/>
    <dgm:cxn modelId="{54F2F286-6E5A-4365-B594-FEEAE91F2CCE}" type="presOf" srcId="{AC53D7A9-D63A-4D6C-B1DE-D70E826BD22F}" destId="{B482D5DC-80C0-493C-9D1C-855B91C51BE3}" srcOrd="0" destOrd="0" presId="urn:microsoft.com/office/officeart/2005/8/layout/hierarchy3"/>
    <dgm:cxn modelId="{BCA64645-39E3-4869-8CF3-ACB6C578D616}" type="presOf" srcId="{CFE5E65C-1743-4AC0-9A8F-C9AC9EFEB003}" destId="{BD851D8F-E3E0-4E66-B040-42A6842A3C60}" srcOrd="0" destOrd="0" presId="urn:microsoft.com/office/officeart/2005/8/layout/hierarchy3"/>
    <dgm:cxn modelId="{7DCD749B-FDC4-46B4-AD63-A73BF5E41913}" type="presOf" srcId="{FF5C0461-8402-448D-A2A5-1EE7606ED178}" destId="{ED3066D4-925D-43FF-BE9F-435D21E336DF}" srcOrd="0" destOrd="0" presId="urn:microsoft.com/office/officeart/2005/8/layout/hierarchy3"/>
    <dgm:cxn modelId="{B671678C-3518-4C53-A8D1-63550260C35D}" type="presParOf" srcId="{6891F01E-CEEA-45C3-BD2F-03EF3D2B3D60}" destId="{64C26EF8-E231-4D5A-88F4-7D43246CE324}" srcOrd="0" destOrd="0" presId="urn:microsoft.com/office/officeart/2005/8/layout/hierarchy3"/>
    <dgm:cxn modelId="{E634AAA3-9722-44C9-84C1-C8CD26248478}" type="presParOf" srcId="{64C26EF8-E231-4D5A-88F4-7D43246CE324}" destId="{938470A0-702C-4EC8-BBA8-1DAA021E583E}" srcOrd="0" destOrd="0" presId="urn:microsoft.com/office/officeart/2005/8/layout/hierarchy3"/>
    <dgm:cxn modelId="{835A9AC1-69EB-4FF1-858A-CB34868367C3}" type="presParOf" srcId="{938470A0-702C-4EC8-BBA8-1DAA021E583E}" destId="{2EC48FF1-8BA8-40D5-A72A-2ED8BC48B816}" srcOrd="0" destOrd="0" presId="urn:microsoft.com/office/officeart/2005/8/layout/hierarchy3"/>
    <dgm:cxn modelId="{238EDEFA-22B1-48BD-878F-035E773FA994}" type="presParOf" srcId="{938470A0-702C-4EC8-BBA8-1DAA021E583E}" destId="{9093FE92-ED4A-467A-BD02-DB032B2CCA7B}" srcOrd="1" destOrd="0" presId="urn:microsoft.com/office/officeart/2005/8/layout/hierarchy3"/>
    <dgm:cxn modelId="{7EFB9113-F109-4C69-AB8D-8B8FD55460D8}" type="presParOf" srcId="{64C26EF8-E231-4D5A-88F4-7D43246CE324}" destId="{01DFB3D6-5D39-4350-A9B5-FBABB253D2A4}" srcOrd="1" destOrd="0" presId="urn:microsoft.com/office/officeart/2005/8/layout/hierarchy3"/>
    <dgm:cxn modelId="{DF24D50B-F1A3-4E84-B8CE-6736CA78C5FB}" type="presParOf" srcId="{01DFB3D6-5D39-4350-A9B5-FBABB253D2A4}" destId="{E3BED1B1-29A6-480A-990D-684805727564}" srcOrd="0" destOrd="0" presId="urn:microsoft.com/office/officeart/2005/8/layout/hierarchy3"/>
    <dgm:cxn modelId="{DC391E5B-D042-495F-A5F5-A8668E91E8EF}" type="presParOf" srcId="{01DFB3D6-5D39-4350-A9B5-FBABB253D2A4}" destId="{D47D2795-194E-47DA-AC7E-7531A7453DF6}" srcOrd="1" destOrd="0" presId="urn:microsoft.com/office/officeart/2005/8/layout/hierarchy3"/>
    <dgm:cxn modelId="{75AD26F8-E611-4D1C-B471-5EBAD2FF3EEA}" type="presParOf" srcId="{01DFB3D6-5D39-4350-A9B5-FBABB253D2A4}" destId="{5031A893-64E5-4E3C-AD42-F760CF6ED292}" srcOrd="2" destOrd="0" presId="urn:microsoft.com/office/officeart/2005/8/layout/hierarchy3"/>
    <dgm:cxn modelId="{4F514B29-2788-4736-9CB8-7AEE20F9192E}" type="presParOf" srcId="{01DFB3D6-5D39-4350-A9B5-FBABB253D2A4}" destId="{3064738A-5BAE-4DD1-A67C-17708CD20C21}" srcOrd="3" destOrd="0" presId="urn:microsoft.com/office/officeart/2005/8/layout/hierarchy3"/>
    <dgm:cxn modelId="{88398D06-9C27-4E52-9E0B-9A7E0B2F54D0}" type="presParOf" srcId="{01DFB3D6-5D39-4350-A9B5-FBABB253D2A4}" destId="{15C20F29-6CC5-4576-9FA1-6B1A5F87F979}" srcOrd="4" destOrd="0" presId="urn:microsoft.com/office/officeart/2005/8/layout/hierarchy3"/>
    <dgm:cxn modelId="{40873132-D8C1-49B3-BA7B-38AC5A974CA4}" type="presParOf" srcId="{01DFB3D6-5D39-4350-A9B5-FBABB253D2A4}" destId="{C26B77D7-06AC-4EC0-8586-42F9311711A1}" srcOrd="5" destOrd="0" presId="urn:microsoft.com/office/officeart/2005/8/layout/hierarchy3"/>
    <dgm:cxn modelId="{0917A5A8-B592-4B04-AB52-45B2C7586116}" type="presParOf" srcId="{01DFB3D6-5D39-4350-A9B5-FBABB253D2A4}" destId="{FBE32940-849E-4FAB-9156-79B96863FF38}" srcOrd="6" destOrd="0" presId="urn:microsoft.com/office/officeart/2005/8/layout/hierarchy3"/>
    <dgm:cxn modelId="{8AE3D58E-BB3A-4AFD-B5CE-D61E642F2DCA}" type="presParOf" srcId="{01DFB3D6-5D39-4350-A9B5-FBABB253D2A4}" destId="{E0628E1D-4505-4DF4-B2B0-B1295ACCAF49}" srcOrd="7" destOrd="0" presId="urn:microsoft.com/office/officeart/2005/8/layout/hierarchy3"/>
    <dgm:cxn modelId="{0EEAD8F2-E642-4EC6-9E32-BFF88F0BFF77}" type="presParOf" srcId="{01DFB3D6-5D39-4350-A9B5-FBABB253D2A4}" destId="{95197BC4-C7BB-49DF-8690-44DBED684F84}" srcOrd="8" destOrd="0" presId="urn:microsoft.com/office/officeart/2005/8/layout/hierarchy3"/>
    <dgm:cxn modelId="{B198071D-2AC6-4E5B-91F2-50732CA48B89}" type="presParOf" srcId="{01DFB3D6-5D39-4350-A9B5-FBABB253D2A4}" destId="{BD851D8F-E3E0-4E66-B040-42A6842A3C60}" srcOrd="9" destOrd="0" presId="urn:microsoft.com/office/officeart/2005/8/layout/hierarchy3"/>
    <dgm:cxn modelId="{060011C8-C9E5-4BD3-ABFA-BE988799D768}" type="presParOf" srcId="{01DFB3D6-5D39-4350-A9B5-FBABB253D2A4}" destId="{D300FCE9-ABD7-41DF-8225-B318731EE88E}" srcOrd="10" destOrd="0" presId="urn:microsoft.com/office/officeart/2005/8/layout/hierarchy3"/>
    <dgm:cxn modelId="{6471A4EA-9608-44E6-AEB1-9B74764B98F8}" type="presParOf" srcId="{01DFB3D6-5D39-4350-A9B5-FBABB253D2A4}" destId="{4F0D902E-7494-488E-8CEA-AACA92D020B5}" srcOrd="11" destOrd="0" presId="urn:microsoft.com/office/officeart/2005/8/layout/hierarchy3"/>
    <dgm:cxn modelId="{6A014113-8D60-442D-9BA5-244E5C5968FF}" type="presParOf" srcId="{01DFB3D6-5D39-4350-A9B5-FBABB253D2A4}" destId="{9554E3A7-C01B-4C1C-BECA-E114A48FED87}" srcOrd="12" destOrd="0" presId="urn:microsoft.com/office/officeart/2005/8/layout/hierarchy3"/>
    <dgm:cxn modelId="{CD041459-B647-45BF-B689-6061ECDE2B27}" type="presParOf" srcId="{01DFB3D6-5D39-4350-A9B5-FBABB253D2A4}" destId="{23040125-912E-4287-B59E-433CD5D069B4}" srcOrd="13" destOrd="0" presId="urn:microsoft.com/office/officeart/2005/8/layout/hierarchy3"/>
    <dgm:cxn modelId="{0328E6D8-A394-4B45-ADA8-49F29BB75D12}" type="presParOf" srcId="{01DFB3D6-5D39-4350-A9B5-FBABB253D2A4}" destId="{B482D5DC-80C0-493C-9D1C-855B91C51BE3}" srcOrd="14" destOrd="0" presId="urn:microsoft.com/office/officeart/2005/8/layout/hierarchy3"/>
    <dgm:cxn modelId="{A475A8BA-18F1-40FE-AA87-BC221120E318}" type="presParOf" srcId="{01DFB3D6-5D39-4350-A9B5-FBABB253D2A4}" destId="{ED3066D4-925D-43FF-BE9F-435D21E336DF}" srcOrd="15" destOrd="0" presId="urn:microsoft.com/office/officeart/2005/8/layout/hierarchy3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5F44CC9-E5DB-40A8-AB01-BF1395BAFC5D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F9B123A-C528-4A24-A92D-902408023588}">
      <dgm:prSet phldrT="[Текст]" custT="1"/>
      <dgm:spPr/>
      <dgm:t>
        <a:bodyPr/>
        <a:lstStyle/>
        <a:p>
          <a:pPr algn="just"/>
          <a:r>
            <a:rPr lang="ru-RU" sz="1800" dirty="0" smtClean="0">
              <a:latin typeface="Century Schoolbook" pitchFamily="18" charset="0"/>
            </a:rPr>
            <a:t>-</a:t>
          </a:r>
          <a:r>
            <a:rPr lang="ru-RU" sz="1600" b="1" dirty="0" smtClean="0">
              <a:solidFill>
                <a:schemeClr val="tx1"/>
              </a:solidFill>
              <a:latin typeface="Georgia" pitchFamily="18" charset="0"/>
            </a:rPr>
            <a:t>реализация приоритетного регионального проекта "Доступное дополнительное образование для детей"</a:t>
          </a:r>
        </a:p>
      </dgm:t>
    </dgm:pt>
    <dgm:pt modelId="{172DD414-BA4D-498F-B7EA-053E583C48A9}" type="sibTrans" cxnId="{F9CD7BFC-2600-4352-B651-050C4427389F}">
      <dgm:prSet/>
      <dgm:spPr/>
      <dgm:t>
        <a:bodyPr/>
        <a:lstStyle/>
        <a:p>
          <a:endParaRPr lang="ru-RU">
            <a:latin typeface="Georgia" panose="02040502050405020303" pitchFamily="18" charset="0"/>
          </a:endParaRPr>
        </a:p>
      </dgm:t>
    </dgm:pt>
    <dgm:pt modelId="{8F76C518-310C-49B1-9569-FB35CC814BEB}" type="parTrans" cxnId="{F9CD7BFC-2600-4352-B651-050C4427389F}">
      <dgm:prSet/>
      <dgm:spPr/>
      <dgm:t>
        <a:bodyPr/>
        <a:lstStyle/>
        <a:p>
          <a:endParaRPr lang="ru-RU">
            <a:latin typeface="Georgia" panose="02040502050405020303" pitchFamily="18" charset="0"/>
          </a:endParaRPr>
        </a:p>
      </dgm:t>
    </dgm:pt>
    <dgm:pt modelId="{0375A4C7-FC28-4EAD-A147-3F19364BE753}">
      <dgm:prSet phldrT="[Текст]" custT="1"/>
      <dgm:spPr>
        <a:gradFill rotWithShape="0">
          <a:gsLst>
            <a:gs pos="29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</dgm:spPr>
      <dgm:t>
        <a:bodyPr/>
        <a:lstStyle/>
        <a:p>
          <a:r>
            <a:rPr lang="ru-RU" sz="2400" b="1" dirty="0" smtClean="0">
              <a:solidFill>
                <a:schemeClr val="tx1"/>
              </a:solidFill>
              <a:latin typeface="Georgia" panose="02040502050405020303" pitchFamily="18" charset="0"/>
            </a:rPr>
            <a:t>Перспективы</a:t>
          </a:r>
          <a:endParaRPr lang="ru-RU" sz="2400" b="1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521E656E-44D5-48C0-919A-5C6DA07302D4}" type="sibTrans" cxnId="{55EA8682-D916-4439-90EA-0A0D344123F7}">
      <dgm:prSet/>
      <dgm:spPr/>
      <dgm:t>
        <a:bodyPr/>
        <a:lstStyle/>
        <a:p>
          <a:endParaRPr lang="ru-RU">
            <a:latin typeface="Georgia" panose="02040502050405020303" pitchFamily="18" charset="0"/>
          </a:endParaRPr>
        </a:p>
      </dgm:t>
    </dgm:pt>
    <dgm:pt modelId="{2D22551D-613F-4942-B687-4E2632FEEBB2}" type="parTrans" cxnId="{55EA8682-D916-4439-90EA-0A0D344123F7}">
      <dgm:prSet/>
      <dgm:spPr/>
      <dgm:t>
        <a:bodyPr/>
        <a:lstStyle/>
        <a:p>
          <a:endParaRPr lang="ru-RU">
            <a:latin typeface="Georgia" panose="02040502050405020303" pitchFamily="18" charset="0"/>
          </a:endParaRPr>
        </a:p>
      </dgm:t>
    </dgm:pt>
    <dgm:pt modelId="{D5488C0E-7CFC-485D-A5DF-E1B2F2C8EBAE}">
      <dgm:prSet phldrT="[Текст]" custT="1"/>
      <dgm:spPr/>
      <dgm:t>
        <a:bodyPr/>
        <a:lstStyle/>
        <a:p>
          <a:pPr marL="0" marR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dirty="0" smtClean="0">
              <a:solidFill>
                <a:schemeClr val="tx1"/>
              </a:solidFill>
              <a:latin typeface="Georgia" pitchFamily="18" charset="0"/>
            </a:rPr>
            <a:t>-приобретение оборудования для реализации  программ дополнительного образования детей по радиотехнике, робототехнике и естественно научного направления </a:t>
          </a:r>
        </a:p>
      </dgm:t>
    </dgm:pt>
    <dgm:pt modelId="{9C613C18-7EDD-4F91-B19D-3072AEE08C5D}" type="parTrans" cxnId="{BFE1209B-0CC1-4989-B056-EBA61730D1B8}">
      <dgm:prSet/>
      <dgm:spPr/>
      <dgm:t>
        <a:bodyPr/>
        <a:lstStyle/>
        <a:p>
          <a:endParaRPr lang="ru-RU"/>
        </a:p>
      </dgm:t>
    </dgm:pt>
    <dgm:pt modelId="{6B9FCB4D-44A8-4392-8EBC-F0204DDF5940}" type="sibTrans" cxnId="{BFE1209B-0CC1-4989-B056-EBA61730D1B8}">
      <dgm:prSet/>
      <dgm:spPr/>
      <dgm:t>
        <a:bodyPr/>
        <a:lstStyle/>
        <a:p>
          <a:endParaRPr lang="ru-RU"/>
        </a:p>
      </dgm:t>
    </dgm:pt>
    <dgm:pt modelId="{F93C0D9A-79BC-4173-80F5-A2772EABCFC4}">
      <dgm:prSet phldrT="[Текст]" custT="1"/>
      <dgm:spPr/>
      <dgm:t>
        <a:bodyPr/>
        <a:lstStyle/>
        <a:p>
          <a:pPr marL="0" marR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dirty="0" smtClean="0">
              <a:solidFill>
                <a:schemeClr val="tx1"/>
              </a:solidFill>
              <a:latin typeface="Georgia" pitchFamily="18" charset="0"/>
            </a:rPr>
            <a:t>-проведение мероприятий по оптимизации сети образовательных учреждений</a:t>
          </a:r>
        </a:p>
      </dgm:t>
    </dgm:pt>
    <dgm:pt modelId="{1D13E3F8-A36E-43CD-A605-0151CF1A099C}" type="parTrans" cxnId="{B9CCA481-808D-4A04-9B35-969802E199CC}">
      <dgm:prSet/>
      <dgm:spPr/>
      <dgm:t>
        <a:bodyPr/>
        <a:lstStyle/>
        <a:p>
          <a:endParaRPr lang="ru-RU"/>
        </a:p>
      </dgm:t>
    </dgm:pt>
    <dgm:pt modelId="{DCF5AA75-BB09-4D67-B76D-AC84F7E163A6}" type="sibTrans" cxnId="{B9CCA481-808D-4A04-9B35-969802E199CC}">
      <dgm:prSet/>
      <dgm:spPr/>
      <dgm:t>
        <a:bodyPr/>
        <a:lstStyle/>
        <a:p>
          <a:endParaRPr lang="ru-RU"/>
        </a:p>
      </dgm:t>
    </dgm:pt>
    <dgm:pt modelId="{87AC712C-0E32-400B-99B6-037DAE777EF5}">
      <dgm:prSet phldrT="[Текст]" custT="1"/>
      <dgm:spPr/>
      <dgm:t>
        <a:bodyPr/>
        <a:lstStyle/>
        <a:p>
          <a:pPr algn="just"/>
          <a:r>
            <a:rPr lang="ru-RU" sz="18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rPr>
            <a:t>-</a:t>
          </a:r>
          <a:r>
            <a:rPr lang="ru-RU" sz="1600" b="1" dirty="0" smtClean="0">
              <a:solidFill>
                <a:schemeClr val="tx1"/>
              </a:solidFill>
              <a:latin typeface="Georgia" pitchFamily="18" charset="0"/>
            </a:rPr>
            <a:t>реализация стратегии воспитания детей </a:t>
          </a:r>
        </a:p>
      </dgm:t>
    </dgm:pt>
    <dgm:pt modelId="{CE46BB0F-6526-4544-92D4-1B9D03A610CE}" type="parTrans" cxnId="{D3C1C8FF-7570-4376-AC74-0C02F0A385DB}">
      <dgm:prSet/>
      <dgm:spPr/>
      <dgm:t>
        <a:bodyPr/>
        <a:lstStyle/>
        <a:p>
          <a:endParaRPr lang="ru-RU"/>
        </a:p>
      </dgm:t>
    </dgm:pt>
    <dgm:pt modelId="{4D9DFCEA-08BE-4CD5-87BF-A57ED9C1E8F8}" type="sibTrans" cxnId="{D3C1C8FF-7570-4376-AC74-0C02F0A385DB}">
      <dgm:prSet/>
      <dgm:spPr/>
      <dgm:t>
        <a:bodyPr/>
        <a:lstStyle/>
        <a:p>
          <a:endParaRPr lang="ru-RU"/>
        </a:p>
      </dgm:t>
    </dgm:pt>
    <dgm:pt modelId="{45B22A93-74DA-4A0C-B708-991E00A813D4}">
      <dgm:prSet phldrT="[Текст]" custT="1"/>
      <dgm:spPr/>
      <dgm:t>
        <a:bodyPr/>
        <a:lstStyle/>
        <a:p>
          <a:pPr marL="0" marR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dirty="0" smtClean="0">
              <a:solidFill>
                <a:schemeClr val="tx1"/>
              </a:solidFill>
              <a:latin typeface="Georgia" pitchFamily="18" charset="0"/>
            </a:rPr>
            <a:t>-интеграция общего и дополнительного образования по формированию УУД</a:t>
          </a:r>
        </a:p>
        <a:p>
          <a:pPr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dirty="0" smtClean="0">
            <a:latin typeface="Georgia" pitchFamily="18" charset="0"/>
          </a:endParaRPr>
        </a:p>
      </dgm:t>
    </dgm:pt>
    <dgm:pt modelId="{F2CB7EF9-9D85-4FC4-894C-4F813D493D13}" type="sibTrans" cxnId="{6C842278-8D7B-4CD1-B41C-8EB86DC6D62B}">
      <dgm:prSet/>
      <dgm:spPr/>
      <dgm:t>
        <a:bodyPr/>
        <a:lstStyle/>
        <a:p>
          <a:endParaRPr lang="ru-RU">
            <a:latin typeface="Georgia" panose="02040502050405020303" pitchFamily="18" charset="0"/>
          </a:endParaRPr>
        </a:p>
      </dgm:t>
    </dgm:pt>
    <dgm:pt modelId="{2C323B21-4134-429E-B607-A92410121A96}" type="parTrans" cxnId="{6C842278-8D7B-4CD1-B41C-8EB86DC6D62B}">
      <dgm:prSet/>
      <dgm:spPr/>
      <dgm:t>
        <a:bodyPr/>
        <a:lstStyle/>
        <a:p>
          <a:endParaRPr lang="ru-RU">
            <a:latin typeface="Georgia" panose="02040502050405020303" pitchFamily="18" charset="0"/>
          </a:endParaRPr>
        </a:p>
      </dgm:t>
    </dgm:pt>
    <dgm:pt modelId="{6891F01E-CEEA-45C3-BD2F-03EF3D2B3D60}" type="pres">
      <dgm:prSet presAssocID="{55F44CC9-E5DB-40A8-AB01-BF1395BAFC5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4C26EF8-E231-4D5A-88F4-7D43246CE324}" type="pres">
      <dgm:prSet presAssocID="{0375A4C7-FC28-4EAD-A147-3F19364BE753}" presName="root" presStyleCnt="0"/>
      <dgm:spPr/>
    </dgm:pt>
    <dgm:pt modelId="{938470A0-702C-4EC8-BBA8-1DAA021E583E}" type="pres">
      <dgm:prSet presAssocID="{0375A4C7-FC28-4EAD-A147-3F19364BE753}" presName="rootComposite" presStyleCnt="0"/>
      <dgm:spPr/>
    </dgm:pt>
    <dgm:pt modelId="{2EC48FF1-8BA8-40D5-A72A-2ED8BC48B816}" type="pres">
      <dgm:prSet presAssocID="{0375A4C7-FC28-4EAD-A147-3F19364BE753}" presName="rootText" presStyleLbl="node1" presStyleIdx="0" presStyleCnt="1" custScaleX="153630" custLinFactNeighborY="19605"/>
      <dgm:spPr/>
      <dgm:t>
        <a:bodyPr/>
        <a:lstStyle/>
        <a:p>
          <a:endParaRPr lang="ru-RU"/>
        </a:p>
      </dgm:t>
    </dgm:pt>
    <dgm:pt modelId="{9093FE92-ED4A-467A-BD02-DB032B2CCA7B}" type="pres">
      <dgm:prSet presAssocID="{0375A4C7-FC28-4EAD-A147-3F19364BE753}" presName="rootConnector" presStyleLbl="node1" presStyleIdx="0" presStyleCnt="1"/>
      <dgm:spPr/>
      <dgm:t>
        <a:bodyPr/>
        <a:lstStyle/>
        <a:p>
          <a:endParaRPr lang="ru-RU"/>
        </a:p>
      </dgm:t>
    </dgm:pt>
    <dgm:pt modelId="{01DFB3D6-5D39-4350-A9B5-FBABB253D2A4}" type="pres">
      <dgm:prSet presAssocID="{0375A4C7-FC28-4EAD-A147-3F19364BE753}" presName="childShape" presStyleCnt="0"/>
      <dgm:spPr/>
    </dgm:pt>
    <dgm:pt modelId="{5031A893-64E5-4E3C-AD42-F760CF6ED292}" type="pres">
      <dgm:prSet presAssocID="{8F76C518-310C-49B1-9569-FB35CC814BEB}" presName="Name13" presStyleLbl="parChTrans1D2" presStyleIdx="0" presStyleCnt="5"/>
      <dgm:spPr/>
      <dgm:t>
        <a:bodyPr/>
        <a:lstStyle/>
        <a:p>
          <a:endParaRPr lang="ru-RU"/>
        </a:p>
      </dgm:t>
    </dgm:pt>
    <dgm:pt modelId="{3064738A-5BAE-4DD1-A67C-17708CD20C21}" type="pres">
      <dgm:prSet presAssocID="{5F9B123A-C528-4A24-A92D-902408023588}" presName="childText" presStyleLbl="bgAcc1" presStyleIdx="0" presStyleCnt="5" custScaleX="558036" custLinFactNeighborX="-8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9DB873-80FE-4139-8108-4A54D1540655}" type="pres">
      <dgm:prSet presAssocID="{CE46BB0F-6526-4544-92D4-1B9D03A610CE}" presName="Name13" presStyleLbl="parChTrans1D2" presStyleIdx="1" presStyleCnt="5"/>
      <dgm:spPr/>
      <dgm:t>
        <a:bodyPr/>
        <a:lstStyle/>
        <a:p>
          <a:endParaRPr lang="ru-RU"/>
        </a:p>
      </dgm:t>
    </dgm:pt>
    <dgm:pt modelId="{597738F5-A598-4ED5-AA72-36198F022279}" type="pres">
      <dgm:prSet presAssocID="{87AC712C-0E32-400B-99B6-037DAE777EF5}" presName="childText" presStyleLbl="bgAcc1" presStyleIdx="1" presStyleCnt="5" custScaleX="557698" custScaleY="447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C20F29-6CC5-4576-9FA1-6B1A5F87F979}" type="pres">
      <dgm:prSet presAssocID="{2C323B21-4134-429E-B607-A92410121A96}" presName="Name13" presStyleLbl="parChTrans1D2" presStyleIdx="2" presStyleCnt="5"/>
      <dgm:spPr/>
      <dgm:t>
        <a:bodyPr/>
        <a:lstStyle/>
        <a:p>
          <a:endParaRPr lang="ru-RU"/>
        </a:p>
      </dgm:t>
    </dgm:pt>
    <dgm:pt modelId="{C26B77D7-06AC-4EC0-8586-42F9311711A1}" type="pres">
      <dgm:prSet presAssocID="{45B22A93-74DA-4A0C-B708-991E00A813D4}" presName="childText" presStyleLbl="bgAcc1" presStyleIdx="2" presStyleCnt="5" custScaleX="554360" custScaleY="660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AB33E2-7CEF-4A77-925E-6421BBA3CADC}" type="pres">
      <dgm:prSet presAssocID="{9C613C18-7EDD-4F91-B19D-3072AEE08C5D}" presName="Name13" presStyleLbl="parChTrans1D2" presStyleIdx="3" presStyleCnt="5"/>
      <dgm:spPr/>
      <dgm:t>
        <a:bodyPr/>
        <a:lstStyle/>
        <a:p>
          <a:endParaRPr lang="ru-RU"/>
        </a:p>
      </dgm:t>
    </dgm:pt>
    <dgm:pt modelId="{2F431AF4-EF41-4740-8509-8296D03DFCAF}" type="pres">
      <dgm:prSet presAssocID="{D5488C0E-7CFC-485D-A5DF-E1B2F2C8EBAE}" presName="childText" presStyleLbl="bgAcc1" presStyleIdx="3" presStyleCnt="5" custScaleX="5556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DA2927-EC27-4AA6-8A54-2A7D4862B570}" type="pres">
      <dgm:prSet presAssocID="{1D13E3F8-A36E-43CD-A605-0151CF1A099C}" presName="Name13" presStyleLbl="parChTrans1D2" presStyleIdx="4" presStyleCnt="5"/>
      <dgm:spPr/>
      <dgm:t>
        <a:bodyPr/>
        <a:lstStyle/>
        <a:p>
          <a:endParaRPr lang="ru-RU"/>
        </a:p>
      </dgm:t>
    </dgm:pt>
    <dgm:pt modelId="{23C642D6-6A05-4229-9ECB-588544310EDE}" type="pres">
      <dgm:prSet presAssocID="{F93C0D9A-79BC-4173-80F5-A2772EABCFC4}" presName="childText" presStyleLbl="bgAcc1" presStyleIdx="4" presStyleCnt="5" custScaleX="5494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232D2D-CC13-46A6-9D84-40065ABF1F67}" type="presOf" srcId="{8F76C518-310C-49B1-9569-FB35CC814BEB}" destId="{5031A893-64E5-4E3C-AD42-F760CF6ED292}" srcOrd="0" destOrd="0" presId="urn:microsoft.com/office/officeart/2005/8/layout/hierarchy3"/>
    <dgm:cxn modelId="{594E3CDF-3BFA-4A51-A146-EF393E6820A5}" type="presOf" srcId="{5F9B123A-C528-4A24-A92D-902408023588}" destId="{3064738A-5BAE-4DD1-A67C-17708CD20C21}" srcOrd="0" destOrd="0" presId="urn:microsoft.com/office/officeart/2005/8/layout/hierarchy3"/>
    <dgm:cxn modelId="{D3C1C8FF-7570-4376-AC74-0C02F0A385DB}" srcId="{0375A4C7-FC28-4EAD-A147-3F19364BE753}" destId="{87AC712C-0E32-400B-99B6-037DAE777EF5}" srcOrd="1" destOrd="0" parTransId="{CE46BB0F-6526-4544-92D4-1B9D03A610CE}" sibTransId="{4D9DFCEA-08BE-4CD5-87BF-A57ED9C1E8F8}"/>
    <dgm:cxn modelId="{7906E74D-A36E-433B-BCDA-C2FB1C496836}" type="presOf" srcId="{CE46BB0F-6526-4544-92D4-1B9D03A610CE}" destId="{7A9DB873-80FE-4139-8108-4A54D1540655}" srcOrd="0" destOrd="0" presId="urn:microsoft.com/office/officeart/2005/8/layout/hierarchy3"/>
    <dgm:cxn modelId="{D1BFA751-B3D5-4EF8-A116-FF0335808F4A}" type="presOf" srcId="{45B22A93-74DA-4A0C-B708-991E00A813D4}" destId="{C26B77D7-06AC-4EC0-8586-42F9311711A1}" srcOrd="0" destOrd="0" presId="urn:microsoft.com/office/officeart/2005/8/layout/hierarchy3"/>
    <dgm:cxn modelId="{D8BE8EEF-06F7-465D-A861-7B308CFCC36D}" type="presOf" srcId="{55F44CC9-E5DB-40A8-AB01-BF1395BAFC5D}" destId="{6891F01E-CEEA-45C3-BD2F-03EF3D2B3D60}" srcOrd="0" destOrd="0" presId="urn:microsoft.com/office/officeart/2005/8/layout/hierarchy3"/>
    <dgm:cxn modelId="{264A469D-0A43-4C21-AC51-8AC81471B48D}" type="presOf" srcId="{9C613C18-7EDD-4F91-B19D-3072AEE08C5D}" destId="{29AB33E2-7CEF-4A77-925E-6421BBA3CADC}" srcOrd="0" destOrd="0" presId="urn:microsoft.com/office/officeart/2005/8/layout/hierarchy3"/>
    <dgm:cxn modelId="{6C842278-8D7B-4CD1-B41C-8EB86DC6D62B}" srcId="{0375A4C7-FC28-4EAD-A147-3F19364BE753}" destId="{45B22A93-74DA-4A0C-B708-991E00A813D4}" srcOrd="2" destOrd="0" parTransId="{2C323B21-4134-429E-B607-A92410121A96}" sibTransId="{F2CB7EF9-9D85-4FC4-894C-4F813D493D13}"/>
    <dgm:cxn modelId="{F9CD7BFC-2600-4352-B651-050C4427389F}" srcId="{0375A4C7-FC28-4EAD-A147-3F19364BE753}" destId="{5F9B123A-C528-4A24-A92D-902408023588}" srcOrd="0" destOrd="0" parTransId="{8F76C518-310C-49B1-9569-FB35CC814BEB}" sibTransId="{172DD414-BA4D-498F-B7EA-053E583C48A9}"/>
    <dgm:cxn modelId="{F23A11B0-1AF4-4E0C-A8DA-6726D77C9FA5}" type="presOf" srcId="{2C323B21-4134-429E-B607-A92410121A96}" destId="{15C20F29-6CC5-4576-9FA1-6B1A5F87F979}" srcOrd="0" destOrd="0" presId="urn:microsoft.com/office/officeart/2005/8/layout/hierarchy3"/>
    <dgm:cxn modelId="{E7A9A70F-9212-4EC8-9413-EE9055590B67}" type="presOf" srcId="{0375A4C7-FC28-4EAD-A147-3F19364BE753}" destId="{9093FE92-ED4A-467A-BD02-DB032B2CCA7B}" srcOrd="1" destOrd="0" presId="urn:microsoft.com/office/officeart/2005/8/layout/hierarchy3"/>
    <dgm:cxn modelId="{7F404DFF-6274-44A2-85B0-3E7B7B17F4A6}" type="presOf" srcId="{0375A4C7-FC28-4EAD-A147-3F19364BE753}" destId="{2EC48FF1-8BA8-40D5-A72A-2ED8BC48B816}" srcOrd="0" destOrd="0" presId="urn:microsoft.com/office/officeart/2005/8/layout/hierarchy3"/>
    <dgm:cxn modelId="{A7141AB6-F535-4B85-9B8C-70F109C5949B}" type="presOf" srcId="{D5488C0E-7CFC-485D-A5DF-E1B2F2C8EBAE}" destId="{2F431AF4-EF41-4740-8509-8296D03DFCAF}" srcOrd="0" destOrd="0" presId="urn:microsoft.com/office/officeart/2005/8/layout/hierarchy3"/>
    <dgm:cxn modelId="{76FAE92D-E6F5-4805-BFDC-725D17F5F4ED}" type="presOf" srcId="{1D13E3F8-A36E-43CD-A605-0151CF1A099C}" destId="{4CDA2927-EC27-4AA6-8A54-2A7D4862B570}" srcOrd="0" destOrd="0" presId="urn:microsoft.com/office/officeart/2005/8/layout/hierarchy3"/>
    <dgm:cxn modelId="{5C862A9A-F479-4A03-9910-DE79D6F36CEC}" type="presOf" srcId="{87AC712C-0E32-400B-99B6-037DAE777EF5}" destId="{597738F5-A598-4ED5-AA72-36198F022279}" srcOrd="0" destOrd="0" presId="urn:microsoft.com/office/officeart/2005/8/layout/hierarchy3"/>
    <dgm:cxn modelId="{55EA8682-D916-4439-90EA-0A0D344123F7}" srcId="{55F44CC9-E5DB-40A8-AB01-BF1395BAFC5D}" destId="{0375A4C7-FC28-4EAD-A147-3F19364BE753}" srcOrd="0" destOrd="0" parTransId="{2D22551D-613F-4942-B687-4E2632FEEBB2}" sibTransId="{521E656E-44D5-48C0-919A-5C6DA07302D4}"/>
    <dgm:cxn modelId="{A78A6324-1782-458B-8474-DC1FE7F51273}" type="presOf" srcId="{F93C0D9A-79BC-4173-80F5-A2772EABCFC4}" destId="{23C642D6-6A05-4229-9ECB-588544310EDE}" srcOrd="0" destOrd="0" presId="urn:microsoft.com/office/officeart/2005/8/layout/hierarchy3"/>
    <dgm:cxn modelId="{B9CCA481-808D-4A04-9B35-969802E199CC}" srcId="{0375A4C7-FC28-4EAD-A147-3F19364BE753}" destId="{F93C0D9A-79BC-4173-80F5-A2772EABCFC4}" srcOrd="4" destOrd="0" parTransId="{1D13E3F8-A36E-43CD-A605-0151CF1A099C}" sibTransId="{DCF5AA75-BB09-4D67-B76D-AC84F7E163A6}"/>
    <dgm:cxn modelId="{BFE1209B-0CC1-4989-B056-EBA61730D1B8}" srcId="{0375A4C7-FC28-4EAD-A147-3F19364BE753}" destId="{D5488C0E-7CFC-485D-A5DF-E1B2F2C8EBAE}" srcOrd="3" destOrd="0" parTransId="{9C613C18-7EDD-4F91-B19D-3072AEE08C5D}" sibTransId="{6B9FCB4D-44A8-4392-8EBC-F0204DDF5940}"/>
    <dgm:cxn modelId="{E4291B05-900C-48AD-9AE4-26F9D022340C}" type="presParOf" srcId="{6891F01E-CEEA-45C3-BD2F-03EF3D2B3D60}" destId="{64C26EF8-E231-4D5A-88F4-7D43246CE324}" srcOrd="0" destOrd="0" presId="urn:microsoft.com/office/officeart/2005/8/layout/hierarchy3"/>
    <dgm:cxn modelId="{C1CDE786-A2ED-4799-B5E2-6B7AE9FB3C7C}" type="presParOf" srcId="{64C26EF8-E231-4D5A-88F4-7D43246CE324}" destId="{938470A0-702C-4EC8-BBA8-1DAA021E583E}" srcOrd="0" destOrd="0" presId="urn:microsoft.com/office/officeart/2005/8/layout/hierarchy3"/>
    <dgm:cxn modelId="{73693FD0-1537-4C57-84A1-3DDB9ECAC051}" type="presParOf" srcId="{938470A0-702C-4EC8-BBA8-1DAA021E583E}" destId="{2EC48FF1-8BA8-40D5-A72A-2ED8BC48B816}" srcOrd="0" destOrd="0" presId="urn:microsoft.com/office/officeart/2005/8/layout/hierarchy3"/>
    <dgm:cxn modelId="{7EC88769-ADF1-4235-AFBC-F09BA56DFAC2}" type="presParOf" srcId="{938470A0-702C-4EC8-BBA8-1DAA021E583E}" destId="{9093FE92-ED4A-467A-BD02-DB032B2CCA7B}" srcOrd="1" destOrd="0" presId="urn:microsoft.com/office/officeart/2005/8/layout/hierarchy3"/>
    <dgm:cxn modelId="{A6F65C2E-FEF6-4FFC-86B4-7CD6B8C0C7F0}" type="presParOf" srcId="{64C26EF8-E231-4D5A-88F4-7D43246CE324}" destId="{01DFB3D6-5D39-4350-A9B5-FBABB253D2A4}" srcOrd="1" destOrd="0" presId="urn:microsoft.com/office/officeart/2005/8/layout/hierarchy3"/>
    <dgm:cxn modelId="{10F890F0-2634-481A-BE15-24E922668F7C}" type="presParOf" srcId="{01DFB3D6-5D39-4350-A9B5-FBABB253D2A4}" destId="{5031A893-64E5-4E3C-AD42-F760CF6ED292}" srcOrd="0" destOrd="0" presId="urn:microsoft.com/office/officeart/2005/8/layout/hierarchy3"/>
    <dgm:cxn modelId="{24DB5A8C-C5A8-437D-9023-888C6DC7E6D3}" type="presParOf" srcId="{01DFB3D6-5D39-4350-A9B5-FBABB253D2A4}" destId="{3064738A-5BAE-4DD1-A67C-17708CD20C21}" srcOrd="1" destOrd="0" presId="urn:microsoft.com/office/officeart/2005/8/layout/hierarchy3"/>
    <dgm:cxn modelId="{C410DE0C-64E2-4788-864A-695AFACE74BF}" type="presParOf" srcId="{01DFB3D6-5D39-4350-A9B5-FBABB253D2A4}" destId="{7A9DB873-80FE-4139-8108-4A54D1540655}" srcOrd="2" destOrd="0" presId="urn:microsoft.com/office/officeart/2005/8/layout/hierarchy3"/>
    <dgm:cxn modelId="{C5701706-CB7C-48AC-9FA8-778F2FD15F51}" type="presParOf" srcId="{01DFB3D6-5D39-4350-A9B5-FBABB253D2A4}" destId="{597738F5-A598-4ED5-AA72-36198F022279}" srcOrd="3" destOrd="0" presId="urn:microsoft.com/office/officeart/2005/8/layout/hierarchy3"/>
    <dgm:cxn modelId="{2EDEB93F-70C4-451F-B25C-093DEEEB5B64}" type="presParOf" srcId="{01DFB3D6-5D39-4350-A9B5-FBABB253D2A4}" destId="{15C20F29-6CC5-4576-9FA1-6B1A5F87F979}" srcOrd="4" destOrd="0" presId="urn:microsoft.com/office/officeart/2005/8/layout/hierarchy3"/>
    <dgm:cxn modelId="{866EF04C-DA14-46FE-BC62-0B8B44085283}" type="presParOf" srcId="{01DFB3D6-5D39-4350-A9B5-FBABB253D2A4}" destId="{C26B77D7-06AC-4EC0-8586-42F9311711A1}" srcOrd="5" destOrd="0" presId="urn:microsoft.com/office/officeart/2005/8/layout/hierarchy3"/>
    <dgm:cxn modelId="{69F74911-7AB8-489E-BCFC-87BE2B3C73EE}" type="presParOf" srcId="{01DFB3D6-5D39-4350-A9B5-FBABB253D2A4}" destId="{29AB33E2-7CEF-4A77-925E-6421BBA3CADC}" srcOrd="6" destOrd="0" presId="urn:microsoft.com/office/officeart/2005/8/layout/hierarchy3"/>
    <dgm:cxn modelId="{4F77EDE1-6C4A-4914-ACFD-4D968A6452F4}" type="presParOf" srcId="{01DFB3D6-5D39-4350-A9B5-FBABB253D2A4}" destId="{2F431AF4-EF41-4740-8509-8296D03DFCAF}" srcOrd="7" destOrd="0" presId="urn:microsoft.com/office/officeart/2005/8/layout/hierarchy3"/>
    <dgm:cxn modelId="{0CB8AA6D-BC4C-4755-875B-8FE8601648C6}" type="presParOf" srcId="{01DFB3D6-5D39-4350-A9B5-FBABB253D2A4}" destId="{4CDA2927-EC27-4AA6-8A54-2A7D4862B570}" srcOrd="8" destOrd="0" presId="urn:microsoft.com/office/officeart/2005/8/layout/hierarchy3"/>
    <dgm:cxn modelId="{ED1BC57C-0A61-43C1-A3DD-CE92917B5F77}" type="presParOf" srcId="{01DFB3D6-5D39-4350-A9B5-FBABB253D2A4}" destId="{23C642D6-6A05-4229-9ECB-588544310EDE}" srcOrd="9" destOrd="0" presId="urn:microsoft.com/office/officeart/2005/8/layout/hierarchy3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218E321-D5A3-42B1-88C2-0CD75A4FF0A6}">
      <dsp:nvSpPr>
        <dsp:cNvPr id="0" name=""/>
        <dsp:cNvSpPr/>
      </dsp:nvSpPr>
      <dsp:spPr>
        <a:xfrm>
          <a:off x="3229563" y="1225879"/>
          <a:ext cx="3915142" cy="396603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>
            <a:latin typeface="Cambria" pitchFamily="18" charset="0"/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>
            <a:latin typeface="Cambria" pitchFamily="18" charset="0"/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Georgia" pitchFamily="18" charset="0"/>
            </a:rPr>
            <a:t>Дополнительное образование детей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>
            <a:latin typeface="Cambria" pitchFamily="18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>
            <a:latin typeface="Cambria" pitchFamily="18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>
            <a:latin typeface="Cambria" pitchFamily="18" charset="0"/>
          </a:endParaRPr>
        </a:p>
      </dsp:txBody>
      <dsp:txXfrm>
        <a:off x="3229563" y="1225879"/>
        <a:ext cx="3915142" cy="3966035"/>
      </dsp:txXfrm>
    </dsp:sp>
    <dsp:sp modelId="{E706C1E0-F6A7-4A48-B5A2-6C682BBACE27}">
      <dsp:nvSpPr>
        <dsp:cNvPr id="0" name=""/>
        <dsp:cNvSpPr/>
      </dsp:nvSpPr>
      <dsp:spPr>
        <a:xfrm>
          <a:off x="4436794" y="165948"/>
          <a:ext cx="520767" cy="520992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1A39C7A-A76A-4D9A-B47C-246AA8282A51}">
      <dsp:nvSpPr>
        <dsp:cNvPr id="0" name=""/>
        <dsp:cNvSpPr/>
      </dsp:nvSpPr>
      <dsp:spPr>
        <a:xfrm>
          <a:off x="6287493" y="4283723"/>
          <a:ext cx="377604" cy="377609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E7D10E8-5EAB-4048-B63E-E69CC455D1C5}">
      <dsp:nvSpPr>
        <dsp:cNvPr id="0" name=""/>
        <dsp:cNvSpPr/>
      </dsp:nvSpPr>
      <dsp:spPr>
        <a:xfrm>
          <a:off x="8639144" y="2707293"/>
          <a:ext cx="377604" cy="377609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BC97DAC-FB80-4C5B-902B-A842C2F63163}">
      <dsp:nvSpPr>
        <dsp:cNvPr id="0" name=""/>
        <dsp:cNvSpPr/>
      </dsp:nvSpPr>
      <dsp:spPr>
        <a:xfrm>
          <a:off x="5844103" y="4934685"/>
          <a:ext cx="520767" cy="520992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725894C-C99D-45DE-A0FC-2AA390663513}">
      <dsp:nvSpPr>
        <dsp:cNvPr id="0" name=""/>
        <dsp:cNvSpPr/>
      </dsp:nvSpPr>
      <dsp:spPr>
        <a:xfrm>
          <a:off x="3553455" y="906392"/>
          <a:ext cx="377604" cy="377609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EF388F9-DE4D-4F9D-8559-ADBEF124C8C0}">
      <dsp:nvSpPr>
        <dsp:cNvPr id="0" name=""/>
        <dsp:cNvSpPr/>
      </dsp:nvSpPr>
      <dsp:spPr>
        <a:xfrm>
          <a:off x="2944038" y="3066430"/>
          <a:ext cx="377604" cy="37760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2CD60E5-7CB0-4A83-B38C-277F766C2516}">
      <dsp:nvSpPr>
        <dsp:cNvPr id="0" name=""/>
        <dsp:cNvSpPr/>
      </dsp:nvSpPr>
      <dsp:spPr>
        <a:xfrm>
          <a:off x="3883106" y="3378993"/>
          <a:ext cx="1507888" cy="1351669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2060"/>
              </a:solidFill>
              <a:latin typeface="Cambria" pitchFamily="18" charset="0"/>
            </a:rPr>
            <a:t>4486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2060"/>
              </a:solidFill>
              <a:latin typeface="Cambria" pitchFamily="18" charset="0"/>
            </a:rPr>
            <a:t>детей</a:t>
          </a:r>
          <a:endParaRPr lang="ru-RU" sz="1400" kern="1200" dirty="0">
            <a:solidFill>
              <a:srgbClr val="002060"/>
            </a:solidFill>
            <a:latin typeface="Cambria" pitchFamily="18" charset="0"/>
          </a:endParaRPr>
        </a:p>
      </dsp:txBody>
      <dsp:txXfrm>
        <a:off x="3883106" y="3378993"/>
        <a:ext cx="1507888" cy="1351669"/>
      </dsp:txXfrm>
    </dsp:sp>
    <dsp:sp modelId="{F35A391E-CEA4-4190-A4F7-5C226D54E387}">
      <dsp:nvSpPr>
        <dsp:cNvPr id="0" name=""/>
        <dsp:cNvSpPr/>
      </dsp:nvSpPr>
      <dsp:spPr>
        <a:xfrm>
          <a:off x="4306441" y="1303786"/>
          <a:ext cx="520767" cy="520992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6BCC285-354B-4D72-B5CC-AB7233FE52A0}">
      <dsp:nvSpPr>
        <dsp:cNvPr id="0" name=""/>
        <dsp:cNvSpPr/>
      </dsp:nvSpPr>
      <dsp:spPr>
        <a:xfrm>
          <a:off x="2054257" y="998073"/>
          <a:ext cx="941609" cy="941835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A2E0457-93AD-400F-9CB8-3869EDD95787}">
      <dsp:nvSpPr>
        <dsp:cNvPr id="0" name=""/>
        <dsp:cNvSpPr/>
      </dsp:nvSpPr>
      <dsp:spPr>
        <a:xfrm>
          <a:off x="4966441" y="-45697"/>
          <a:ext cx="3139846" cy="2893882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Georgia" pitchFamily="18" charset="0"/>
            </a:rPr>
            <a:t>Общее образование</a:t>
          </a:r>
          <a:endParaRPr lang="ru-RU" sz="2400" kern="1200" dirty="0">
            <a:latin typeface="Georgia" pitchFamily="18" charset="0"/>
          </a:endParaRPr>
        </a:p>
      </dsp:txBody>
      <dsp:txXfrm>
        <a:off x="4966441" y="-45697"/>
        <a:ext cx="3139846" cy="2893882"/>
      </dsp:txXfrm>
    </dsp:sp>
    <dsp:sp modelId="{C58916D7-9AC4-4E81-807A-263E77915F05}">
      <dsp:nvSpPr>
        <dsp:cNvPr id="0" name=""/>
        <dsp:cNvSpPr/>
      </dsp:nvSpPr>
      <dsp:spPr>
        <a:xfrm>
          <a:off x="7014503" y="3451646"/>
          <a:ext cx="520767" cy="520992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7159830-8944-4B15-813A-A8092529D278}">
      <dsp:nvSpPr>
        <dsp:cNvPr id="0" name=""/>
        <dsp:cNvSpPr/>
      </dsp:nvSpPr>
      <dsp:spPr>
        <a:xfrm>
          <a:off x="943598" y="4807814"/>
          <a:ext cx="377604" cy="377609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121210C-8A5C-414F-9D56-8C9657B18FF7}">
      <dsp:nvSpPr>
        <dsp:cNvPr id="0" name=""/>
        <dsp:cNvSpPr/>
      </dsp:nvSpPr>
      <dsp:spPr>
        <a:xfrm>
          <a:off x="4706192" y="5047661"/>
          <a:ext cx="377604" cy="377609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803A572-E0C8-418F-8FB5-55B505AB5E40}">
      <dsp:nvSpPr>
        <dsp:cNvPr id="0" name=""/>
        <dsp:cNvSpPr/>
      </dsp:nvSpPr>
      <dsp:spPr>
        <a:xfrm>
          <a:off x="1833330" y="2843430"/>
          <a:ext cx="2017285" cy="1910450"/>
        </a:xfrm>
        <a:prstGeom prst="ellipse">
          <a:avLst/>
        </a:prstGeom>
        <a:solidFill>
          <a:srgbClr val="FF99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kern="1200" dirty="0" smtClean="0">
              <a:latin typeface="Georgia" pitchFamily="18" charset="0"/>
            </a:rPr>
            <a:t>СПО</a:t>
          </a:r>
          <a:endParaRPr lang="ru-RU" sz="3900" kern="1200" dirty="0">
            <a:latin typeface="Georgia" pitchFamily="18" charset="0"/>
          </a:endParaRPr>
        </a:p>
      </dsp:txBody>
      <dsp:txXfrm>
        <a:off x="1833330" y="2843430"/>
        <a:ext cx="2017285" cy="1910450"/>
      </dsp:txXfrm>
    </dsp:sp>
    <dsp:sp modelId="{DCDF11A3-FDDA-4747-B169-EEC8D05D5539}">
      <dsp:nvSpPr>
        <dsp:cNvPr id="0" name=""/>
        <dsp:cNvSpPr/>
      </dsp:nvSpPr>
      <dsp:spPr>
        <a:xfrm>
          <a:off x="8110398" y="3553493"/>
          <a:ext cx="377604" cy="377609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EC48FF1-8BA8-40D5-A72A-2ED8BC48B816}">
      <dsp:nvSpPr>
        <dsp:cNvPr id="0" name=""/>
        <dsp:cNvSpPr/>
      </dsp:nvSpPr>
      <dsp:spPr>
        <a:xfrm>
          <a:off x="2259979" y="2376"/>
          <a:ext cx="1933361" cy="629226"/>
        </a:xfrm>
        <a:prstGeom prst="roundRect">
          <a:avLst>
            <a:gd name="adj" fmla="val 10000"/>
          </a:avLst>
        </a:prstGeom>
        <a:gradFill rotWithShape="0">
          <a:gsLst>
            <a:gs pos="29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Georgia" pitchFamily="18" charset="0"/>
              <a:cs typeface="Times New Roman" pitchFamily="18" charset="0"/>
            </a:rPr>
            <a:t>Перспективы</a:t>
          </a:r>
          <a:endParaRPr lang="ru-RU" sz="1400" b="1" kern="1200" dirty="0">
            <a:solidFill>
              <a:schemeClr val="tx1"/>
            </a:solidFill>
            <a:latin typeface="Georgia" pitchFamily="18" charset="0"/>
            <a:cs typeface="Times New Roman" pitchFamily="18" charset="0"/>
          </a:endParaRPr>
        </a:p>
      </dsp:txBody>
      <dsp:txXfrm>
        <a:off x="2259979" y="2376"/>
        <a:ext cx="1933361" cy="629226"/>
      </dsp:txXfrm>
    </dsp:sp>
    <dsp:sp modelId="{5031A893-64E5-4E3C-AD42-F760CF6ED292}">
      <dsp:nvSpPr>
        <dsp:cNvPr id="0" name=""/>
        <dsp:cNvSpPr/>
      </dsp:nvSpPr>
      <dsp:spPr>
        <a:xfrm>
          <a:off x="2453316" y="631603"/>
          <a:ext cx="180691" cy="2878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7886"/>
              </a:lnTo>
              <a:lnTo>
                <a:pt x="180691" y="28788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64738A-5BAE-4DD1-A67C-17708CD20C21}">
      <dsp:nvSpPr>
        <dsp:cNvPr id="0" name=""/>
        <dsp:cNvSpPr/>
      </dsp:nvSpPr>
      <dsp:spPr>
        <a:xfrm>
          <a:off x="2634007" y="715278"/>
          <a:ext cx="6441912" cy="4084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tx1"/>
              </a:solidFill>
              <a:latin typeface="Georgia" pitchFamily="18" charset="0"/>
              <a:cs typeface="Times New Roman" pitchFamily="18" charset="0"/>
            </a:rPr>
            <a:t>-реализация ФГОС  ДО, </a:t>
          </a:r>
          <a:endParaRPr lang="ru-RU" sz="1400" b="1" kern="1200" dirty="0">
            <a:solidFill>
              <a:schemeClr val="tx1"/>
            </a:solidFill>
            <a:latin typeface="Georgia" pitchFamily="18" charset="0"/>
            <a:cs typeface="Times New Roman" pitchFamily="18" charset="0"/>
          </a:endParaRPr>
        </a:p>
      </dsp:txBody>
      <dsp:txXfrm>
        <a:off x="2634007" y="715278"/>
        <a:ext cx="6441912" cy="408424"/>
      </dsp:txXfrm>
    </dsp:sp>
    <dsp:sp modelId="{84577F88-D39A-4AAA-ADE4-5BABD006AF2F}">
      <dsp:nvSpPr>
        <dsp:cNvPr id="0" name=""/>
        <dsp:cNvSpPr/>
      </dsp:nvSpPr>
      <dsp:spPr>
        <a:xfrm>
          <a:off x="2453316" y="631603"/>
          <a:ext cx="193336" cy="10376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37651"/>
              </a:lnTo>
              <a:lnTo>
                <a:pt x="193336" y="103765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BE632F-FC3D-45AA-9F98-67A71DE363D8}">
      <dsp:nvSpPr>
        <dsp:cNvPr id="0" name=""/>
        <dsp:cNvSpPr/>
      </dsp:nvSpPr>
      <dsp:spPr>
        <a:xfrm>
          <a:off x="2646652" y="1354641"/>
          <a:ext cx="6418877" cy="6292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tx1"/>
              </a:solidFill>
              <a:latin typeface="Georgia" pitchFamily="18" charset="0"/>
              <a:cs typeface="Times New Roman" pitchFamily="18" charset="0"/>
            </a:rPr>
            <a:t>-реализация стратегии воспитания детей </a:t>
          </a:r>
          <a:endParaRPr lang="ru-RU" sz="1400" b="1" kern="1200" dirty="0">
            <a:solidFill>
              <a:schemeClr val="tx1"/>
            </a:solidFill>
            <a:latin typeface="Georgia" pitchFamily="18" charset="0"/>
            <a:cs typeface="Times New Roman" pitchFamily="18" charset="0"/>
          </a:endParaRPr>
        </a:p>
      </dsp:txBody>
      <dsp:txXfrm>
        <a:off x="2646652" y="1354641"/>
        <a:ext cx="6418877" cy="629226"/>
      </dsp:txXfrm>
    </dsp:sp>
    <dsp:sp modelId="{D8A4309B-897D-4FB9-B271-C0396A885232}">
      <dsp:nvSpPr>
        <dsp:cNvPr id="0" name=""/>
        <dsp:cNvSpPr/>
      </dsp:nvSpPr>
      <dsp:spPr>
        <a:xfrm>
          <a:off x="2453316" y="631603"/>
          <a:ext cx="170200" cy="17948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94897"/>
              </a:lnTo>
              <a:lnTo>
                <a:pt x="170200" y="179489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40A6D6-EDA8-4B50-BA07-DB30B09A1EE5}">
      <dsp:nvSpPr>
        <dsp:cNvPr id="0" name=""/>
        <dsp:cNvSpPr/>
      </dsp:nvSpPr>
      <dsp:spPr>
        <a:xfrm>
          <a:off x="2623516" y="2131050"/>
          <a:ext cx="6432348" cy="5909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kern="1200" dirty="0" smtClean="0">
              <a:solidFill>
                <a:schemeClr val="tx1"/>
              </a:solidFill>
              <a:latin typeface="Georgia" pitchFamily="18" charset="0"/>
              <a:cs typeface="Times New Roman" pitchFamily="18" charset="0"/>
            </a:rPr>
            <a:t>-организация базовой пилотной площадки по поддержке технического конструирования для детей дошкольного возраста на базе МБДОУ  «Детский сад №82»</a:t>
          </a:r>
          <a:endParaRPr lang="ru-RU" sz="1400" b="1" kern="1200" dirty="0">
            <a:solidFill>
              <a:schemeClr val="tx1"/>
            </a:solidFill>
            <a:latin typeface="Georgia" pitchFamily="18" charset="0"/>
            <a:cs typeface="Times New Roman" pitchFamily="18" charset="0"/>
          </a:endParaRPr>
        </a:p>
      </dsp:txBody>
      <dsp:txXfrm>
        <a:off x="2623516" y="2131050"/>
        <a:ext cx="6432348" cy="590900"/>
      </dsp:txXfrm>
    </dsp:sp>
    <dsp:sp modelId="{E396BF87-A850-4CF7-978A-753658D75699}">
      <dsp:nvSpPr>
        <dsp:cNvPr id="0" name=""/>
        <dsp:cNvSpPr/>
      </dsp:nvSpPr>
      <dsp:spPr>
        <a:xfrm>
          <a:off x="2453316" y="631603"/>
          <a:ext cx="148001" cy="24188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18810"/>
              </a:lnTo>
              <a:lnTo>
                <a:pt x="148001" y="241881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22352B-8523-4548-9F97-C19308F14264}">
      <dsp:nvSpPr>
        <dsp:cNvPr id="0" name=""/>
        <dsp:cNvSpPr/>
      </dsp:nvSpPr>
      <dsp:spPr>
        <a:xfrm>
          <a:off x="2601317" y="2866440"/>
          <a:ext cx="6447167" cy="3679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tx1"/>
              </a:solidFill>
              <a:latin typeface="Georgia" pitchFamily="18" charset="0"/>
              <a:cs typeface="Times New Roman" pitchFamily="18" charset="0"/>
            </a:rPr>
            <a:t>-оборудование игровых и физкультурных площадок </a:t>
          </a:r>
          <a:endParaRPr lang="ru-RU" sz="1400" b="1" kern="1200" dirty="0">
            <a:solidFill>
              <a:schemeClr val="tx1"/>
            </a:solidFill>
            <a:latin typeface="Georgia" pitchFamily="18" charset="0"/>
            <a:cs typeface="Times New Roman" pitchFamily="18" charset="0"/>
          </a:endParaRPr>
        </a:p>
      </dsp:txBody>
      <dsp:txXfrm>
        <a:off x="2601317" y="2866440"/>
        <a:ext cx="6447167" cy="367946"/>
      </dsp:txXfrm>
    </dsp:sp>
    <dsp:sp modelId="{9711527A-D832-4E56-894B-2D85A41BC863}">
      <dsp:nvSpPr>
        <dsp:cNvPr id="0" name=""/>
        <dsp:cNvSpPr/>
      </dsp:nvSpPr>
      <dsp:spPr>
        <a:xfrm>
          <a:off x="2453316" y="631603"/>
          <a:ext cx="193336" cy="30412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41241"/>
              </a:lnTo>
              <a:lnTo>
                <a:pt x="193336" y="304124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D93AFC-2A4D-4ABA-A7BF-A06B9E9AF2FF}">
      <dsp:nvSpPr>
        <dsp:cNvPr id="0" name=""/>
        <dsp:cNvSpPr/>
      </dsp:nvSpPr>
      <dsp:spPr>
        <a:xfrm>
          <a:off x="2646652" y="3358231"/>
          <a:ext cx="6414377" cy="6292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tx1"/>
              </a:solidFill>
              <a:latin typeface="Georgia" pitchFamily="18" charset="0"/>
              <a:cs typeface="Times New Roman" pitchFamily="18" charset="0"/>
            </a:rPr>
            <a:t>- оснащение пищеблоков дошкольных образовательных организаций </a:t>
          </a:r>
          <a:endParaRPr lang="ru-RU" sz="1400" b="1" kern="1200" dirty="0">
            <a:solidFill>
              <a:schemeClr val="tx1"/>
            </a:solidFill>
            <a:latin typeface="Georgia" pitchFamily="18" charset="0"/>
            <a:cs typeface="Times New Roman" pitchFamily="18" charset="0"/>
          </a:endParaRPr>
        </a:p>
      </dsp:txBody>
      <dsp:txXfrm>
        <a:off x="2646652" y="3358231"/>
        <a:ext cx="6414377" cy="629226"/>
      </dsp:txXfrm>
    </dsp:sp>
    <dsp:sp modelId="{E1707778-C7B0-46CD-96E6-6060E82F3CC2}">
      <dsp:nvSpPr>
        <dsp:cNvPr id="0" name=""/>
        <dsp:cNvSpPr/>
      </dsp:nvSpPr>
      <dsp:spPr>
        <a:xfrm>
          <a:off x="2453316" y="631603"/>
          <a:ext cx="193336" cy="38841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84178"/>
              </a:lnTo>
              <a:lnTo>
                <a:pt x="193336" y="388417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A35307-99FE-4323-ABF0-F7024E830D47}">
      <dsp:nvSpPr>
        <dsp:cNvPr id="0" name=""/>
        <dsp:cNvSpPr/>
      </dsp:nvSpPr>
      <dsp:spPr>
        <a:xfrm>
          <a:off x="2646652" y="4201168"/>
          <a:ext cx="6386077" cy="6292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tx1"/>
              </a:solidFill>
              <a:latin typeface="Georgia" pitchFamily="18" charset="0"/>
              <a:cs typeface="Times New Roman" pitchFamily="18" charset="0"/>
            </a:rPr>
            <a:t>-проведение капитального ремонта в структурном подразделении  МБДОУ «</a:t>
          </a:r>
          <a:r>
            <a:rPr lang="ru-RU" sz="1400" b="1" kern="1200" dirty="0" err="1" smtClean="0">
              <a:solidFill>
                <a:schemeClr val="tx1"/>
              </a:solidFill>
              <a:latin typeface="Georgia" pitchFamily="18" charset="0"/>
              <a:cs typeface="Times New Roman" pitchFamily="18" charset="0"/>
            </a:rPr>
            <a:t>Зюкайский</a:t>
          </a:r>
          <a:r>
            <a:rPr lang="ru-RU" sz="1400" b="1" kern="1200" dirty="0" smtClean="0">
              <a:solidFill>
                <a:schemeClr val="tx1"/>
              </a:solidFill>
              <a:latin typeface="Georgia" pitchFamily="18" charset="0"/>
              <a:cs typeface="Times New Roman" pitchFamily="18" charset="0"/>
            </a:rPr>
            <a:t> детский сада№3»</a:t>
          </a:r>
          <a:endParaRPr lang="ru-RU" sz="1400" b="1" kern="1200" dirty="0">
            <a:solidFill>
              <a:schemeClr val="tx1"/>
            </a:solidFill>
            <a:latin typeface="Georgia" pitchFamily="18" charset="0"/>
            <a:cs typeface="Times New Roman" pitchFamily="18" charset="0"/>
          </a:endParaRPr>
        </a:p>
      </dsp:txBody>
      <dsp:txXfrm>
        <a:off x="2646652" y="4201168"/>
        <a:ext cx="6386077" cy="629226"/>
      </dsp:txXfrm>
    </dsp:sp>
    <dsp:sp modelId="{9554E3A7-C01B-4C1C-BECA-E114A48FED87}">
      <dsp:nvSpPr>
        <dsp:cNvPr id="0" name=""/>
        <dsp:cNvSpPr/>
      </dsp:nvSpPr>
      <dsp:spPr>
        <a:xfrm>
          <a:off x="2453316" y="631603"/>
          <a:ext cx="235781" cy="46631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63164"/>
              </a:lnTo>
              <a:lnTo>
                <a:pt x="235781" y="466316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040125-912E-4287-B59E-433CD5D069B4}">
      <dsp:nvSpPr>
        <dsp:cNvPr id="0" name=""/>
        <dsp:cNvSpPr/>
      </dsp:nvSpPr>
      <dsp:spPr>
        <a:xfrm>
          <a:off x="2689097" y="4926642"/>
          <a:ext cx="6386208" cy="7362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kern="1200" dirty="0" smtClean="0">
              <a:solidFill>
                <a:schemeClr val="tx1"/>
              </a:solidFill>
              <a:latin typeface="Georgia" pitchFamily="18" charset="0"/>
              <a:cs typeface="Times New Roman" pitchFamily="18" charset="0"/>
            </a:rPr>
            <a:t>-проведение мероприятий по оптимизации сети </a:t>
          </a:r>
          <a:endParaRPr lang="ru-RU" sz="1400" b="1" kern="1200" dirty="0">
            <a:solidFill>
              <a:schemeClr val="tx1"/>
            </a:solidFill>
            <a:latin typeface="Georgia" pitchFamily="18" charset="0"/>
            <a:cs typeface="Times New Roman" pitchFamily="18" charset="0"/>
          </a:endParaRPr>
        </a:p>
      </dsp:txBody>
      <dsp:txXfrm>
        <a:off x="2689097" y="4926642"/>
        <a:ext cx="6386208" cy="736251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EC48FF1-8BA8-40D5-A72A-2ED8BC48B816}">
      <dsp:nvSpPr>
        <dsp:cNvPr id="0" name=""/>
        <dsp:cNvSpPr/>
      </dsp:nvSpPr>
      <dsp:spPr>
        <a:xfrm>
          <a:off x="2245659" y="3203"/>
          <a:ext cx="2453674" cy="489382"/>
        </a:xfrm>
        <a:prstGeom prst="roundRect">
          <a:avLst>
            <a:gd name="adj" fmla="val 10000"/>
          </a:avLst>
        </a:prstGeom>
        <a:gradFill rotWithShape="0">
          <a:gsLst>
            <a:gs pos="29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smtClean="0">
              <a:solidFill>
                <a:schemeClr val="tx1"/>
              </a:solidFill>
              <a:latin typeface="Georgia" pitchFamily="18" charset="0"/>
            </a:rPr>
            <a:t>Перспективы</a:t>
          </a:r>
          <a:endParaRPr lang="ru-RU" sz="2400" b="1" kern="1200" dirty="0">
            <a:solidFill>
              <a:schemeClr val="tx1"/>
            </a:solidFill>
            <a:latin typeface="Georgia" pitchFamily="18" charset="0"/>
          </a:endParaRPr>
        </a:p>
      </dsp:txBody>
      <dsp:txXfrm>
        <a:off x="2245659" y="3203"/>
        <a:ext cx="2453674" cy="489382"/>
      </dsp:txXfrm>
    </dsp:sp>
    <dsp:sp modelId="{E3BED1B1-29A6-480A-990D-684805727564}">
      <dsp:nvSpPr>
        <dsp:cNvPr id="0" name=""/>
        <dsp:cNvSpPr/>
      </dsp:nvSpPr>
      <dsp:spPr>
        <a:xfrm>
          <a:off x="2491027" y="492585"/>
          <a:ext cx="245367" cy="3670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7036"/>
              </a:lnTo>
              <a:lnTo>
                <a:pt x="245367" y="36703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7D2795-194E-47DA-AC7E-7531A7453DF6}">
      <dsp:nvSpPr>
        <dsp:cNvPr id="0" name=""/>
        <dsp:cNvSpPr/>
      </dsp:nvSpPr>
      <dsp:spPr>
        <a:xfrm>
          <a:off x="2736394" y="614931"/>
          <a:ext cx="6513575" cy="489382"/>
        </a:xfrm>
        <a:prstGeom prst="roundRect">
          <a:avLst>
            <a:gd name="adj" fmla="val 10000"/>
          </a:avLst>
        </a:prstGeom>
        <a:gradFill rotWithShape="0">
          <a:gsLst>
            <a:gs pos="29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  <a:latin typeface="Georgia" pitchFamily="18" charset="0"/>
            </a:rPr>
            <a:t>-внедрение ФГОС  ООО, ФГОС  детей ОВЗ, апробация ФГОС СОО</a:t>
          </a:r>
          <a:endParaRPr lang="ru-RU" sz="1200" b="1" kern="1200" dirty="0">
            <a:effectLst/>
            <a:latin typeface="Georgia" pitchFamily="18" charset="0"/>
            <a:ea typeface="Times New Roman" panose="02020603050405020304" pitchFamily="18" charset="0"/>
          </a:endParaRPr>
        </a:p>
      </dsp:txBody>
      <dsp:txXfrm>
        <a:off x="2736394" y="614931"/>
        <a:ext cx="6513575" cy="489382"/>
      </dsp:txXfrm>
    </dsp:sp>
    <dsp:sp modelId="{5031A893-64E5-4E3C-AD42-F760CF6ED292}">
      <dsp:nvSpPr>
        <dsp:cNvPr id="0" name=""/>
        <dsp:cNvSpPr/>
      </dsp:nvSpPr>
      <dsp:spPr>
        <a:xfrm>
          <a:off x="2491027" y="492585"/>
          <a:ext cx="257386" cy="10028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02802"/>
              </a:lnTo>
              <a:lnTo>
                <a:pt x="257386" y="100280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64738A-5BAE-4DD1-A67C-17708CD20C21}">
      <dsp:nvSpPr>
        <dsp:cNvPr id="0" name=""/>
        <dsp:cNvSpPr/>
      </dsp:nvSpPr>
      <dsp:spPr>
        <a:xfrm>
          <a:off x="2748414" y="1250697"/>
          <a:ext cx="6571315" cy="489382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rPr>
            <a:t>-</a:t>
          </a:r>
          <a:r>
            <a:rPr lang="ru-RU" sz="1200" b="1" kern="1200" dirty="0" smtClean="0">
              <a:solidFill>
                <a:schemeClr val="tx1"/>
              </a:solidFill>
              <a:latin typeface="Georgia" pitchFamily="18" charset="0"/>
            </a:rPr>
            <a:t>реализация стратегии воспитания детей </a:t>
          </a:r>
          <a:endParaRPr lang="ru-RU" sz="1200" b="1" kern="1200" dirty="0">
            <a:solidFill>
              <a:schemeClr val="tx1"/>
            </a:solidFill>
            <a:latin typeface="Georgia" pitchFamily="18" charset="0"/>
          </a:endParaRPr>
        </a:p>
      </dsp:txBody>
      <dsp:txXfrm>
        <a:off x="2748414" y="1250697"/>
        <a:ext cx="6571315" cy="489382"/>
      </dsp:txXfrm>
    </dsp:sp>
    <dsp:sp modelId="{15C20F29-6CC5-4576-9FA1-6B1A5F87F979}">
      <dsp:nvSpPr>
        <dsp:cNvPr id="0" name=""/>
        <dsp:cNvSpPr/>
      </dsp:nvSpPr>
      <dsp:spPr>
        <a:xfrm>
          <a:off x="2491027" y="492585"/>
          <a:ext cx="245367" cy="15904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90492"/>
              </a:lnTo>
              <a:lnTo>
                <a:pt x="245367" y="159049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6B77D7-06AC-4EC0-8586-42F9311711A1}">
      <dsp:nvSpPr>
        <dsp:cNvPr id="0" name=""/>
        <dsp:cNvSpPr/>
      </dsp:nvSpPr>
      <dsp:spPr>
        <a:xfrm>
          <a:off x="2736394" y="1838387"/>
          <a:ext cx="6568097" cy="489382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kern="1200" dirty="0" smtClean="0">
              <a:latin typeface="Century Schoolbook" pitchFamily="18" charset="0"/>
            </a:rPr>
            <a:t>-</a:t>
          </a:r>
          <a:r>
            <a:rPr lang="ru-RU" sz="1200" b="1" kern="1200" dirty="0" smtClean="0">
              <a:solidFill>
                <a:schemeClr val="tx1"/>
              </a:solidFill>
              <a:latin typeface="Georgia" pitchFamily="18" charset="0"/>
            </a:rPr>
            <a:t>развитие сетевого взаимодействия среди школ района</a:t>
          </a:r>
          <a:endParaRPr lang="ru-RU" sz="1200" b="1" kern="1200" dirty="0">
            <a:solidFill>
              <a:schemeClr val="tx1"/>
            </a:solidFill>
            <a:latin typeface="Georgia" pitchFamily="18" charset="0"/>
          </a:endParaRPr>
        </a:p>
      </dsp:txBody>
      <dsp:txXfrm>
        <a:off x="2736394" y="1838387"/>
        <a:ext cx="6568097" cy="489382"/>
      </dsp:txXfrm>
    </dsp:sp>
    <dsp:sp modelId="{FBE32940-849E-4FAB-9156-79B96863FF38}">
      <dsp:nvSpPr>
        <dsp:cNvPr id="0" name=""/>
        <dsp:cNvSpPr/>
      </dsp:nvSpPr>
      <dsp:spPr>
        <a:xfrm>
          <a:off x="2491027" y="492585"/>
          <a:ext cx="245367" cy="22022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02220"/>
              </a:lnTo>
              <a:lnTo>
                <a:pt x="245367" y="220222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628E1D-4505-4DF4-B2B0-B1295ACCAF49}">
      <dsp:nvSpPr>
        <dsp:cNvPr id="0" name=""/>
        <dsp:cNvSpPr/>
      </dsp:nvSpPr>
      <dsp:spPr>
        <a:xfrm>
          <a:off x="2736394" y="2450114"/>
          <a:ext cx="6540832" cy="489382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kern="1200" dirty="0" smtClean="0">
              <a:latin typeface="Century Schoolbook" pitchFamily="18" charset="0"/>
            </a:rPr>
            <a:t>-</a:t>
          </a:r>
          <a:r>
            <a:rPr lang="ru-RU" sz="1200" b="1" kern="1200" dirty="0" smtClean="0">
              <a:solidFill>
                <a:schemeClr val="tx1"/>
              </a:solidFill>
              <a:latin typeface="Georgia" pitchFamily="18" charset="0"/>
            </a:rPr>
            <a:t>организация электронного (цифрового) обучения учащихся 10,11 классов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 dirty="0">
            <a:solidFill>
              <a:schemeClr val="tx1"/>
            </a:solidFill>
            <a:latin typeface="Georgia" pitchFamily="18" charset="0"/>
          </a:endParaRPr>
        </a:p>
      </dsp:txBody>
      <dsp:txXfrm>
        <a:off x="2736394" y="2450114"/>
        <a:ext cx="6540832" cy="489382"/>
      </dsp:txXfrm>
    </dsp:sp>
    <dsp:sp modelId="{95197BC4-C7BB-49DF-8690-44DBED684F84}">
      <dsp:nvSpPr>
        <dsp:cNvPr id="0" name=""/>
        <dsp:cNvSpPr/>
      </dsp:nvSpPr>
      <dsp:spPr>
        <a:xfrm>
          <a:off x="2491027" y="492585"/>
          <a:ext cx="245367" cy="27899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89909"/>
              </a:lnTo>
              <a:lnTo>
                <a:pt x="245367" y="278990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851D8F-E3E0-4E66-B040-42A6842A3C60}">
      <dsp:nvSpPr>
        <dsp:cNvPr id="0" name=""/>
        <dsp:cNvSpPr/>
      </dsp:nvSpPr>
      <dsp:spPr>
        <a:xfrm>
          <a:off x="2736394" y="3037804"/>
          <a:ext cx="6535147" cy="489382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kern="1200" dirty="0" smtClean="0">
              <a:latin typeface="Century Schoolbook" pitchFamily="18" charset="0"/>
            </a:rPr>
            <a:t>-</a:t>
          </a:r>
          <a:r>
            <a:rPr lang="ru-RU" sz="1200" b="1" kern="1200" dirty="0" smtClean="0">
              <a:solidFill>
                <a:schemeClr val="tx1"/>
              </a:solidFill>
              <a:latin typeface="Georgia" pitchFamily="18" charset="0"/>
            </a:rPr>
            <a:t>обеспечение бесплатным двухразовым питанием обучающихся с ограниченными возможностями здоровья</a:t>
          </a:r>
          <a:endParaRPr lang="ru-RU" sz="1200" b="1" kern="1200" dirty="0">
            <a:solidFill>
              <a:schemeClr val="tx1"/>
            </a:solidFill>
            <a:latin typeface="Georgia" pitchFamily="18" charset="0"/>
          </a:endParaRPr>
        </a:p>
      </dsp:txBody>
      <dsp:txXfrm>
        <a:off x="2736394" y="3037804"/>
        <a:ext cx="6535147" cy="489382"/>
      </dsp:txXfrm>
    </dsp:sp>
    <dsp:sp modelId="{D300FCE9-ABD7-41DF-8225-B318731EE88E}">
      <dsp:nvSpPr>
        <dsp:cNvPr id="0" name=""/>
        <dsp:cNvSpPr/>
      </dsp:nvSpPr>
      <dsp:spPr>
        <a:xfrm>
          <a:off x="2491027" y="492585"/>
          <a:ext cx="245367" cy="36303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30320"/>
              </a:lnTo>
              <a:lnTo>
                <a:pt x="245367" y="363032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0D902E-7494-488E-8CEA-AACA92D020B5}">
      <dsp:nvSpPr>
        <dsp:cNvPr id="0" name=""/>
        <dsp:cNvSpPr/>
      </dsp:nvSpPr>
      <dsp:spPr>
        <a:xfrm>
          <a:off x="2736394" y="3673570"/>
          <a:ext cx="6526362" cy="898672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b="1" kern="1200" dirty="0" smtClean="0">
              <a:effectLst/>
              <a:latin typeface="Georgia" pitchFamily="18" charset="0"/>
              <a:ea typeface="Times New Roman" panose="02020603050405020304" pitchFamily="18" charset="0"/>
            </a:rPr>
            <a:t> </a:t>
          </a:r>
          <a:r>
            <a:rPr lang="ru-RU" sz="1200" b="1" kern="1200" dirty="0" smtClean="0">
              <a:solidFill>
                <a:schemeClr val="tx1"/>
              </a:solidFill>
              <a:latin typeface="Georgia" pitchFamily="18" charset="0"/>
            </a:rPr>
            <a:t>-капитальный ремонт спортзалов:  МБОУ "Нижне-Галинская ООШ«, МБОУ "</a:t>
          </a:r>
          <a:r>
            <a:rPr lang="ru-RU" sz="1200" b="1" kern="1200" dirty="0" err="1" smtClean="0">
              <a:solidFill>
                <a:schemeClr val="tx1"/>
              </a:solidFill>
              <a:latin typeface="Georgia" pitchFamily="18" charset="0"/>
            </a:rPr>
            <a:t>Сепычевская</a:t>
          </a:r>
          <a:r>
            <a:rPr lang="ru-RU" sz="1200" b="1" kern="1200" dirty="0" smtClean="0">
              <a:solidFill>
                <a:schemeClr val="tx1"/>
              </a:solidFill>
              <a:latin typeface="Georgia" pitchFamily="18" charset="0"/>
            </a:rPr>
            <a:t> СОШ»,  МБОУ Ленинская СОШ; оборудование и </a:t>
          </a:r>
          <a:r>
            <a:rPr lang="ru-RU" sz="1200" b="1" kern="1200" dirty="0" err="1" smtClean="0">
              <a:solidFill>
                <a:schemeClr val="tx1"/>
              </a:solidFill>
              <a:latin typeface="Georgia" pitchFamily="18" charset="0"/>
            </a:rPr>
            <a:t>травмобезопасное</a:t>
          </a:r>
          <a:r>
            <a:rPr lang="ru-RU" sz="1200" b="1" kern="1200" dirty="0" smtClean="0">
              <a:solidFill>
                <a:schemeClr val="tx1"/>
              </a:solidFill>
              <a:latin typeface="Georgia" pitchFamily="18" charset="0"/>
            </a:rPr>
            <a:t> покрытие открытых плоскостных спортивных сооружений 4 школ села </a:t>
          </a:r>
          <a:endParaRPr lang="ru-RU" sz="1200" b="1" kern="1200" dirty="0">
            <a:solidFill>
              <a:schemeClr val="tx1"/>
            </a:solidFill>
            <a:latin typeface="Georgia" pitchFamily="18" charset="0"/>
          </a:endParaRPr>
        </a:p>
      </dsp:txBody>
      <dsp:txXfrm>
        <a:off x="2736394" y="3673570"/>
        <a:ext cx="6526362" cy="898672"/>
      </dsp:txXfrm>
    </dsp:sp>
    <dsp:sp modelId="{9554E3A7-C01B-4C1C-BECA-E114A48FED87}">
      <dsp:nvSpPr>
        <dsp:cNvPr id="0" name=""/>
        <dsp:cNvSpPr/>
      </dsp:nvSpPr>
      <dsp:spPr>
        <a:xfrm>
          <a:off x="2491027" y="492585"/>
          <a:ext cx="286256" cy="44058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05805"/>
              </a:lnTo>
              <a:lnTo>
                <a:pt x="286256" y="440580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040125-912E-4287-B59E-433CD5D069B4}">
      <dsp:nvSpPr>
        <dsp:cNvPr id="0" name=""/>
        <dsp:cNvSpPr/>
      </dsp:nvSpPr>
      <dsp:spPr>
        <a:xfrm>
          <a:off x="2777283" y="4653700"/>
          <a:ext cx="6477228" cy="489382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Century Schoolbook" pitchFamily="18" charset="0"/>
            </a:rPr>
            <a:t>-</a:t>
          </a:r>
          <a:r>
            <a:rPr lang="ru-RU" sz="1200" b="1" kern="1200" dirty="0" smtClean="0">
              <a:solidFill>
                <a:schemeClr val="tx1"/>
              </a:solidFill>
              <a:latin typeface="Georgia" pitchFamily="18" charset="0"/>
            </a:rPr>
            <a:t>строительство и материально-техническое оснащение здания "корпус № 2 на 675 учащихся МАОУ ВСОШ № 121 </a:t>
          </a:r>
          <a:endParaRPr lang="ru-RU" sz="1200" b="1" kern="1200" dirty="0">
            <a:solidFill>
              <a:schemeClr val="tx1"/>
            </a:solidFill>
            <a:latin typeface="Georgia" pitchFamily="18" charset="0"/>
          </a:endParaRPr>
        </a:p>
      </dsp:txBody>
      <dsp:txXfrm>
        <a:off x="2777283" y="4653700"/>
        <a:ext cx="6477228" cy="489382"/>
      </dsp:txXfrm>
    </dsp:sp>
    <dsp:sp modelId="{B482D5DC-80C0-493C-9D1C-855B91C51BE3}">
      <dsp:nvSpPr>
        <dsp:cNvPr id="0" name=""/>
        <dsp:cNvSpPr/>
      </dsp:nvSpPr>
      <dsp:spPr>
        <a:xfrm>
          <a:off x="2491027" y="492585"/>
          <a:ext cx="245367" cy="50584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58421"/>
              </a:lnTo>
              <a:lnTo>
                <a:pt x="245367" y="505842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3066D4-925D-43FF-BE9F-435D21E336DF}">
      <dsp:nvSpPr>
        <dsp:cNvPr id="0" name=""/>
        <dsp:cNvSpPr/>
      </dsp:nvSpPr>
      <dsp:spPr>
        <a:xfrm>
          <a:off x="2736394" y="5306316"/>
          <a:ext cx="6418917" cy="489382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Century Schoolbook" pitchFamily="18" charset="0"/>
            </a:rPr>
            <a:t>-</a:t>
          </a:r>
          <a:r>
            <a:rPr lang="ru-RU" sz="1200" b="1" kern="1200" dirty="0" smtClean="0">
              <a:latin typeface="Century Schoolbook" pitchFamily="18" charset="0"/>
            </a:rPr>
            <a:t>научная поддержка педагогических коллективов: МБОУ «Верещагинская школа - интернат», МБДОУ «Детский сад №1», МБОУ «Гимназия»</a:t>
          </a:r>
          <a:endParaRPr lang="ru-RU" sz="1200" b="1" kern="1200" dirty="0">
            <a:solidFill>
              <a:schemeClr val="tx1"/>
            </a:solidFill>
            <a:latin typeface="Georgia" pitchFamily="18" charset="0"/>
          </a:endParaRPr>
        </a:p>
      </dsp:txBody>
      <dsp:txXfrm>
        <a:off x="2736394" y="5306316"/>
        <a:ext cx="6418917" cy="489382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EC48FF1-8BA8-40D5-A72A-2ED8BC48B816}">
      <dsp:nvSpPr>
        <dsp:cNvPr id="0" name=""/>
        <dsp:cNvSpPr/>
      </dsp:nvSpPr>
      <dsp:spPr>
        <a:xfrm>
          <a:off x="1377060" y="168641"/>
          <a:ext cx="2582386" cy="840456"/>
        </a:xfrm>
        <a:prstGeom prst="roundRect">
          <a:avLst>
            <a:gd name="adj" fmla="val 10000"/>
          </a:avLst>
        </a:prstGeom>
        <a:gradFill rotWithShape="0">
          <a:gsLst>
            <a:gs pos="29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latin typeface="Georgia" panose="02040502050405020303" pitchFamily="18" charset="0"/>
            </a:rPr>
            <a:t>Перспективы</a:t>
          </a:r>
          <a:endParaRPr lang="ru-RU" sz="2400" b="1" kern="1200" dirty="0">
            <a:solidFill>
              <a:schemeClr val="tx1"/>
            </a:solidFill>
            <a:latin typeface="Georgia" panose="02040502050405020303" pitchFamily="18" charset="0"/>
          </a:endParaRPr>
        </a:p>
      </dsp:txBody>
      <dsp:txXfrm>
        <a:off x="1377060" y="168641"/>
        <a:ext cx="2582386" cy="840456"/>
      </dsp:txXfrm>
    </dsp:sp>
    <dsp:sp modelId="{5031A893-64E5-4E3C-AD42-F760CF6ED292}">
      <dsp:nvSpPr>
        <dsp:cNvPr id="0" name=""/>
        <dsp:cNvSpPr/>
      </dsp:nvSpPr>
      <dsp:spPr>
        <a:xfrm>
          <a:off x="1635299" y="1009097"/>
          <a:ext cx="247252" cy="4655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5570"/>
              </a:lnTo>
              <a:lnTo>
                <a:pt x="247252" y="46557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64738A-5BAE-4DD1-A67C-17708CD20C21}">
      <dsp:nvSpPr>
        <dsp:cNvPr id="0" name=""/>
        <dsp:cNvSpPr/>
      </dsp:nvSpPr>
      <dsp:spPr>
        <a:xfrm>
          <a:off x="1882551" y="1054440"/>
          <a:ext cx="7504080" cy="8404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Century Schoolbook" pitchFamily="18" charset="0"/>
            </a:rPr>
            <a:t>-</a:t>
          </a:r>
          <a:r>
            <a:rPr lang="ru-RU" sz="1600" b="1" kern="1200" dirty="0" smtClean="0">
              <a:solidFill>
                <a:schemeClr val="tx1"/>
              </a:solidFill>
              <a:latin typeface="Georgia" pitchFamily="18" charset="0"/>
            </a:rPr>
            <a:t>реализация приоритетного регионального проекта "Доступное дополнительное образование для детей"</a:t>
          </a:r>
        </a:p>
      </dsp:txBody>
      <dsp:txXfrm>
        <a:off x="1882551" y="1054440"/>
        <a:ext cx="7504080" cy="840456"/>
      </dsp:txXfrm>
    </dsp:sp>
    <dsp:sp modelId="{7A9DB873-80FE-4139-8108-4A54D1540655}">
      <dsp:nvSpPr>
        <dsp:cNvPr id="0" name=""/>
        <dsp:cNvSpPr/>
      </dsp:nvSpPr>
      <dsp:spPr>
        <a:xfrm>
          <a:off x="1635299" y="1009097"/>
          <a:ext cx="258238" cy="12840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84091"/>
              </a:lnTo>
              <a:lnTo>
                <a:pt x="258238" y="128409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7738F5-A598-4ED5-AA72-36198F022279}">
      <dsp:nvSpPr>
        <dsp:cNvPr id="0" name=""/>
        <dsp:cNvSpPr/>
      </dsp:nvSpPr>
      <dsp:spPr>
        <a:xfrm>
          <a:off x="1893538" y="2105011"/>
          <a:ext cx="7499535" cy="3763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rPr>
            <a:t>-</a:t>
          </a:r>
          <a:r>
            <a:rPr lang="ru-RU" sz="1600" b="1" kern="1200" dirty="0" smtClean="0">
              <a:solidFill>
                <a:schemeClr val="tx1"/>
              </a:solidFill>
              <a:latin typeface="Georgia" pitchFamily="18" charset="0"/>
            </a:rPr>
            <a:t>реализация стратегии воспитания детей </a:t>
          </a:r>
        </a:p>
      </dsp:txBody>
      <dsp:txXfrm>
        <a:off x="1893538" y="2105011"/>
        <a:ext cx="7499535" cy="376356"/>
      </dsp:txXfrm>
    </dsp:sp>
    <dsp:sp modelId="{15C20F29-6CC5-4576-9FA1-6B1A5F87F979}">
      <dsp:nvSpPr>
        <dsp:cNvPr id="0" name=""/>
        <dsp:cNvSpPr/>
      </dsp:nvSpPr>
      <dsp:spPr>
        <a:xfrm>
          <a:off x="1635299" y="1009097"/>
          <a:ext cx="258238" cy="19599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59978"/>
              </a:lnTo>
              <a:lnTo>
                <a:pt x="258238" y="195997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6B77D7-06AC-4EC0-8586-42F9311711A1}">
      <dsp:nvSpPr>
        <dsp:cNvPr id="0" name=""/>
        <dsp:cNvSpPr/>
      </dsp:nvSpPr>
      <dsp:spPr>
        <a:xfrm>
          <a:off x="1893538" y="2691481"/>
          <a:ext cx="7454648" cy="5551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kern="1200" dirty="0" smtClean="0">
              <a:solidFill>
                <a:schemeClr val="tx1"/>
              </a:solidFill>
              <a:latin typeface="Georgia" pitchFamily="18" charset="0"/>
            </a:rPr>
            <a:t>-интеграция общего и дополнительного образования по формированию УУД</a:t>
          </a: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 smtClean="0">
            <a:latin typeface="Georgia" pitchFamily="18" charset="0"/>
          </a:endParaRPr>
        </a:p>
      </dsp:txBody>
      <dsp:txXfrm>
        <a:off x="1893538" y="2691481"/>
        <a:ext cx="7454648" cy="555188"/>
      </dsp:txXfrm>
    </dsp:sp>
    <dsp:sp modelId="{29AB33E2-7CEF-4A77-925E-6421BBA3CADC}">
      <dsp:nvSpPr>
        <dsp:cNvPr id="0" name=""/>
        <dsp:cNvSpPr/>
      </dsp:nvSpPr>
      <dsp:spPr>
        <a:xfrm>
          <a:off x="1635299" y="1009097"/>
          <a:ext cx="258238" cy="28679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67915"/>
              </a:lnTo>
              <a:lnTo>
                <a:pt x="258238" y="286791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431AF4-EF41-4740-8509-8296D03DFCAF}">
      <dsp:nvSpPr>
        <dsp:cNvPr id="0" name=""/>
        <dsp:cNvSpPr/>
      </dsp:nvSpPr>
      <dsp:spPr>
        <a:xfrm>
          <a:off x="1893538" y="3456784"/>
          <a:ext cx="7471780" cy="8404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kern="1200" dirty="0" smtClean="0">
              <a:solidFill>
                <a:schemeClr val="tx1"/>
              </a:solidFill>
              <a:latin typeface="Georgia" pitchFamily="18" charset="0"/>
            </a:rPr>
            <a:t>-приобретение оборудования для реализации  программ дополнительного образования детей по радиотехнике и робототехнике и естественно научного направления </a:t>
          </a:r>
        </a:p>
      </dsp:txBody>
      <dsp:txXfrm>
        <a:off x="1893538" y="3456784"/>
        <a:ext cx="7471780" cy="840456"/>
      </dsp:txXfrm>
    </dsp:sp>
    <dsp:sp modelId="{4CDA2927-EC27-4AA6-8A54-2A7D4862B570}">
      <dsp:nvSpPr>
        <dsp:cNvPr id="0" name=""/>
        <dsp:cNvSpPr/>
      </dsp:nvSpPr>
      <dsp:spPr>
        <a:xfrm>
          <a:off x="1635299" y="1009097"/>
          <a:ext cx="258238" cy="39184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18486"/>
              </a:lnTo>
              <a:lnTo>
                <a:pt x="258238" y="391848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C642D6-6A05-4229-9ECB-588544310EDE}">
      <dsp:nvSpPr>
        <dsp:cNvPr id="0" name=""/>
        <dsp:cNvSpPr/>
      </dsp:nvSpPr>
      <dsp:spPr>
        <a:xfrm>
          <a:off x="1893538" y="4507355"/>
          <a:ext cx="7388043" cy="8404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kern="1200" dirty="0" smtClean="0">
              <a:solidFill>
                <a:schemeClr val="tx1"/>
              </a:solidFill>
              <a:latin typeface="Georgia" pitchFamily="18" charset="0"/>
            </a:rPr>
            <a:t>-проведение мероприятий по оптимизации сети образовательных учреждений</a:t>
          </a:r>
        </a:p>
      </dsp:txBody>
      <dsp:txXfrm>
        <a:off x="1893538" y="4507355"/>
        <a:ext cx="7388043" cy="8404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image" Target="../media/image96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0.06342</cdr:x>
      <cdr:y>0.01386</cdr:y>
    </cdr:from>
    <cdr:to>
      <cdr:x>0.77403</cdr:x>
      <cdr:y>0.08846</cdr:y>
    </cdr:to>
    <cdr:sp macro="" textlink="">
      <cdr:nvSpPr>
        <cdr:cNvPr id="2" name="Заголовок 1"/>
        <cdr:cNvSpPr>
          <a:spLocks xmlns:a="http://schemas.openxmlformats.org/drawingml/2006/main" noGrp="1"/>
        </cdr:cNvSpPr>
      </cdr:nvSpPr>
      <cdr:spPr bwMode="auto">
        <a:xfrm xmlns:a="http://schemas.openxmlformats.org/drawingml/2006/main">
          <a:off x="730690" y="74023"/>
          <a:ext cx="8187250" cy="39841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="horz" wrap="square" lIns="91440" tIns="45720" rIns="91440" bIns="45720" numCol="1" anchor="ctr" anchorCtr="0" compatLnSpc="1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l">
            <a:lnSpc>
              <a:spcPts val="2000"/>
            </a:lnSpc>
          </a:pPr>
          <a:r>
            <a:rPr lang="ru-RU" altLang="ru-RU" sz="2000" b="1" dirty="0" smtClean="0"/>
            <a:t>Средний балл ОГЭ</a:t>
          </a:r>
        </a:p>
      </cdr:txBody>
    </cdr:sp>
  </cdr:relSizeAnchor>
  <cdr:relSizeAnchor xmlns:cdr="http://schemas.openxmlformats.org/drawingml/2006/chartDrawing">
    <cdr:from>
      <cdr:x>0.138</cdr:x>
      <cdr:y>0.3574</cdr:y>
    </cdr:from>
    <cdr:to>
      <cdr:x>0.13925</cdr:x>
      <cdr:y>0.40768</cdr:y>
    </cdr:to>
    <cdr:sp macro="" textlink="">
      <cdr:nvSpPr>
        <cdr:cNvPr id="10" name="Прямая со стрелкой 9"/>
        <cdr:cNvSpPr/>
      </cdr:nvSpPr>
      <cdr:spPr>
        <a:xfrm xmlns:a="http://schemas.openxmlformats.org/drawingml/2006/main" flipV="1">
          <a:off x="1589990" y="1908742"/>
          <a:ext cx="14402" cy="268529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rgbClr val="00B050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0.22607</cdr:x>
      <cdr:y>0.40406</cdr:y>
    </cdr:from>
    <cdr:to>
      <cdr:x>0.22607</cdr:x>
      <cdr:y>0.45599</cdr:y>
    </cdr:to>
    <cdr:sp macro="" textlink="">
      <cdr:nvSpPr>
        <cdr:cNvPr id="19" name="Прямая со стрелкой 18"/>
        <cdr:cNvSpPr/>
      </cdr:nvSpPr>
      <cdr:spPr>
        <a:xfrm xmlns:a="http://schemas.openxmlformats.org/drawingml/2006/main">
          <a:off x="2604684" y="2157957"/>
          <a:ext cx="0" cy="277341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rgbClr val="FF0000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0.47719</cdr:x>
      <cdr:y>0.40375</cdr:y>
    </cdr:from>
    <cdr:to>
      <cdr:x>0.47719</cdr:x>
      <cdr:y>0.45568</cdr:y>
    </cdr:to>
    <cdr:sp macro="" textlink="">
      <cdr:nvSpPr>
        <cdr:cNvPr id="16" name="Прямая со стрелкой 15"/>
        <cdr:cNvSpPr/>
      </cdr:nvSpPr>
      <cdr:spPr>
        <a:xfrm xmlns:a="http://schemas.openxmlformats.org/drawingml/2006/main">
          <a:off x="5497916" y="2156317"/>
          <a:ext cx="0" cy="277340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rgbClr val="FF0000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0.81626</cdr:x>
      <cdr:y>0.40909</cdr:y>
    </cdr:from>
    <cdr:to>
      <cdr:x>0.81626</cdr:x>
      <cdr:y>0.46102</cdr:y>
    </cdr:to>
    <cdr:sp macro="" textlink="">
      <cdr:nvSpPr>
        <cdr:cNvPr id="22" name="Прямая со стрелкой 21"/>
        <cdr:cNvSpPr/>
      </cdr:nvSpPr>
      <cdr:spPr>
        <a:xfrm xmlns:a="http://schemas.openxmlformats.org/drawingml/2006/main">
          <a:off x="9404542" y="2184801"/>
          <a:ext cx="0" cy="277341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rgbClr val="FF0000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0.90143</cdr:x>
      <cdr:y>0.40792</cdr:y>
    </cdr:from>
    <cdr:to>
      <cdr:x>0.90143</cdr:x>
      <cdr:y>0.45985</cdr:y>
    </cdr:to>
    <cdr:sp macro="" textlink="">
      <cdr:nvSpPr>
        <cdr:cNvPr id="30" name="Прямая со стрелкой 29"/>
        <cdr:cNvSpPr/>
      </cdr:nvSpPr>
      <cdr:spPr>
        <a:xfrm xmlns:a="http://schemas.openxmlformats.org/drawingml/2006/main">
          <a:off x="10385740" y="2178557"/>
          <a:ext cx="0" cy="277341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rgbClr val="FF0000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0.98534</cdr:x>
      <cdr:y>0.3539</cdr:y>
    </cdr:from>
    <cdr:to>
      <cdr:x>0.98534</cdr:x>
      <cdr:y>0.40583</cdr:y>
    </cdr:to>
    <cdr:sp macro="" textlink="">
      <cdr:nvSpPr>
        <cdr:cNvPr id="31" name="Прямая со стрелкой 30"/>
        <cdr:cNvSpPr/>
      </cdr:nvSpPr>
      <cdr:spPr>
        <a:xfrm xmlns:a="http://schemas.openxmlformats.org/drawingml/2006/main">
          <a:off x="11352504" y="1890088"/>
          <a:ext cx="0" cy="277341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rgbClr val="FF0000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0.30811</cdr:x>
      <cdr:y>0.3997</cdr:y>
    </cdr:from>
    <cdr:to>
      <cdr:x>0.30936</cdr:x>
      <cdr:y>0.44998</cdr:y>
    </cdr:to>
    <cdr:sp macro="" textlink="">
      <cdr:nvSpPr>
        <cdr:cNvPr id="14" name="Прямая со стрелкой 13"/>
        <cdr:cNvSpPr/>
      </cdr:nvSpPr>
      <cdr:spPr>
        <a:xfrm xmlns:a="http://schemas.openxmlformats.org/drawingml/2006/main" flipV="1">
          <a:off x="3549903" y="2134668"/>
          <a:ext cx="14401" cy="268529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rgbClr val="00B050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0.39184</cdr:x>
      <cdr:y>0.14521</cdr:y>
    </cdr:from>
    <cdr:to>
      <cdr:x>0.39309</cdr:x>
      <cdr:y>0.19549</cdr:y>
    </cdr:to>
    <cdr:sp macro="" textlink="">
      <cdr:nvSpPr>
        <cdr:cNvPr id="21" name="Прямая со стрелкой 20"/>
        <cdr:cNvSpPr/>
      </cdr:nvSpPr>
      <cdr:spPr>
        <a:xfrm xmlns:a="http://schemas.openxmlformats.org/drawingml/2006/main" flipV="1">
          <a:off x="4514561" y="775541"/>
          <a:ext cx="14402" cy="268528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rgbClr val="00B050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0.56188</cdr:x>
      <cdr:y>0.14999</cdr:y>
    </cdr:from>
    <cdr:to>
      <cdr:x>0.56313</cdr:x>
      <cdr:y>0.20027</cdr:y>
    </cdr:to>
    <cdr:sp macro="" textlink="">
      <cdr:nvSpPr>
        <cdr:cNvPr id="23" name="Прямая со стрелкой 22"/>
        <cdr:cNvSpPr/>
      </cdr:nvSpPr>
      <cdr:spPr>
        <a:xfrm xmlns:a="http://schemas.openxmlformats.org/drawingml/2006/main" flipV="1">
          <a:off x="6473635" y="801035"/>
          <a:ext cx="14402" cy="268528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rgbClr val="00B050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0.6456</cdr:x>
      <cdr:y>0.3699</cdr:y>
    </cdr:from>
    <cdr:to>
      <cdr:x>0.64685</cdr:x>
      <cdr:y>0.42018</cdr:y>
    </cdr:to>
    <cdr:sp macro="" textlink="">
      <cdr:nvSpPr>
        <cdr:cNvPr id="24" name="Прямая со стрелкой 23"/>
        <cdr:cNvSpPr/>
      </cdr:nvSpPr>
      <cdr:spPr>
        <a:xfrm xmlns:a="http://schemas.openxmlformats.org/drawingml/2006/main" flipV="1">
          <a:off x="7438293" y="1975535"/>
          <a:ext cx="14402" cy="268529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rgbClr val="00B050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0.73081</cdr:x>
      <cdr:y>0.40447</cdr:y>
    </cdr:from>
    <cdr:to>
      <cdr:x>0.73206</cdr:x>
      <cdr:y>0.45475</cdr:y>
    </cdr:to>
    <cdr:sp macro="" textlink="">
      <cdr:nvSpPr>
        <cdr:cNvPr id="25" name="Прямая со стрелкой 24"/>
        <cdr:cNvSpPr/>
      </cdr:nvSpPr>
      <cdr:spPr>
        <a:xfrm xmlns:a="http://schemas.openxmlformats.org/drawingml/2006/main" flipV="1">
          <a:off x="8419984" y="2160162"/>
          <a:ext cx="14401" cy="268529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rgbClr val="00B050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0.04971</cdr:x>
      <cdr:y>0</cdr:y>
    </cdr:from>
    <cdr:to>
      <cdr:x>0.74193</cdr:x>
      <cdr:y>0.09244</cdr:y>
    </cdr:to>
    <cdr:sp macro="" textlink="">
      <cdr:nvSpPr>
        <cdr:cNvPr id="2" name="Заголовок 1"/>
        <cdr:cNvSpPr>
          <a:spLocks xmlns:a="http://schemas.openxmlformats.org/drawingml/2006/main" noGrp="1"/>
        </cdr:cNvSpPr>
      </cdr:nvSpPr>
      <cdr:spPr bwMode="auto">
        <a:xfrm xmlns:a="http://schemas.openxmlformats.org/drawingml/2006/main">
          <a:off x="573488" y="0"/>
          <a:ext cx="7985921" cy="50292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="horz" wrap="square" lIns="91440" tIns="45720" rIns="91440" bIns="45720" numCol="1" anchor="ctr" anchorCtr="0" compatLnSpc="1">
          <a:prstTxWarp prst="textNoShape">
            <a:avLst/>
          </a:prstTxWarp>
        </a:bodyPr>
        <a:lstStyle xmlns:a="http://schemas.openxmlformats.org/drawingml/2006/main">
          <a:lvl1pPr algn="ctr" rtl="0" eaLnBrk="0" fontAlgn="base" hangingPunct="0">
            <a:spcBef>
              <a:spcPct val="0"/>
            </a:spcBef>
            <a:spcAft>
              <a:spcPct val="0"/>
            </a:spcAft>
            <a:defRPr sz="4400" kern="1200">
              <a:solidFill>
                <a:sysClr val="windowText" lastClr="000000"/>
              </a:solidFill>
              <a:latin typeface="Calibri"/>
            </a:defRPr>
          </a:lvl1pPr>
          <a:lvl2pPr algn="ctr" rtl="0" eaLnBrk="0" fontAlgn="base" hangingPunct="0">
            <a:spcBef>
              <a:spcPct val="0"/>
            </a:spcBef>
            <a:spcAft>
              <a:spcPct val="0"/>
            </a:spcAft>
            <a:defRPr sz="4400">
              <a:solidFill>
                <a:sysClr val="windowText" lastClr="000000"/>
              </a:solidFill>
              <a:latin typeface="Calibri" pitchFamily="34" charset="0"/>
            </a:defRPr>
          </a:lvl2pPr>
          <a:lvl3pPr algn="ctr" rtl="0" eaLnBrk="0" fontAlgn="base" hangingPunct="0">
            <a:spcBef>
              <a:spcPct val="0"/>
            </a:spcBef>
            <a:spcAft>
              <a:spcPct val="0"/>
            </a:spcAft>
            <a:defRPr sz="4400">
              <a:solidFill>
                <a:sysClr val="windowText" lastClr="000000"/>
              </a:solidFill>
              <a:latin typeface="Calibri" pitchFamily="34" charset="0"/>
            </a:defRPr>
          </a:lvl3pPr>
          <a:lvl4pPr algn="ctr" rtl="0" eaLnBrk="0" fontAlgn="base" hangingPunct="0">
            <a:spcBef>
              <a:spcPct val="0"/>
            </a:spcBef>
            <a:spcAft>
              <a:spcPct val="0"/>
            </a:spcAft>
            <a:defRPr sz="4400">
              <a:solidFill>
                <a:sysClr val="windowText" lastClr="000000"/>
              </a:solidFill>
              <a:latin typeface="Calibri" pitchFamily="34" charset="0"/>
            </a:defRPr>
          </a:lvl4pPr>
          <a:lvl5pPr algn="ctr" rtl="0" eaLnBrk="0" fontAlgn="base" hangingPunct="0">
            <a:spcBef>
              <a:spcPct val="0"/>
            </a:spcBef>
            <a:spcAft>
              <a:spcPct val="0"/>
            </a:spcAft>
            <a:defRPr sz="4400">
              <a:solidFill>
                <a:sysClr val="windowText" lastClr="000000"/>
              </a:solidFill>
              <a:latin typeface="Calibri" pitchFamily="34" charset="0"/>
            </a:defRPr>
          </a:lvl5pPr>
          <a:lvl6pPr marL="457200" algn="ctr" rtl="0" fontAlgn="base">
            <a:spcBef>
              <a:spcPct val="0"/>
            </a:spcBef>
            <a:spcAft>
              <a:spcPct val="0"/>
            </a:spcAft>
            <a:defRPr sz="4400">
              <a:solidFill>
                <a:sysClr val="windowText" lastClr="000000"/>
              </a:solidFill>
              <a:latin typeface="Calibri" pitchFamily="34" charset="0"/>
            </a:defRPr>
          </a:lvl6pPr>
          <a:lvl7pPr marL="914400" algn="ctr" rtl="0" fontAlgn="base">
            <a:spcBef>
              <a:spcPct val="0"/>
            </a:spcBef>
            <a:spcAft>
              <a:spcPct val="0"/>
            </a:spcAft>
            <a:defRPr sz="4400">
              <a:solidFill>
                <a:sysClr val="windowText" lastClr="000000"/>
              </a:solidFill>
              <a:latin typeface="Calibri" pitchFamily="34" charset="0"/>
            </a:defRPr>
          </a:lvl7pPr>
          <a:lvl8pPr marL="1371600" algn="ctr" rtl="0" fontAlgn="base">
            <a:spcBef>
              <a:spcPct val="0"/>
            </a:spcBef>
            <a:spcAft>
              <a:spcPct val="0"/>
            </a:spcAft>
            <a:defRPr sz="4400">
              <a:solidFill>
                <a:sysClr val="windowText" lastClr="000000"/>
              </a:solidFill>
              <a:latin typeface="Calibri" pitchFamily="34" charset="0"/>
            </a:defRPr>
          </a:lvl8pPr>
          <a:lvl9pPr marL="1828800" algn="ctr" rtl="0" fontAlgn="base">
            <a:spcBef>
              <a:spcPct val="0"/>
            </a:spcBef>
            <a:spcAft>
              <a:spcPct val="0"/>
            </a:spcAft>
            <a:defRPr sz="4400">
              <a:solidFill>
                <a:sysClr val="windowText" lastClr="000000"/>
              </a:solidFill>
              <a:latin typeface="Calibri" pitchFamily="34" charset="0"/>
            </a:defRPr>
          </a:lvl9pPr>
        </a:lstStyle>
        <a:p xmlns:a="http://schemas.openxmlformats.org/drawingml/2006/main">
          <a:pPr algn="l">
            <a:lnSpc>
              <a:spcPts val="3100"/>
            </a:lnSpc>
          </a:pPr>
          <a:r>
            <a:rPr lang="ru-RU" altLang="ru-RU" sz="2000" b="1" dirty="0" smtClean="0"/>
            <a:t>ЕГЭ: средний балл</a:t>
          </a:r>
        </a:p>
      </cdr:txBody>
    </cdr:sp>
  </cdr:relSizeAnchor>
  <cdr:relSizeAnchor xmlns:cdr="http://schemas.openxmlformats.org/drawingml/2006/chartDrawing">
    <cdr:from>
      <cdr:x>0.89069</cdr:x>
      <cdr:y>0.25864</cdr:y>
    </cdr:from>
    <cdr:to>
      <cdr:x>0.89219</cdr:x>
      <cdr:y>0.30933</cdr:y>
    </cdr:to>
    <cdr:sp macro="" textlink="">
      <cdr:nvSpPr>
        <cdr:cNvPr id="6" name="Прямая со стрелкой 5"/>
        <cdr:cNvSpPr/>
      </cdr:nvSpPr>
      <cdr:spPr>
        <a:xfrm xmlns:a="http://schemas.openxmlformats.org/drawingml/2006/main" flipV="1">
          <a:off x="8271728" y="1559417"/>
          <a:ext cx="13930" cy="305627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rgbClr val="00B050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0.55098</cdr:x>
      <cdr:y>0.19795</cdr:y>
    </cdr:from>
    <cdr:to>
      <cdr:x>0.55198</cdr:x>
      <cdr:y>0.24889</cdr:y>
    </cdr:to>
    <cdr:sp macro="" textlink="">
      <cdr:nvSpPr>
        <cdr:cNvPr id="18" name="Прямая со стрелкой 17"/>
        <cdr:cNvSpPr/>
      </cdr:nvSpPr>
      <cdr:spPr>
        <a:xfrm xmlns:a="http://schemas.openxmlformats.org/drawingml/2006/main" flipV="1">
          <a:off x="5116882" y="1193521"/>
          <a:ext cx="9287" cy="307134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rgbClr val="00B050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0.46461</cdr:x>
      <cdr:y>0.29642</cdr:y>
    </cdr:from>
    <cdr:to>
      <cdr:x>0.46586</cdr:x>
      <cdr:y>0.34686</cdr:y>
    </cdr:to>
    <cdr:sp macro="" textlink="">
      <cdr:nvSpPr>
        <cdr:cNvPr id="23" name="Прямая со стрелкой 22"/>
        <cdr:cNvSpPr/>
      </cdr:nvSpPr>
      <cdr:spPr>
        <a:xfrm xmlns:a="http://schemas.openxmlformats.org/drawingml/2006/main" flipV="1">
          <a:off x="4314761" y="1787198"/>
          <a:ext cx="11609" cy="304119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rgbClr val="00B050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0.38259</cdr:x>
      <cdr:y>0.22338</cdr:y>
    </cdr:from>
    <cdr:to>
      <cdr:x>0.38259</cdr:x>
      <cdr:y>0.27524</cdr:y>
    </cdr:to>
    <cdr:sp macro="" textlink="">
      <cdr:nvSpPr>
        <cdr:cNvPr id="29" name="Прямая со стрелкой 28"/>
        <cdr:cNvSpPr/>
      </cdr:nvSpPr>
      <cdr:spPr>
        <a:xfrm xmlns:a="http://schemas.openxmlformats.org/drawingml/2006/main">
          <a:off x="3570775" y="1365932"/>
          <a:ext cx="0" cy="318994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rgbClr val="FF0000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0.20838</cdr:x>
      <cdr:y>0.3437</cdr:y>
    </cdr:from>
    <cdr:to>
      <cdr:x>0.20963</cdr:x>
      <cdr:y>0.39414</cdr:y>
    </cdr:to>
    <cdr:sp macro="" textlink="">
      <cdr:nvSpPr>
        <cdr:cNvPr id="33" name="Прямая со стрелкой 32"/>
        <cdr:cNvSpPr/>
      </cdr:nvSpPr>
      <cdr:spPr>
        <a:xfrm xmlns:a="http://schemas.openxmlformats.org/drawingml/2006/main" flipV="1">
          <a:off x="1935170" y="2072308"/>
          <a:ext cx="11609" cy="304120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rgbClr val="00B050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0.97699</cdr:x>
      <cdr:y>0.14112</cdr:y>
    </cdr:from>
    <cdr:to>
      <cdr:x>0.97849</cdr:x>
      <cdr:y>0.19181</cdr:y>
    </cdr:to>
    <cdr:sp macro="" textlink="">
      <cdr:nvSpPr>
        <cdr:cNvPr id="14" name="Прямая со стрелкой 13"/>
        <cdr:cNvSpPr/>
      </cdr:nvSpPr>
      <cdr:spPr>
        <a:xfrm xmlns:a="http://schemas.openxmlformats.org/drawingml/2006/main" flipV="1">
          <a:off x="9073221" y="850850"/>
          <a:ext cx="13930" cy="305627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rgbClr val="00B050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0.80689</cdr:x>
      <cdr:y>0.31066</cdr:y>
    </cdr:from>
    <cdr:to>
      <cdr:x>0.80839</cdr:x>
      <cdr:y>0.36135</cdr:y>
    </cdr:to>
    <cdr:sp macro="" textlink="">
      <cdr:nvSpPr>
        <cdr:cNvPr id="15" name="Прямая со стрелкой 14"/>
        <cdr:cNvSpPr/>
      </cdr:nvSpPr>
      <cdr:spPr>
        <a:xfrm xmlns:a="http://schemas.openxmlformats.org/drawingml/2006/main" flipV="1">
          <a:off x="7493464" y="1873046"/>
          <a:ext cx="13930" cy="305627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rgbClr val="00B050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0.72058</cdr:x>
      <cdr:y>0.31066</cdr:y>
    </cdr:from>
    <cdr:to>
      <cdr:x>0.72208</cdr:x>
      <cdr:y>0.36135</cdr:y>
    </cdr:to>
    <cdr:sp macro="" textlink="">
      <cdr:nvSpPr>
        <cdr:cNvPr id="16" name="Прямая со стрелкой 15"/>
        <cdr:cNvSpPr/>
      </cdr:nvSpPr>
      <cdr:spPr>
        <a:xfrm xmlns:a="http://schemas.openxmlformats.org/drawingml/2006/main" flipV="1">
          <a:off x="6691970" y="1873046"/>
          <a:ext cx="13930" cy="305627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rgbClr val="00B050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0.29532</cdr:x>
      <cdr:y>0.31644</cdr:y>
    </cdr:from>
    <cdr:to>
      <cdr:x>0.29682</cdr:x>
      <cdr:y>0.36713</cdr:y>
    </cdr:to>
    <cdr:sp macro="" textlink="">
      <cdr:nvSpPr>
        <cdr:cNvPr id="17" name="Прямая со стрелкой 16"/>
        <cdr:cNvSpPr/>
      </cdr:nvSpPr>
      <cdr:spPr>
        <a:xfrm xmlns:a="http://schemas.openxmlformats.org/drawingml/2006/main" flipV="1">
          <a:off x="2742580" y="1907894"/>
          <a:ext cx="13930" cy="305627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rgbClr val="00B050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0.12271</cdr:x>
      <cdr:y>0.2047</cdr:y>
    </cdr:from>
    <cdr:to>
      <cdr:x>0.12421</cdr:x>
      <cdr:y>0.25539</cdr:y>
    </cdr:to>
    <cdr:sp macro="" textlink="">
      <cdr:nvSpPr>
        <cdr:cNvPr id="20" name="Прямая со стрелкой 19"/>
        <cdr:cNvSpPr/>
      </cdr:nvSpPr>
      <cdr:spPr>
        <a:xfrm xmlns:a="http://schemas.openxmlformats.org/drawingml/2006/main" flipV="1">
          <a:off x="1139592" y="1234174"/>
          <a:ext cx="13930" cy="305627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rgbClr val="00B050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0.63553</cdr:x>
      <cdr:y>0.29332</cdr:y>
    </cdr:from>
    <cdr:to>
      <cdr:x>0.63703</cdr:x>
      <cdr:y>0.34401</cdr:y>
    </cdr:to>
    <cdr:sp macro="" textlink="">
      <cdr:nvSpPr>
        <cdr:cNvPr id="21" name="Прямая со стрелкой 20"/>
        <cdr:cNvSpPr/>
      </cdr:nvSpPr>
      <cdr:spPr>
        <a:xfrm xmlns:a="http://schemas.openxmlformats.org/drawingml/2006/main" flipV="1">
          <a:off x="5902092" y="1768504"/>
          <a:ext cx="13930" cy="305627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rgbClr val="00B050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0.32231</cdr:x>
      <cdr:y>0.37607</cdr:y>
    </cdr:from>
    <cdr:to>
      <cdr:x>0.40909</cdr:x>
      <cdr:y>0.50855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77440" y="1341120"/>
          <a:ext cx="640080" cy="4724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altLang="ru-RU" sz="2400" b="1" kern="1200" dirty="0" smtClean="0">
              <a:solidFill>
                <a:schemeClr val="tx1"/>
              </a:solidFill>
              <a:latin typeface="Georgia" pitchFamily="18" charset="0"/>
              <a:ea typeface="+mj-ea"/>
              <a:cs typeface="+mj-cs"/>
            </a:rPr>
            <a:t> </a:t>
          </a:r>
          <a:r>
            <a:rPr lang="ru-RU" altLang="ru-RU" sz="2000" b="1" kern="1200" dirty="0" smtClean="0">
              <a:solidFill>
                <a:schemeClr val="tx1"/>
              </a:solidFill>
              <a:latin typeface="Georgia" pitchFamily="18" charset="0"/>
              <a:ea typeface="+mj-ea"/>
              <a:cs typeface="+mj-cs"/>
            </a:rPr>
            <a:t>67</a:t>
          </a:r>
          <a:endParaRPr lang="ru-RU" altLang="ru-RU" sz="2000" b="1" kern="1200" dirty="0">
            <a:solidFill>
              <a:schemeClr val="tx1"/>
            </a:solidFill>
            <a:latin typeface="Georgia" pitchFamily="18" charset="0"/>
            <a:ea typeface="+mj-ea"/>
            <a:cs typeface="+mj-cs"/>
          </a:endParaRPr>
        </a:p>
      </cdr:txBody>
    </cdr:sp>
  </cdr:relSizeAnchor>
  <cdr:relSizeAnchor xmlns:cdr="http://schemas.openxmlformats.org/drawingml/2006/chartDrawing">
    <cdr:from>
      <cdr:x>0.4992</cdr:x>
      <cdr:y>0.53659</cdr:y>
    </cdr:from>
    <cdr:to>
      <cdr:x>0.5939</cdr:x>
      <cdr:y>0.62765</cdr:y>
    </cdr:to>
    <cdr:sp macro="" textlink="">
      <cdr:nvSpPr>
        <cdr:cNvPr id="3" name="TextBox 2"/>
        <cdr:cNvSpPr txBox="1"/>
      </cdr:nvSpPr>
      <cdr:spPr>
        <a:xfrm xmlns:a="http://schemas.openxmlformats.org/drawingml/2006/main" rot="10800000" flipV="1">
          <a:off x="4739640" y="2334896"/>
          <a:ext cx="899160" cy="3962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0.48154</cdr:x>
      <cdr:y>0.45299</cdr:y>
    </cdr:from>
    <cdr:to>
      <cdr:x>0.59091</cdr:x>
      <cdr:y>0.5812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551917" y="1615440"/>
          <a:ext cx="806724" cy="457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altLang="ru-RU" sz="2400" b="1" kern="1200" dirty="0" smtClean="0">
              <a:solidFill>
                <a:schemeClr val="tx1"/>
              </a:solidFill>
              <a:latin typeface="Georgia" pitchFamily="18" charset="0"/>
              <a:ea typeface="+mj-ea"/>
              <a:cs typeface="+mj-cs"/>
            </a:rPr>
            <a:t>   </a:t>
          </a:r>
          <a:r>
            <a:rPr lang="ru-RU" altLang="ru-RU" sz="2000" b="1" kern="1200" dirty="0" smtClean="0">
              <a:solidFill>
                <a:schemeClr val="tx1"/>
              </a:solidFill>
              <a:latin typeface="Georgia" pitchFamily="18" charset="0"/>
              <a:ea typeface="+mj-ea"/>
              <a:cs typeface="+mj-cs"/>
            </a:rPr>
            <a:t>59</a:t>
          </a:r>
          <a:endParaRPr lang="ru-RU" altLang="ru-RU" sz="2000" b="1" kern="1200" dirty="0">
            <a:solidFill>
              <a:schemeClr val="tx1"/>
            </a:solidFill>
            <a:latin typeface="Georgia" pitchFamily="18" charset="0"/>
            <a:ea typeface="+mj-ea"/>
            <a:cs typeface="+mj-cs"/>
          </a:endParaRPr>
        </a:p>
      </cdr:txBody>
    </cdr:sp>
  </cdr:relSizeAnchor>
  <cdr:relSizeAnchor xmlns:cdr="http://schemas.openxmlformats.org/drawingml/2006/chartDrawing">
    <cdr:from>
      <cdr:x>0.11364</cdr:x>
      <cdr:y>0</cdr:y>
    </cdr:from>
    <cdr:to>
      <cdr:x>0.22934</cdr:x>
      <cdr:y>0.144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838200" y="0"/>
          <a:ext cx="853440" cy="5486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ru-RU" altLang="ru-RU" sz="2400" b="1" kern="1200" dirty="0" smtClean="0">
              <a:solidFill>
                <a:sysClr val="windowText" lastClr="000000"/>
              </a:solidFill>
              <a:latin typeface="Georgia" pitchFamily="18" charset="0"/>
            </a:rPr>
            <a:t> </a:t>
          </a:r>
          <a:r>
            <a:rPr lang="ru-RU" altLang="ru-RU" sz="2000" b="1" kern="1200" dirty="0" smtClean="0">
              <a:solidFill>
                <a:sysClr val="windowText" lastClr="000000"/>
              </a:solidFill>
              <a:latin typeface="Georgia" pitchFamily="18" charset="0"/>
            </a:rPr>
            <a:t>226</a:t>
          </a:r>
          <a:endParaRPr lang="ru-RU" altLang="ru-RU" sz="2000" b="1" kern="1200" dirty="0">
            <a:solidFill>
              <a:sysClr val="windowText" lastClr="000000"/>
            </a:solidFill>
            <a:latin typeface="Georgia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3D959B-3E2D-4FB3-B221-5056F6C45666}" type="datetimeFigureOut">
              <a:rPr lang="ru-RU" smtClean="0"/>
              <a:pPr/>
              <a:t>27.08.2017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DC6789-7ADD-4180-BB5F-A3138065D7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81112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DC6789-7ADD-4180-BB5F-A3138065D78B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Успешный младший школьник</a:t>
            </a:r>
          </a:p>
        </p:txBody>
      </p:sp>
      <p:sp>
        <p:nvSpPr>
          <p:cNvPr id="614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0F19967-322F-49B9-9534-A06EEA466E0A}" type="slidenum">
              <a:rPr lang="ru-RU" altLang="ru-RU" smtClean="0"/>
              <a:pPr/>
              <a:t>14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spcBef>
                <a:spcPct val="0"/>
              </a:spcBef>
            </a:pPr>
            <a:r>
              <a:rPr lang="ru-RU" altLang="ru-RU" smtClean="0">
                <a:solidFill>
                  <a:srgbClr val="0000CC"/>
                </a:solidFill>
              </a:rPr>
              <a:t>Участвовали 17 учреждений, более 3 побед</a:t>
            </a:r>
            <a:endParaRPr lang="ru-RU" altLang="ru-RU" b="1" smtClean="0">
              <a:solidFill>
                <a:srgbClr val="0000CC"/>
              </a:solidFill>
            </a:endParaRPr>
          </a:p>
          <a:p>
            <a:pPr algn="just" eaLnBrk="1" hangingPunct="1">
              <a:spcBef>
                <a:spcPct val="0"/>
              </a:spcBef>
            </a:pPr>
            <a:endParaRPr lang="ru-RU" altLang="ru-RU" smtClean="0">
              <a:solidFill>
                <a:srgbClr val="0000CC"/>
              </a:solidFill>
            </a:endParaRPr>
          </a:p>
          <a:p>
            <a:pPr algn="just" eaLnBrk="1" hangingPunct="1">
              <a:spcBef>
                <a:spcPct val="0"/>
              </a:spcBef>
            </a:pPr>
            <a:endParaRPr lang="ru-RU" altLang="ru-RU" b="1" smtClean="0">
              <a:solidFill>
                <a:srgbClr val="0000CC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624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F8A257F-AD83-4134-9842-06221875D9CF}" type="slidenum">
              <a:rPr lang="ru-RU" altLang="ru-RU" smtClean="0"/>
              <a:pPr/>
              <a:t>15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Успешный младший школьник</a:t>
            </a:r>
          </a:p>
        </p:txBody>
      </p:sp>
      <p:sp>
        <p:nvSpPr>
          <p:cNvPr id="634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B5CC064E-CD76-4A03-BC23-3AC891B994D0}" type="slidenum">
              <a:rPr lang="ru-RU" altLang="ru-RU" sz="1200">
                <a:latin typeface="Calibri" pitchFamily="34" charset="0"/>
              </a:rPr>
              <a:pPr algn="r" eaLnBrk="1" hangingPunct="1"/>
              <a:t>16</a:t>
            </a:fld>
            <a:endParaRPr lang="ru-RU" altLang="ru-RU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Успешный младший школьник</a:t>
            </a:r>
          </a:p>
        </p:txBody>
      </p:sp>
      <p:sp>
        <p:nvSpPr>
          <p:cNvPr id="64516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EABB29BE-DEAD-4A04-8A3A-999D91BF0E08}" type="slidenum">
              <a:rPr lang="ru-RU" altLang="ru-RU" sz="1200">
                <a:latin typeface="Calibri" pitchFamily="34" charset="0"/>
              </a:rPr>
              <a:pPr algn="r" eaLnBrk="1" hangingPunct="1"/>
              <a:t>17</a:t>
            </a:fld>
            <a:endParaRPr lang="ru-RU" altLang="ru-RU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spcBef>
                <a:spcPct val="0"/>
              </a:spcBef>
            </a:pPr>
            <a:r>
              <a:rPr lang="ru-RU" altLang="ru-RU" dirty="0" smtClean="0">
                <a:solidFill>
                  <a:srgbClr val="0000CC"/>
                </a:solidFill>
              </a:rPr>
              <a:t>Участвовали 17 учреждений, в текст – перефразировать цитату</a:t>
            </a:r>
            <a:endParaRPr lang="ru-RU" altLang="ru-RU" b="1" dirty="0" smtClean="0">
              <a:solidFill>
                <a:srgbClr val="0000CC"/>
              </a:solidFill>
            </a:endParaRPr>
          </a:p>
          <a:p>
            <a:pPr algn="just" eaLnBrk="1" hangingPunct="1">
              <a:spcBef>
                <a:spcPct val="0"/>
              </a:spcBef>
            </a:pPr>
            <a:endParaRPr lang="ru-RU" altLang="ru-RU" dirty="0" smtClean="0">
              <a:solidFill>
                <a:srgbClr val="0000CC"/>
              </a:solidFill>
            </a:endParaRPr>
          </a:p>
          <a:p>
            <a:pPr algn="just" eaLnBrk="1" hangingPunct="1">
              <a:spcBef>
                <a:spcPct val="0"/>
              </a:spcBef>
            </a:pPr>
            <a:endParaRPr lang="ru-RU" altLang="ru-RU" b="1" dirty="0" smtClean="0">
              <a:solidFill>
                <a:srgbClr val="0000CC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65540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DFB5886A-4E18-4EC2-B5C4-15CC0F9715D6}" type="slidenum">
              <a:rPr lang="ru-RU" altLang="ru-RU" sz="1200">
                <a:latin typeface="Calibri" pitchFamily="34" charset="0"/>
              </a:rPr>
              <a:pPr algn="r" eaLnBrk="1" hangingPunct="1"/>
              <a:t>18</a:t>
            </a:fld>
            <a:endParaRPr lang="ru-RU" altLang="ru-RU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spcBef>
                <a:spcPct val="0"/>
              </a:spcBef>
            </a:pPr>
            <a:endParaRPr lang="ru-RU" altLang="ru-RU" b="1" dirty="0" smtClean="0">
              <a:solidFill>
                <a:srgbClr val="0000CC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66564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F600BA5A-2ED1-4EC5-95D7-2C5635339F42}" type="slidenum">
              <a:rPr lang="ru-RU" altLang="ru-RU" sz="1200">
                <a:latin typeface="Calibri" pitchFamily="34" charset="0"/>
              </a:rPr>
              <a:pPr algn="r" eaLnBrk="1" hangingPunct="1"/>
              <a:t>19</a:t>
            </a:fld>
            <a:endParaRPr lang="ru-RU" altLang="ru-RU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ru-RU" altLang="ru-RU" sz="1200" b="0" dirty="0" smtClean="0">
                <a:latin typeface="Times New Roman" pitchFamily="18" charset="0"/>
              </a:rPr>
              <a:t>Баженов Константин МБОУ «СОШ №2» ,география, история</a:t>
            </a:r>
            <a:endParaRPr lang="ru-RU" altLang="ru-RU" b="0" dirty="0" smtClean="0">
              <a:solidFill>
                <a:srgbClr val="0000CC"/>
              </a:solidFill>
            </a:endParaRPr>
          </a:p>
          <a:p>
            <a:pPr algn="ctr" eaLnBrk="1" hangingPunct="1"/>
            <a:r>
              <a:rPr lang="ru-RU" altLang="ru-RU" sz="1200" b="0" dirty="0" smtClean="0">
                <a:latin typeface="Times New Roman" pitchFamily="18" charset="0"/>
              </a:rPr>
              <a:t>Пентюхов Алексей</a:t>
            </a:r>
            <a:r>
              <a:rPr lang="ru-RU" altLang="ru-RU" sz="1200" b="0" baseline="0" dirty="0" smtClean="0">
                <a:latin typeface="Times New Roman" pitchFamily="18" charset="0"/>
              </a:rPr>
              <a:t> </a:t>
            </a:r>
            <a:r>
              <a:rPr lang="ru-RU" altLang="ru-RU" sz="1200" b="0" dirty="0" smtClean="0">
                <a:latin typeface="Times New Roman" pitchFamily="18" charset="0"/>
              </a:rPr>
              <a:t>МБОУ «Гимназия»,</a:t>
            </a:r>
            <a:r>
              <a:rPr lang="ru-RU" altLang="ru-RU" sz="1200" b="0" baseline="0" dirty="0" smtClean="0">
                <a:latin typeface="Times New Roman" pitchFamily="18" charset="0"/>
              </a:rPr>
              <a:t> </a:t>
            </a:r>
            <a:r>
              <a:rPr lang="ru-RU" altLang="ru-RU" sz="1200" b="0" dirty="0" smtClean="0">
                <a:latin typeface="Times New Roman" pitchFamily="18" charset="0"/>
              </a:rPr>
              <a:t>география</a:t>
            </a:r>
            <a:endParaRPr lang="ru-RU" altLang="ru-RU" b="0" dirty="0" smtClean="0">
              <a:solidFill>
                <a:srgbClr val="0000CC"/>
              </a:solidFill>
            </a:endParaRPr>
          </a:p>
          <a:p>
            <a:pPr algn="ctr" eaLnBrk="1" hangingPunct="1"/>
            <a:r>
              <a:rPr lang="ru-RU" altLang="ru-RU" sz="1200" b="0" dirty="0" smtClean="0">
                <a:latin typeface="Times New Roman" pitchFamily="18" charset="0"/>
              </a:rPr>
              <a:t>Агеев </a:t>
            </a:r>
            <a:r>
              <a:rPr lang="ru-RU" altLang="ru-RU" sz="1200" b="0" dirty="0" err="1" smtClean="0">
                <a:latin typeface="Times New Roman" pitchFamily="18" charset="0"/>
              </a:rPr>
              <a:t>АлександрМБОУ</a:t>
            </a:r>
            <a:r>
              <a:rPr lang="ru-RU" altLang="ru-RU" sz="1200" b="0" dirty="0" smtClean="0">
                <a:latin typeface="Times New Roman" pitchFamily="18" charset="0"/>
              </a:rPr>
              <a:t> «</a:t>
            </a:r>
            <a:r>
              <a:rPr lang="ru-RU" altLang="ru-RU" sz="1200" b="0" dirty="0" err="1" smtClean="0">
                <a:latin typeface="Times New Roman" pitchFamily="18" charset="0"/>
              </a:rPr>
              <a:t>Зюкайская</a:t>
            </a:r>
            <a:r>
              <a:rPr lang="ru-RU" altLang="ru-RU" sz="1200" b="0" dirty="0" smtClean="0">
                <a:latin typeface="Times New Roman" pitchFamily="18" charset="0"/>
              </a:rPr>
              <a:t> СОШ»,</a:t>
            </a:r>
            <a:r>
              <a:rPr lang="ru-RU" altLang="ru-RU" sz="1200" b="0" baseline="0" dirty="0" smtClean="0">
                <a:latin typeface="Times New Roman" pitchFamily="18" charset="0"/>
              </a:rPr>
              <a:t> </a:t>
            </a:r>
            <a:r>
              <a:rPr lang="ru-RU" altLang="ru-RU" sz="1200" b="0" dirty="0" smtClean="0">
                <a:latin typeface="Times New Roman" pitchFamily="18" charset="0"/>
              </a:rPr>
              <a:t>ОБЖ</a:t>
            </a:r>
            <a:endParaRPr lang="ru-RU" altLang="ru-RU" b="0" dirty="0" smtClean="0">
              <a:solidFill>
                <a:srgbClr val="0000CC"/>
              </a:solidFill>
            </a:endParaRPr>
          </a:p>
          <a:p>
            <a:pPr algn="ctr" eaLnBrk="1" hangingPunct="1"/>
            <a:r>
              <a:rPr lang="ru-RU" altLang="ru-RU" sz="1200" b="0" dirty="0" smtClean="0">
                <a:latin typeface="Times New Roman" pitchFamily="18" charset="0"/>
              </a:rPr>
              <a:t>Никитина </a:t>
            </a:r>
            <a:r>
              <a:rPr lang="ru-RU" altLang="ru-RU" sz="1200" b="0" dirty="0" err="1" smtClean="0">
                <a:latin typeface="Times New Roman" pitchFamily="18" charset="0"/>
              </a:rPr>
              <a:t>Василина</a:t>
            </a:r>
            <a:r>
              <a:rPr lang="ru-RU" altLang="ru-RU" sz="1200" b="0" dirty="0" smtClean="0">
                <a:latin typeface="Times New Roman" pitchFamily="18" charset="0"/>
              </a:rPr>
              <a:t>, МБОУ Ленинская СОШ, технология</a:t>
            </a:r>
          </a:p>
          <a:p>
            <a:pPr algn="ctr" eaLnBrk="1" hangingPunct="1"/>
            <a:r>
              <a:rPr lang="ru-RU" altLang="ru-RU" sz="1200" b="0" dirty="0" smtClean="0">
                <a:latin typeface="Times New Roman" pitchFamily="18" charset="0"/>
              </a:rPr>
              <a:t>Федосеев Максим</a:t>
            </a:r>
            <a:r>
              <a:rPr lang="ru-RU" altLang="ru-RU" sz="1200" b="0" baseline="0" dirty="0" smtClean="0">
                <a:latin typeface="Times New Roman" pitchFamily="18" charset="0"/>
              </a:rPr>
              <a:t> </a:t>
            </a:r>
            <a:r>
              <a:rPr lang="ru-RU" altLang="ru-RU" sz="1200" b="0" dirty="0" smtClean="0">
                <a:latin typeface="Times New Roman" pitchFamily="18" charset="0"/>
              </a:rPr>
              <a:t>МБОУ «СОШ №2»,</a:t>
            </a:r>
            <a:r>
              <a:rPr lang="ru-RU" altLang="ru-RU" sz="1200" b="0" baseline="0" dirty="0" smtClean="0">
                <a:latin typeface="Times New Roman" pitchFamily="18" charset="0"/>
              </a:rPr>
              <a:t> </a:t>
            </a:r>
            <a:r>
              <a:rPr lang="ru-RU" altLang="ru-RU" sz="1200" b="0" dirty="0" smtClean="0">
                <a:latin typeface="Times New Roman" pitchFamily="18" charset="0"/>
              </a:rPr>
              <a:t>физическая культура</a:t>
            </a:r>
          </a:p>
          <a:p>
            <a:pPr algn="ctr" eaLnBrk="1" hangingPunct="1"/>
            <a:r>
              <a:rPr lang="ru-RU" altLang="ru-RU" sz="1200" b="0" dirty="0" smtClean="0">
                <a:latin typeface="Times New Roman" pitchFamily="18" charset="0"/>
              </a:rPr>
              <a:t>Ведерникова Наталья</a:t>
            </a:r>
            <a:r>
              <a:rPr lang="ru-RU" altLang="ru-RU" sz="1200" b="0" baseline="0" dirty="0" smtClean="0">
                <a:latin typeface="Times New Roman" pitchFamily="18" charset="0"/>
              </a:rPr>
              <a:t> </a:t>
            </a:r>
            <a:r>
              <a:rPr lang="ru-RU" altLang="ru-RU" sz="1200" b="0" dirty="0" smtClean="0">
                <a:latin typeface="Times New Roman" pitchFamily="18" charset="0"/>
              </a:rPr>
              <a:t>МАОУ «СОШ №1»,</a:t>
            </a:r>
            <a:r>
              <a:rPr lang="ru-RU" altLang="ru-RU" sz="1200" b="0" baseline="0" dirty="0" smtClean="0">
                <a:latin typeface="Times New Roman" pitchFamily="18" charset="0"/>
              </a:rPr>
              <a:t> </a:t>
            </a:r>
            <a:r>
              <a:rPr lang="ru-RU" altLang="ru-RU" sz="1200" b="0" dirty="0" smtClean="0">
                <a:latin typeface="Times New Roman" pitchFamily="18" charset="0"/>
              </a:rPr>
              <a:t>физическая культура </a:t>
            </a:r>
            <a:endParaRPr lang="ru-RU" altLang="ru-RU" b="0" dirty="0" smtClean="0"/>
          </a:p>
        </p:txBody>
      </p:sp>
      <p:sp>
        <p:nvSpPr>
          <p:cNvPr id="67588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98C42076-C88B-4213-8D93-5C6DA7CCB9C6}" type="slidenum">
              <a:rPr lang="ru-RU" altLang="ru-RU" sz="1200">
                <a:latin typeface="Calibri" pitchFamily="34" charset="0"/>
              </a:rPr>
              <a:pPr algn="r" eaLnBrk="1" hangingPunct="1"/>
              <a:t>20</a:t>
            </a:fld>
            <a:endParaRPr lang="ru-RU" altLang="ru-RU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spcBef>
                <a:spcPct val="0"/>
              </a:spcBef>
            </a:pPr>
            <a:endParaRPr lang="ru-RU" altLang="ru-RU" b="1" dirty="0" smtClean="0">
              <a:solidFill>
                <a:srgbClr val="0000CC"/>
              </a:solidFill>
            </a:endParaRPr>
          </a:p>
          <a:p>
            <a:pPr algn="just" eaLnBrk="1" hangingPunct="1">
              <a:spcBef>
                <a:spcPct val="0"/>
              </a:spcBef>
            </a:pPr>
            <a:endParaRPr lang="ru-RU" altLang="ru-RU" b="0" dirty="0" smtClean="0">
              <a:solidFill>
                <a:srgbClr val="0000CC"/>
              </a:solidFill>
            </a:endParaRPr>
          </a:p>
          <a:p>
            <a:pPr algn="just" eaLnBrk="1" hangingPunct="1">
              <a:spcBef>
                <a:spcPct val="0"/>
              </a:spcBef>
            </a:pPr>
            <a:endParaRPr lang="ru-RU" altLang="ru-RU" b="0" dirty="0" smtClean="0">
              <a:solidFill>
                <a:srgbClr val="0000CC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6861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6443D42E-53B8-4F3B-8D90-0E8E0D7A0E0E}" type="slidenum">
              <a:rPr lang="ru-RU" altLang="ru-RU" sz="1200">
                <a:latin typeface="Calibri" pitchFamily="34" charset="0"/>
              </a:rPr>
              <a:pPr algn="r" eaLnBrk="1" hangingPunct="1"/>
              <a:t>21</a:t>
            </a:fld>
            <a:endParaRPr lang="ru-RU" altLang="ru-RU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DC6789-7ADD-4180-BB5F-A3138065D78B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Конкурс исследовательских работ – 74 конкурсные работы, пьедестал лидеров возглавляет СОШ №1, 13 участников краевого этапа, </a:t>
            </a:r>
          </a:p>
          <a:p>
            <a:r>
              <a:rPr lang="ru-RU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призера  </a:t>
            </a:r>
          </a:p>
          <a:p>
            <a:pPr lvl="0"/>
            <a:r>
              <a:rPr 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Полыгалова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Ксения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обучающаяся СОШ № 1, победитель </a:t>
            </a:r>
          </a:p>
          <a:p>
            <a:pPr lvl="0"/>
            <a:r>
              <a:rPr 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Брылина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Анна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обучающаяся СОШ № 1, заняла 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 место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lvl="0"/>
            <a:r>
              <a:rPr 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Базуева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Валерия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обучающаяся гимназии, заняла 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 место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</a:p>
          <a:p>
            <a:pPr lvl="0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проектов – 42 конкурсные</a:t>
            </a:r>
            <a:r>
              <a:rPr lang="ru-RU" sz="1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работы, </a:t>
            </a:r>
            <a:r>
              <a:rPr lang="ru-RU" dirty="0" smtClean="0"/>
              <a:t>пьедестал лидеров возглавляет СОШ №121, </a:t>
            </a:r>
          </a:p>
          <a:p>
            <a:pPr lvl="0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«Отечество» - </a:t>
            </a:r>
            <a:r>
              <a:rPr lang="ru-RU" dirty="0" smtClean="0"/>
              <a:t>конкурс исследовательских краеведческих работ, впервые проведен на уровне муниципального</a:t>
            </a:r>
            <a:r>
              <a:rPr lang="ru-RU" baseline="0" dirty="0" smtClean="0"/>
              <a:t> этапа, впервые результаты на уровне края, конкурс является рейтинговым на уровне края</a:t>
            </a:r>
            <a:r>
              <a:rPr lang="ru-RU" sz="1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участников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краевого этапа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 призер </a:t>
            </a:r>
          </a:p>
          <a:p>
            <a:pPr lvl="0"/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Боталова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Юлия,  обучающаяся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Нижне-Галинская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ООШ,</a:t>
            </a:r>
            <a:r>
              <a:rPr lang="ru-RU" sz="12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заняла 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 место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DC6789-7ADD-4180-BB5F-A3138065D78B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Суждение и вера в учителя, обучающегося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DC6789-7ADD-4180-BB5F-A3138065D78B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DC6789-7ADD-4180-BB5F-A3138065D78B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dirty="0" smtClean="0">
              <a:solidFill>
                <a:schemeClr val="dk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FEC4A-F5EF-4D93-BBBF-87B65AB06C3F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endParaRPr lang="ru-RU" sz="14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DC6789-7ADD-4180-BB5F-A3138065D78B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DC6789-7ADD-4180-BB5F-A3138065D78B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Краевые мероприятия и соревнования – 73 выезда.</a:t>
            </a:r>
          </a:p>
          <a:p>
            <a:r>
              <a:rPr lang="ru-RU" dirty="0" smtClean="0"/>
              <a:t>Всероссийские мероприятия – 5 выездов.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DC6789-7ADD-4180-BB5F-A3138065D78B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ru-RU" sz="1200" b="0" dirty="0" smtClean="0">
              <a:solidFill>
                <a:srgbClr val="0000CC"/>
              </a:solidFill>
            </a:endParaRPr>
          </a:p>
          <a:p>
            <a:pPr algn="just">
              <a:buFont typeface="Arial" charset="0"/>
              <a:buNone/>
            </a:pPr>
            <a:endParaRPr lang="ru-RU" sz="1200" b="1" dirty="0" smtClean="0">
              <a:solidFill>
                <a:srgbClr val="0000CC"/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DC6789-7ADD-4180-BB5F-A3138065D78B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DC6789-7ADD-4180-BB5F-A3138065D78B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err="1" smtClean="0">
                <a:solidFill>
                  <a:srgbClr val="FF0000"/>
                </a:solidFill>
                <a:latin typeface="Georgia" pitchFamily="18" charset="0"/>
              </a:rPr>
              <a:t>Лукененко</a:t>
            </a:r>
            <a:r>
              <a:rPr lang="ru-RU" sz="1200" dirty="0" smtClean="0">
                <a:solidFill>
                  <a:srgbClr val="FF0000"/>
                </a:solidFill>
                <a:latin typeface="Georgia" pitchFamily="18" charset="0"/>
              </a:rPr>
              <a:t> Виталий</a:t>
            </a:r>
            <a:r>
              <a:rPr lang="ru-RU" sz="1100" dirty="0" smtClean="0">
                <a:latin typeface="Georgia" pitchFamily="18" charset="0"/>
              </a:rPr>
              <a:t>, ВМТ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dirty="0" smtClean="0">
                <a:latin typeface="Georgia" pitchFamily="18" charset="0"/>
              </a:rPr>
              <a:t>Чернов Дмитрий, </a:t>
            </a:r>
            <a:r>
              <a:rPr lang="ru-RU" sz="1100" dirty="0" err="1" smtClean="0">
                <a:latin typeface="Georgia" pitchFamily="18" charset="0"/>
              </a:rPr>
              <a:t>Завьялов</a:t>
            </a:r>
            <a:r>
              <a:rPr lang="ru-RU" sz="1100" dirty="0" smtClean="0">
                <a:latin typeface="Georgia" pitchFamily="18" charset="0"/>
              </a:rPr>
              <a:t> Владимир,</a:t>
            </a:r>
            <a:r>
              <a:rPr lang="ru-RU" sz="1100" baseline="0" dirty="0" smtClean="0">
                <a:latin typeface="Georgia" pitchFamily="18" charset="0"/>
              </a:rPr>
              <a:t> </a:t>
            </a:r>
            <a:r>
              <a:rPr lang="ru-RU" sz="1100" baseline="0" dirty="0" err="1" smtClean="0">
                <a:latin typeface="Georgia" pitchFamily="18" charset="0"/>
              </a:rPr>
              <a:t>Мокрушин</a:t>
            </a:r>
            <a:r>
              <a:rPr lang="ru-RU" sz="1100" baseline="0" dirty="0" smtClean="0">
                <a:latin typeface="Georgia" pitchFamily="18" charset="0"/>
              </a:rPr>
              <a:t> Роман - ЗАТ</a:t>
            </a:r>
            <a:endParaRPr lang="ru-RU" sz="1100" dirty="0" smtClean="0">
              <a:latin typeface="Georgia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DC6789-7ADD-4180-BB5F-A3138065D78B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DC6789-7ADD-4180-BB5F-A3138065D78B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DC6789-7ADD-4180-BB5F-A3138065D78B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Всего работников –</a:t>
            </a:r>
            <a:r>
              <a:rPr lang="ru-RU" baseline="0" dirty="0" smtClean="0"/>
              <a:t> школы 849, ДС – 593, ДО – 97, итого - 1539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DC6789-7ADD-4180-BB5F-A3138065D78B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 algn="just">
              <a:lnSpc>
                <a:spcPct val="120000"/>
              </a:lnSpc>
              <a:buFont typeface="Arial" pitchFamily="34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DC6789-7ADD-4180-BB5F-A3138065D78B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DC6789-7ADD-4180-BB5F-A3138065D78B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DC6789-7ADD-4180-BB5F-A3138065D78B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DC6789-7ADD-4180-BB5F-A3138065D78B}" type="slidenum">
              <a:rPr lang="ru-RU" smtClean="0"/>
              <a:pPr/>
              <a:t>37</a:t>
            </a:fld>
            <a:endParaRPr lang="ru-R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школе нужно активно развивать творческое начало, школьники должны учиться самостоятельно мыслить, работать индивидуально и в команде, решать нестандартные задачи, ставить перед собой цели и добиваться их, чтобы в будущем это стало основой их благополучной интересной жизни.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DC6789-7ADD-4180-BB5F-A3138065D78B}" type="slidenum">
              <a:rPr lang="ru-RU" smtClean="0"/>
              <a:pPr/>
              <a:t>38</a:t>
            </a:fld>
            <a:endParaRPr lang="ru-RU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ru-RU" sz="1200" b="0" dirty="0" smtClean="0">
              <a:solidFill>
                <a:srgbClr val="0000CC"/>
              </a:solidFill>
            </a:endParaRPr>
          </a:p>
          <a:p>
            <a:pPr algn="just">
              <a:buFont typeface="Arial" charset="0"/>
              <a:buNone/>
            </a:pPr>
            <a:endParaRPr lang="ru-RU" sz="1200" b="1" dirty="0" smtClean="0">
              <a:solidFill>
                <a:srgbClr val="0000CC"/>
              </a:solidFill>
            </a:endParaRPr>
          </a:p>
          <a:p>
            <a:r>
              <a:rPr lang="ru-RU" dirty="0" smtClean="0"/>
              <a:t>Партнеры</a:t>
            </a:r>
            <a:r>
              <a:rPr lang="ru-RU" baseline="0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DC6789-7ADD-4180-BB5F-A3138065D78B}" type="slidenum">
              <a:rPr lang="ru-RU" smtClean="0"/>
              <a:pPr/>
              <a:t>39</a:t>
            </a:fld>
            <a:endParaRPr lang="ru-RU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DC6789-7ADD-4180-BB5F-A3138065D78B}" type="slidenum">
              <a:rPr lang="ru-RU" smtClean="0"/>
              <a:pPr/>
              <a:t>40</a:t>
            </a:fld>
            <a:endParaRPr lang="ru-RU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DC6789-7ADD-4180-BB5F-A3138065D78B}" type="slidenum">
              <a:rPr lang="ru-RU" smtClean="0"/>
              <a:pPr/>
              <a:t>41</a:t>
            </a:fld>
            <a:endParaRPr lang="ru-RU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DC6789-7ADD-4180-BB5F-A3138065D78B}" type="slidenum">
              <a:rPr lang="ru-RU" smtClean="0"/>
              <a:pPr/>
              <a:t>42</a:t>
            </a:fld>
            <a:endParaRPr lang="ru-RU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DC6789-7ADD-4180-BB5F-A3138065D78B}" type="slidenum">
              <a:rPr lang="ru-RU" smtClean="0"/>
              <a:pPr/>
              <a:t>43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DC6789-7ADD-4180-BB5F-A3138065D78B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DC6789-7ADD-4180-BB5F-A3138065D78B}" type="slidenum">
              <a:rPr lang="ru-RU" smtClean="0"/>
              <a:pPr/>
              <a:t>44</a:t>
            </a:fld>
            <a:endParaRPr lang="ru-RU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DC6789-7ADD-4180-BB5F-A3138065D78B}" type="slidenum">
              <a:rPr lang="ru-RU" smtClean="0"/>
              <a:pPr/>
              <a:t>45</a:t>
            </a:fld>
            <a:endParaRPr lang="ru-RU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DC6789-7ADD-4180-BB5F-A3138065D78B}" type="slidenum">
              <a:rPr lang="ru-RU" smtClean="0"/>
              <a:pPr/>
              <a:t>47</a:t>
            </a:fld>
            <a:endParaRPr lang="ru-RU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DC6789-7ADD-4180-BB5F-A3138065D78B}" type="slidenum">
              <a:rPr lang="ru-RU" smtClean="0"/>
              <a:pPr/>
              <a:t>48</a:t>
            </a:fld>
            <a:endParaRPr lang="ru-RU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768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3B4FA05-618E-4E74-9C9C-FD8F41AF7B7F}" type="slidenum">
              <a:rPr lang="ru-RU" smtClean="0"/>
              <a:pPr/>
              <a:t>49</a:t>
            </a:fld>
            <a:endParaRPr lang="ru-RU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ru-RU" sz="1200" dirty="0" smtClean="0">
                <a:latin typeface="Times New Roman" pitchFamily="18" charset="0"/>
              </a:rPr>
              <a:t>К 2022 году в РФ будет сформирована национальная система учительского роста:</a:t>
            </a:r>
            <a:r>
              <a:rPr lang="ru-RU" sz="1200" baseline="0" dirty="0" smtClean="0">
                <a:latin typeface="Times New Roman" pitchFamily="18" charset="0"/>
              </a:rPr>
              <a:t> учитель, старший учитель, ведущий учитель; через единую федеральную оценку категорий, и оценку на соответствие. Единая федеральная оценка – объективная оценка компетенций учителя, короткое испытание – 2-3 часа, без бумаг.</a:t>
            </a:r>
            <a:endParaRPr lang="ru-RU" sz="1200" dirty="0" smtClean="0">
              <a:latin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7956A-AC01-4C6F-B37F-50E8D9E60852}" type="slidenum">
              <a:rPr lang="ru-RU" smtClean="0"/>
              <a:pPr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3279490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696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3D3AD47-47D8-4638-B5EF-C3B2AAB9F315}" type="slidenum">
              <a:rPr lang="ru-RU" altLang="ru-RU" smtClean="0"/>
              <a:pPr/>
              <a:t>51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706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57738EE-3289-4111-8074-95289B8515F4}" type="slidenum">
              <a:rPr lang="ru-RU" altLang="ru-RU" smtClean="0"/>
              <a:pPr/>
              <a:t>52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62500" lnSpcReduction="20000"/>
          </a:bodyPr>
          <a:lstStyle/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47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6A3B013-5787-4FE3-B79D-B779D69BD49D}" type="slidenum">
              <a:rPr lang="ru-RU" altLang="ru-RU" smtClean="0"/>
              <a:pPr/>
              <a:t>53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z="18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ts val="1000"/>
              </a:spcBef>
            </a:pPr>
            <a:endParaRPr lang="ru-RU" altLang="ru-RU" sz="20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82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C3679D7-C4D8-4336-ADE7-6CFCE54E0256}" type="slidenum">
              <a:rPr lang="ru-RU" altLang="ru-RU" smtClean="0"/>
              <a:pPr/>
              <a:t>54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Успешный дошкольник</a:t>
            </a:r>
          </a:p>
        </p:txBody>
      </p:sp>
      <p:sp>
        <p:nvSpPr>
          <p:cNvPr id="583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4954E17-2F38-48C8-87A4-6EAE7163193C}" type="slidenum">
              <a:rPr lang="ru-RU" smtClean="0"/>
              <a:pPr/>
              <a:t>9</a:t>
            </a:fld>
            <a:endParaRPr lang="ru-RU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 eaLnBrk="1" hangingPunct="1"/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DC6789-7ADD-4180-BB5F-A3138065D78B}" type="slidenum">
              <a:rPr lang="ru-RU" smtClean="0"/>
              <a:pPr/>
              <a:t>55</a:t>
            </a:fld>
            <a:endParaRPr lang="ru-RU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7956A-AC01-4C6F-B37F-50E8D9E60852}" type="slidenum">
              <a:rPr lang="ru-RU" smtClean="0"/>
              <a:pPr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3279490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endParaRPr lang="ru-RU" b="1" dirty="0" smtClean="0">
              <a:solidFill>
                <a:srgbClr val="FF0000"/>
              </a:solidFill>
            </a:endParaRPr>
          </a:p>
          <a:p>
            <a:pPr algn="just" eaLnBrk="1" hangingPunct="1">
              <a:spcBef>
                <a:spcPct val="0"/>
              </a:spcBef>
            </a:pPr>
            <a:endParaRPr lang="ru-RU" dirty="0" smtClean="0"/>
          </a:p>
          <a:p>
            <a:pPr algn="just" eaLnBrk="1" hangingPunct="1">
              <a:spcBef>
                <a:spcPct val="0"/>
              </a:spcBef>
            </a:pPr>
            <a:endParaRPr lang="ru-RU" dirty="0" smtClean="0"/>
          </a:p>
          <a:p>
            <a:pPr algn="just" eaLnBrk="1" hangingPunct="1">
              <a:spcBef>
                <a:spcPct val="0"/>
              </a:spcBef>
            </a:pPr>
            <a:endParaRPr lang="ru-RU" dirty="0" smtClean="0"/>
          </a:p>
          <a:p>
            <a:pPr algn="just" eaLnBrk="1" hangingPunct="1">
              <a:spcBef>
                <a:spcPct val="0"/>
              </a:spcBef>
            </a:pPr>
            <a:endParaRPr lang="ru-RU" dirty="0" smtClean="0"/>
          </a:p>
          <a:p>
            <a:pPr algn="just" eaLnBrk="1" hangingPunct="1">
              <a:spcBef>
                <a:spcPct val="0"/>
              </a:spcBef>
            </a:pPr>
            <a:endParaRPr lang="ru-RU" dirty="0" smtClean="0"/>
          </a:p>
          <a:p>
            <a:pPr algn="just" eaLnBrk="1" hangingPunct="1">
              <a:spcBef>
                <a:spcPct val="0"/>
              </a:spcBef>
            </a:pPr>
            <a:endParaRPr lang="ru-RU" b="1" dirty="0" smtClean="0">
              <a:solidFill>
                <a:srgbClr val="0000CC"/>
              </a:solidFill>
            </a:endParaRPr>
          </a:p>
          <a:p>
            <a:pPr algn="just" eaLnBrk="1" hangingPunct="1">
              <a:spcBef>
                <a:spcPct val="0"/>
              </a:spcBef>
            </a:pPr>
            <a:endParaRPr lang="ru-RU" dirty="0" smtClean="0">
              <a:solidFill>
                <a:srgbClr val="0000CC"/>
              </a:solidFill>
            </a:endParaRPr>
          </a:p>
          <a:p>
            <a:pPr algn="just" eaLnBrk="1" hangingPunct="1">
              <a:spcBef>
                <a:spcPct val="0"/>
              </a:spcBef>
            </a:pPr>
            <a:endParaRPr lang="ru-RU" b="1" dirty="0" smtClean="0">
              <a:solidFill>
                <a:srgbClr val="0000CC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788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0B0BCDF-F814-4F79-BE04-E9CA6003C049}" type="slidenum">
              <a:rPr lang="ru-RU" smtClean="0"/>
              <a:pPr/>
              <a:t>57</a:t>
            </a:fld>
            <a:endParaRPr lang="ru-RU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spcBef>
                <a:spcPct val="0"/>
              </a:spcBef>
            </a:pPr>
            <a:r>
              <a:rPr lang="ru-RU" b="1" dirty="0" smtClean="0">
                <a:solidFill>
                  <a:srgbClr val="FF0000"/>
                </a:solidFill>
              </a:rPr>
              <a:t> </a:t>
            </a:r>
            <a:endParaRPr lang="ru-RU" dirty="0" smtClean="0"/>
          </a:p>
          <a:p>
            <a:pPr algn="just"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809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05F6A5F-C20F-4235-BBE6-DF487658AC5A}" type="slidenum">
              <a:rPr lang="ru-RU" smtClean="0"/>
              <a:pPr/>
              <a:t>58</a:t>
            </a:fld>
            <a:endParaRPr lang="ru-RU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19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43D2FA2-BA68-440C-9894-5772051AC703}" type="slidenum">
              <a:rPr lang="ru-RU" altLang="ru-RU" smtClean="0"/>
              <a:pPr/>
              <a:t>59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6148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C1462E10-CD7D-4513-99CB-BFDF5CE2D16C}" type="slidenum">
              <a:rPr lang="ru-RU" altLang="ru-RU" sz="1200">
                <a:latin typeface="Calibri" pitchFamily="34" charset="0"/>
              </a:rPr>
              <a:pPr algn="r" eaLnBrk="1" hangingPunct="1"/>
              <a:t>61</a:t>
            </a:fld>
            <a:endParaRPr lang="ru-RU" altLang="ru-RU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FEC4A-F5EF-4D93-BBBF-87B65AB06C3F}" type="slidenum">
              <a:rPr lang="ru-RU" smtClean="0"/>
              <a:pPr/>
              <a:t>62</a:t>
            </a:fld>
            <a:endParaRPr lang="ru-RU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buFont typeface="Arial" charset="0"/>
              <a:buNone/>
            </a:pPr>
            <a:endParaRPr lang="ru-RU" sz="1200" b="1" dirty="0" smtClean="0">
              <a:solidFill>
                <a:srgbClr val="0000CC"/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DC6789-7ADD-4180-BB5F-A3138065D78B}" type="slidenum">
              <a:rPr lang="ru-RU" smtClean="0"/>
              <a:pPr/>
              <a:t>64</a:t>
            </a:fld>
            <a:endParaRPr lang="ru-RU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DC6789-7ADD-4180-BB5F-A3138065D78B}" type="slidenum">
              <a:rPr lang="ru-RU" smtClean="0"/>
              <a:pPr/>
              <a:t>66</a:t>
            </a:fld>
            <a:endParaRPr lang="ru-RU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DC6789-7ADD-4180-BB5F-A3138065D78B}" type="slidenum">
              <a:rPr lang="ru-RU" smtClean="0"/>
              <a:pPr/>
              <a:t>67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spcBef>
                <a:spcPct val="0"/>
              </a:spcBef>
            </a:pPr>
            <a:endParaRPr lang="ru-RU" dirty="0" smtClean="0">
              <a:solidFill>
                <a:srgbClr val="0000CC"/>
              </a:solidFill>
            </a:endParaRPr>
          </a:p>
          <a:p>
            <a:pPr algn="just" eaLnBrk="1" hangingPunct="1">
              <a:spcBef>
                <a:spcPct val="0"/>
              </a:spcBef>
            </a:pPr>
            <a:endParaRPr lang="ru-RU" b="1" dirty="0" smtClean="0">
              <a:solidFill>
                <a:srgbClr val="0000CC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593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A98DCDA-E1F8-47EA-AB17-48DA75EF6A9D}" type="slidenum">
              <a:rPr lang="ru-RU" smtClean="0"/>
              <a:pPr/>
              <a:t>10</a:t>
            </a:fld>
            <a:endParaRPr lang="ru-RU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DC6789-7ADD-4180-BB5F-A3138065D78B}" type="slidenum">
              <a:rPr lang="ru-RU" smtClean="0"/>
              <a:pPr/>
              <a:t>68</a:t>
            </a:fld>
            <a:endParaRPr lang="ru-RU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DC6789-7ADD-4180-BB5F-A3138065D78B}" type="slidenum">
              <a:rPr lang="ru-RU" smtClean="0"/>
              <a:pPr/>
              <a:t>69</a:t>
            </a:fld>
            <a:endParaRPr lang="ru-RU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 smtClean="0">
              <a:latin typeface="Georgia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DC6789-7ADD-4180-BB5F-A3138065D78B}" type="slidenum">
              <a:rPr lang="ru-RU" smtClean="0"/>
              <a:pPr/>
              <a:t>71</a:t>
            </a:fld>
            <a:endParaRPr lang="ru-RU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DC6789-7ADD-4180-BB5F-A3138065D78B}" type="slidenum">
              <a:rPr lang="ru-RU" smtClean="0"/>
              <a:pPr/>
              <a:t>72</a:t>
            </a:fld>
            <a:endParaRPr lang="ru-RU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Успешная приемка, ремонт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DC6789-7ADD-4180-BB5F-A3138065D78B}" type="slidenum">
              <a:rPr lang="ru-RU" smtClean="0"/>
              <a:pPr/>
              <a:t>73</a:t>
            </a:fld>
            <a:endParaRPr lang="ru-RU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DC6789-7ADD-4180-BB5F-A3138065D78B}" type="slidenum">
              <a:rPr lang="ru-RU" smtClean="0"/>
              <a:pPr/>
              <a:t>74</a:t>
            </a:fld>
            <a:endParaRPr lang="ru-RU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</a:pPr>
            <a:endParaRPr lang="ru-RU" altLang="ru-RU" sz="8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ru-RU" altLang="ru-RU" sz="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</a:t>
            </a:r>
            <a:endParaRPr lang="ru-RU" altLang="ru-RU" sz="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ru-RU" altLang="ru-RU" sz="8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lnSpc>
                <a:spcPct val="80000"/>
              </a:lnSpc>
            </a:pPr>
            <a:endParaRPr lang="ru-RU" altLang="ru-RU" sz="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</a:pPr>
            <a:endParaRPr lang="ru-RU" altLang="ru-RU" sz="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</a:pPr>
            <a:endParaRPr lang="ru-RU" altLang="ru-RU" sz="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</a:pPr>
            <a:endParaRPr lang="ru-RU" altLang="ru-RU" sz="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ru-RU" altLang="ru-RU" sz="8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lnSpc>
                <a:spcPct val="80000"/>
              </a:lnSpc>
            </a:pPr>
            <a:endParaRPr lang="ru-RU" altLang="ru-RU" sz="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</a:pPr>
            <a:endParaRPr lang="ru-RU" altLang="ru-RU" sz="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9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5DFECD3-77A1-466B-9EBA-1263F0142DCD}" type="slidenum">
              <a:rPr lang="ru-RU" altLang="ru-RU" smtClean="0"/>
              <a:pPr/>
              <a:t>75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ru-RU" sz="1200" b="0" dirty="0" smtClean="0">
              <a:solidFill>
                <a:srgbClr val="0000CC"/>
              </a:solidFill>
            </a:endParaRPr>
          </a:p>
          <a:p>
            <a:pPr algn="just">
              <a:buFont typeface="Arial" charset="0"/>
              <a:buNone/>
            </a:pPr>
            <a:endParaRPr lang="ru-RU" sz="1200" b="1" dirty="0" smtClean="0">
              <a:solidFill>
                <a:srgbClr val="0000CC"/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DC6789-7ADD-4180-BB5F-A3138065D78B}" type="slidenum">
              <a:rPr lang="ru-RU" smtClean="0"/>
              <a:pPr/>
              <a:t>77</a:t>
            </a:fld>
            <a:endParaRPr lang="ru-RU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ru-RU" sz="1200" b="0" dirty="0" smtClean="0">
              <a:solidFill>
                <a:srgbClr val="0000CC"/>
              </a:solidFill>
            </a:endParaRPr>
          </a:p>
          <a:p>
            <a:pPr algn="just">
              <a:buFont typeface="Arial" charset="0"/>
              <a:buNone/>
            </a:pPr>
            <a:endParaRPr lang="ru-RU" sz="1200" b="1" dirty="0" smtClean="0">
              <a:solidFill>
                <a:srgbClr val="0000CC"/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DC6789-7ADD-4180-BB5F-A3138065D78B}" type="slidenum">
              <a:rPr lang="ru-RU" smtClean="0"/>
              <a:pPr/>
              <a:t>78</a:t>
            </a:fld>
            <a:endParaRPr lang="ru-RU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ru-RU" sz="1200" b="0" dirty="0" smtClean="0">
              <a:solidFill>
                <a:srgbClr val="0000CC"/>
              </a:solidFill>
            </a:endParaRPr>
          </a:p>
          <a:p>
            <a:pPr algn="just">
              <a:buFont typeface="Arial" charset="0"/>
              <a:buNone/>
            </a:pPr>
            <a:endParaRPr lang="ru-RU" sz="1200" b="1" dirty="0" smtClean="0">
              <a:solidFill>
                <a:srgbClr val="0000CC"/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DC6789-7ADD-4180-BB5F-A3138065D78B}" type="slidenum">
              <a:rPr lang="ru-RU" smtClean="0"/>
              <a:pPr/>
              <a:t>79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DC6789-7ADD-4180-BB5F-A3138065D78B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ru-RU" sz="1200" b="0" dirty="0" smtClean="0">
              <a:solidFill>
                <a:srgbClr val="0000CC"/>
              </a:solidFill>
            </a:endParaRPr>
          </a:p>
          <a:p>
            <a:pPr algn="just">
              <a:buFont typeface="Arial" charset="0"/>
              <a:buNone/>
            </a:pPr>
            <a:endParaRPr lang="ru-RU" sz="1200" b="1" dirty="0" smtClean="0">
              <a:solidFill>
                <a:srgbClr val="0000CC"/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DC6789-7ADD-4180-BB5F-A3138065D78B}" type="slidenum">
              <a:rPr lang="ru-RU" smtClean="0"/>
              <a:pPr/>
              <a:t>80</a:t>
            </a:fld>
            <a:endParaRPr lang="ru-RU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ru-RU" sz="1200" b="0" dirty="0" smtClean="0">
              <a:solidFill>
                <a:srgbClr val="0000CC"/>
              </a:solidFill>
            </a:endParaRPr>
          </a:p>
          <a:p>
            <a:pPr algn="just">
              <a:buFont typeface="Arial" charset="0"/>
              <a:buNone/>
            </a:pPr>
            <a:endParaRPr lang="ru-RU" sz="1200" b="1" dirty="0" smtClean="0">
              <a:solidFill>
                <a:srgbClr val="0000CC"/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DC6789-7ADD-4180-BB5F-A3138065D78B}" type="slidenum">
              <a:rPr lang="ru-RU" smtClean="0"/>
              <a:pPr/>
              <a:t>81</a:t>
            </a:fld>
            <a:endParaRPr lang="ru-RU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ru-RU" sz="1200" b="0" dirty="0" smtClean="0">
              <a:solidFill>
                <a:srgbClr val="0000CC"/>
              </a:solidFill>
            </a:endParaRPr>
          </a:p>
          <a:p>
            <a:pPr algn="just">
              <a:buFont typeface="Arial" charset="0"/>
              <a:buNone/>
            </a:pPr>
            <a:endParaRPr lang="ru-RU" sz="1200" b="1" dirty="0" smtClean="0">
              <a:solidFill>
                <a:srgbClr val="0000CC"/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DC6789-7ADD-4180-BB5F-A3138065D78B}" type="slidenum">
              <a:rPr lang="ru-RU" smtClean="0"/>
              <a:pPr/>
              <a:t>82</a:t>
            </a:fld>
            <a:endParaRPr lang="ru-RU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DC6789-7ADD-4180-BB5F-A3138065D78B}" type="slidenum">
              <a:rPr lang="ru-RU" smtClean="0"/>
              <a:pPr/>
              <a:t>83</a:t>
            </a:fld>
            <a:endParaRPr lang="ru-RU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ru-RU" sz="1200" b="0" dirty="0" smtClean="0">
              <a:solidFill>
                <a:srgbClr val="0000CC"/>
              </a:solidFill>
            </a:endParaRPr>
          </a:p>
          <a:p>
            <a:pPr algn="just">
              <a:buFont typeface="Arial" charset="0"/>
              <a:buNone/>
            </a:pPr>
            <a:endParaRPr lang="ru-RU" sz="1200" b="1" dirty="0" smtClean="0">
              <a:solidFill>
                <a:srgbClr val="0000CC"/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DC6789-7ADD-4180-BB5F-A3138065D78B}" type="slidenum">
              <a:rPr lang="ru-RU" smtClean="0"/>
              <a:pPr/>
              <a:t>84</a:t>
            </a:fld>
            <a:endParaRPr lang="ru-RU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новые задачи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DC6789-7ADD-4180-BB5F-A3138065D78B}" type="slidenum">
              <a:rPr lang="ru-RU" smtClean="0"/>
              <a:pPr/>
              <a:t>85</a:t>
            </a:fld>
            <a:endParaRPr lang="ru-RU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DC6789-7ADD-4180-BB5F-A3138065D78B}" type="slidenum">
              <a:rPr lang="ru-RU" smtClean="0"/>
              <a:pPr/>
              <a:t>87</a:t>
            </a:fld>
            <a:endParaRPr lang="ru-RU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Переделать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DC6789-7ADD-4180-BB5F-A3138065D78B}" type="slidenum">
              <a:rPr lang="ru-RU" smtClean="0"/>
              <a:pPr/>
              <a:t>88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Успешный младший школьник</a:t>
            </a:r>
          </a:p>
        </p:txBody>
      </p:sp>
      <p:sp>
        <p:nvSpPr>
          <p:cNvPr id="60420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653197D8-DF79-421E-9EDC-056617DF6EEE}" type="slidenum">
              <a:rPr lang="ru-RU" altLang="ru-RU" sz="1200">
                <a:latin typeface="Calibri" pitchFamily="34" charset="0"/>
              </a:rPr>
              <a:pPr algn="r" eaLnBrk="1" hangingPunct="1"/>
              <a:t>12</a:t>
            </a:fld>
            <a:endParaRPr lang="ru-RU" altLang="ru-RU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DC6789-7ADD-4180-BB5F-A3138065D78B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D1AED-C57E-42C4-BE9E-3DDC4DCB08A0}" type="datetimeFigureOut">
              <a:rPr lang="ru-RU" smtClean="0"/>
              <a:pPr/>
              <a:t>27.08.2017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957D9-72E2-43F7-A8E7-205B14750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51864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D1AED-C57E-42C4-BE9E-3DDC4DCB08A0}" type="datetimeFigureOut">
              <a:rPr lang="ru-RU" smtClean="0"/>
              <a:pPr/>
              <a:t>27.08.2017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957D9-72E2-43F7-A8E7-205B14750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08872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D1AED-C57E-42C4-BE9E-3DDC4DCB08A0}" type="datetimeFigureOut">
              <a:rPr lang="ru-RU" smtClean="0"/>
              <a:pPr/>
              <a:t>27.08.2017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957D9-72E2-43F7-A8E7-205B14750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36069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D1AED-C57E-42C4-BE9E-3DDC4DCB08A0}" type="datetimeFigureOut">
              <a:rPr lang="ru-RU" smtClean="0"/>
              <a:pPr/>
              <a:t>27.08.2017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957D9-72E2-43F7-A8E7-205B14750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65062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D1AED-C57E-42C4-BE9E-3DDC4DCB08A0}" type="datetimeFigureOut">
              <a:rPr lang="ru-RU" smtClean="0"/>
              <a:pPr/>
              <a:t>27.08.2017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957D9-72E2-43F7-A8E7-205B14750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84947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D1AED-C57E-42C4-BE9E-3DDC4DCB08A0}" type="datetimeFigureOut">
              <a:rPr lang="ru-RU" smtClean="0"/>
              <a:pPr/>
              <a:t>27.08.2017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957D9-72E2-43F7-A8E7-205B14750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51816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D1AED-C57E-42C4-BE9E-3DDC4DCB08A0}" type="datetimeFigureOut">
              <a:rPr lang="ru-RU" smtClean="0"/>
              <a:pPr/>
              <a:t>27.08.2017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957D9-72E2-43F7-A8E7-205B14750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66183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D1AED-C57E-42C4-BE9E-3DDC4DCB08A0}" type="datetimeFigureOut">
              <a:rPr lang="ru-RU" smtClean="0"/>
              <a:pPr/>
              <a:t>27.08.2017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957D9-72E2-43F7-A8E7-205B14750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03677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D1AED-C57E-42C4-BE9E-3DDC4DCB08A0}" type="datetimeFigureOut">
              <a:rPr lang="ru-RU" smtClean="0"/>
              <a:pPr/>
              <a:t>27.08.2017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957D9-72E2-43F7-A8E7-205B14750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08857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D1AED-C57E-42C4-BE9E-3DDC4DCB08A0}" type="datetimeFigureOut">
              <a:rPr lang="ru-RU" smtClean="0"/>
              <a:pPr/>
              <a:t>27.08.2017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957D9-72E2-43F7-A8E7-205B14750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06002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D1AED-C57E-42C4-BE9E-3DDC4DCB08A0}" type="datetimeFigureOut">
              <a:rPr lang="ru-RU" smtClean="0"/>
              <a:pPr/>
              <a:t>27.08.2017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957D9-72E2-43F7-A8E7-205B14750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13897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D1AED-C57E-42C4-BE9E-3DDC4DCB08A0}" type="datetimeFigureOut">
              <a:rPr lang="ru-RU" smtClean="0"/>
              <a:pPr/>
              <a:t>27.08.2017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E957D9-72E2-43F7-A8E7-205B14750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95637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chart" Target="../charts/chart4.xml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chart" Target="../charts/chart8.xml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chart" Target="../charts/chart9.xml"/><Relationship Id="rId4" Type="http://schemas.openxmlformats.org/officeDocument/2006/relationships/image" Target="../media/image47.jpeg"/><Relationship Id="rId9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pn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3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6.xml"/><Relationship Id="rId4" Type="http://schemas.openxmlformats.org/officeDocument/2006/relationships/chart" Target="../charts/chart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9.xml"/><Relationship Id="rId4" Type="http://schemas.openxmlformats.org/officeDocument/2006/relationships/chart" Target="../charts/chart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3.xml"/><Relationship Id="rId4" Type="http://schemas.openxmlformats.org/officeDocument/2006/relationships/chart" Target="../charts/chart2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chart" Target="../charts/chart25.xml"/><Relationship Id="rId5" Type="http://schemas.openxmlformats.org/officeDocument/2006/relationships/oleObject" Target="../embeddings/_____Microsoft_Office_Excel_97-20032.xls"/><Relationship Id="rId4" Type="http://schemas.openxmlformats.org/officeDocument/2006/relationships/oleObject" Target="../embeddings/_____Microsoft_Office_Excel_97-20031.xls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11" Type="http://schemas.openxmlformats.org/officeDocument/2006/relationships/image" Target="../media/image106.jpeg"/><Relationship Id="rId5" Type="http://schemas.openxmlformats.org/officeDocument/2006/relationships/image" Target="../media/image100.jpeg"/><Relationship Id="rId10" Type="http://schemas.openxmlformats.org/officeDocument/2006/relationships/image" Target="../media/image105.jpeg"/><Relationship Id="rId4" Type="http://schemas.openxmlformats.org/officeDocument/2006/relationships/image" Target="../media/image99.jpeg"/><Relationship Id="rId9" Type="http://schemas.openxmlformats.org/officeDocument/2006/relationships/image" Target="../media/image104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13" Type="http://schemas.openxmlformats.org/officeDocument/2006/relationships/image" Target="../media/image117.jpeg"/><Relationship Id="rId18" Type="http://schemas.openxmlformats.org/officeDocument/2006/relationships/image" Target="../media/image122.png"/><Relationship Id="rId26" Type="http://schemas.openxmlformats.org/officeDocument/2006/relationships/image" Target="../media/image106.jpeg"/><Relationship Id="rId3" Type="http://schemas.openxmlformats.org/officeDocument/2006/relationships/image" Target="../media/image107.png"/><Relationship Id="rId21" Type="http://schemas.openxmlformats.org/officeDocument/2006/relationships/image" Target="../media/image125.jpeg"/><Relationship Id="rId7" Type="http://schemas.openxmlformats.org/officeDocument/2006/relationships/image" Target="../media/image111.jpeg"/><Relationship Id="rId12" Type="http://schemas.openxmlformats.org/officeDocument/2006/relationships/image" Target="../media/image116.jpeg"/><Relationship Id="rId17" Type="http://schemas.openxmlformats.org/officeDocument/2006/relationships/image" Target="../media/image121.jpeg"/><Relationship Id="rId25" Type="http://schemas.openxmlformats.org/officeDocument/2006/relationships/image" Target="../media/image129.jpeg"/><Relationship Id="rId2" Type="http://schemas.openxmlformats.org/officeDocument/2006/relationships/notesSlide" Target="../notesSlides/notesSlide47.xml"/><Relationship Id="rId16" Type="http://schemas.openxmlformats.org/officeDocument/2006/relationships/image" Target="../media/image120.jpeg"/><Relationship Id="rId20" Type="http://schemas.openxmlformats.org/officeDocument/2006/relationships/image" Target="../media/image124.png"/><Relationship Id="rId29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11" Type="http://schemas.openxmlformats.org/officeDocument/2006/relationships/image" Target="../media/image115.jpeg"/><Relationship Id="rId24" Type="http://schemas.openxmlformats.org/officeDocument/2006/relationships/image" Target="../media/image128.png"/><Relationship Id="rId32" Type="http://schemas.openxmlformats.org/officeDocument/2006/relationships/image" Target="../media/image133.jpeg"/><Relationship Id="rId5" Type="http://schemas.openxmlformats.org/officeDocument/2006/relationships/image" Target="../media/image109.jpeg"/><Relationship Id="rId15" Type="http://schemas.openxmlformats.org/officeDocument/2006/relationships/image" Target="../media/image119.jpeg"/><Relationship Id="rId23" Type="http://schemas.openxmlformats.org/officeDocument/2006/relationships/image" Target="../media/image127.jpeg"/><Relationship Id="rId28" Type="http://schemas.openxmlformats.org/officeDocument/2006/relationships/image" Target="../media/image131.jpeg"/><Relationship Id="rId10" Type="http://schemas.openxmlformats.org/officeDocument/2006/relationships/image" Target="../media/image114.jpeg"/><Relationship Id="rId19" Type="http://schemas.openxmlformats.org/officeDocument/2006/relationships/image" Target="../media/image123.jpeg"/><Relationship Id="rId31" Type="http://schemas.openxmlformats.org/officeDocument/2006/relationships/image" Target="../media/image100.jpeg"/><Relationship Id="rId4" Type="http://schemas.openxmlformats.org/officeDocument/2006/relationships/image" Target="../media/image108.jpeg"/><Relationship Id="rId9" Type="http://schemas.openxmlformats.org/officeDocument/2006/relationships/image" Target="../media/image113.jpeg"/><Relationship Id="rId14" Type="http://schemas.openxmlformats.org/officeDocument/2006/relationships/image" Target="../media/image118.jpeg"/><Relationship Id="rId22" Type="http://schemas.openxmlformats.org/officeDocument/2006/relationships/image" Target="../media/image126.jpeg"/><Relationship Id="rId27" Type="http://schemas.openxmlformats.org/officeDocument/2006/relationships/image" Target="../media/image130.jpeg"/><Relationship Id="rId30" Type="http://schemas.openxmlformats.org/officeDocument/2006/relationships/image" Target="../media/image132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13" Type="http://schemas.openxmlformats.org/officeDocument/2006/relationships/image" Target="../media/image144.png"/><Relationship Id="rId18" Type="http://schemas.openxmlformats.org/officeDocument/2006/relationships/image" Target="../media/image149.png"/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12" Type="http://schemas.openxmlformats.org/officeDocument/2006/relationships/image" Target="../media/image143.png"/><Relationship Id="rId17" Type="http://schemas.openxmlformats.org/officeDocument/2006/relationships/image" Target="../media/image148.png"/><Relationship Id="rId2" Type="http://schemas.openxmlformats.org/officeDocument/2006/relationships/notesSlide" Target="../notesSlides/notesSlide48.xml"/><Relationship Id="rId16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png"/><Relationship Id="rId11" Type="http://schemas.openxmlformats.org/officeDocument/2006/relationships/image" Target="../media/image142.png"/><Relationship Id="rId5" Type="http://schemas.openxmlformats.org/officeDocument/2006/relationships/image" Target="../media/image136.png"/><Relationship Id="rId15" Type="http://schemas.openxmlformats.org/officeDocument/2006/relationships/image" Target="../media/image146.png"/><Relationship Id="rId10" Type="http://schemas.openxmlformats.org/officeDocument/2006/relationships/image" Target="../media/image141.png"/><Relationship Id="rId19" Type="http://schemas.openxmlformats.org/officeDocument/2006/relationships/image" Target="../media/image150.png"/><Relationship Id="rId4" Type="http://schemas.openxmlformats.org/officeDocument/2006/relationships/image" Target="../media/image135.png"/><Relationship Id="rId9" Type="http://schemas.openxmlformats.org/officeDocument/2006/relationships/image" Target="../media/image140.png"/><Relationship Id="rId14" Type="http://schemas.openxmlformats.org/officeDocument/2006/relationships/image" Target="../media/image145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jpeg"/><Relationship Id="rId3" Type="http://schemas.openxmlformats.org/officeDocument/2006/relationships/image" Target="../media/image151.jpeg"/><Relationship Id="rId7" Type="http://schemas.openxmlformats.org/officeDocument/2006/relationships/image" Target="../media/image15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image" Target="../media/image15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5.png"/><Relationship Id="rId5" Type="http://schemas.openxmlformats.org/officeDocument/2006/relationships/image" Target="../media/image159.png"/><Relationship Id="rId4" Type="http://schemas.openxmlformats.org/officeDocument/2006/relationships/image" Target="../media/image15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png"/><Relationship Id="rId5" Type="http://schemas.openxmlformats.org/officeDocument/2006/relationships/image" Target="../media/image126.jpeg"/><Relationship Id="rId4" Type="http://schemas.openxmlformats.org/officeDocument/2006/relationships/image" Target="../media/image161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jpeg"/><Relationship Id="rId13" Type="http://schemas.openxmlformats.org/officeDocument/2006/relationships/image" Target="../media/image172.jpeg"/><Relationship Id="rId18" Type="http://schemas.openxmlformats.org/officeDocument/2006/relationships/image" Target="../media/image176.jpeg"/><Relationship Id="rId3" Type="http://schemas.openxmlformats.org/officeDocument/2006/relationships/image" Target="../media/image162.jpeg"/><Relationship Id="rId21" Type="http://schemas.openxmlformats.org/officeDocument/2006/relationships/image" Target="../media/image179.jpeg"/><Relationship Id="rId7" Type="http://schemas.openxmlformats.org/officeDocument/2006/relationships/image" Target="../media/image166.jpeg"/><Relationship Id="rId12" Type="http://schemas.openxmlformats.org/officeDocument/2006/relationships/image" Target="../media/image171.jpeg"/><Relationship Id="rId17" Type="http://schemas.openxmlformats.org/officeDocument/2006/relationships/image" Target="../media/image156.jpeg"/><Relationship Id="rId2" Type="http://schemas.openxmlformats.org/officeDocument/2006/relationships/notesSlide" Target="../notesSlides/notesSlide52.xml"/><Relationship Id="rId16" Type="http://schemas.openxmlformats.org/officeDocument/2006/relationships/image" Target="../media/image175.jpeg"/><Relationship Id="rId20" Type="http://schemas.openxmlformats.org/officeDocument/2006/relationships/image" Target="../media/image1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emf"/><Relationship Id="rId11" Type="http://schemas.openxmlformats.org/officeDocument/2006/relationships/image" Target="../media/image170.jpeg"/><Relationship Id="rId5" Type="http://schemas.openxmlformats.org/officeDocument/2006/relationships/image" Target="../media/image164.jpeg"/><Relationship Id="rId15" Type="http://schemas.openxmlformats.org/officeDocument/2006/relationships/image" Target="../media/image174.jpeg"/><Relationship Id="rId10" Type="http://schemas.openxmlformats.org/officeDocument/2006/relationships/image" Target="../media/image169.jpeg"/><Relationship Id="rId19" Type="http://schemas.openxmlformats.org/officeDocument/2006/relationships/image" Target="../media/image177.jpeg"/><Relationship Id="rId4" Type="http://schemas.openxmlformats.org/officeDocument/2006/relationships/image" Target="../media/image163.jpeg"/><Relationship Id="rId9" Type="http://schemas.openxmlformats.org/officeDocument/2006/relationships/image" Target="../media/image168.jpeg"/><Relationship Id="rId14" Type="http://schemas.openxmlformats.org/officeDocument/2006/relationships/image" Target="../media/image173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hyperlink" Target="http://verschool121.edusite.ru/sveden/photo/2ab0622f-7667-4f1b-8ee3-3966489d473b.jpg" TargetMode="External"/><Relationship Id="rId13" Type="http://schemas.openxmlformats.org/officeDocument/2006/relationships/image" Target="../media/image187.jpeg"/><Relationship Id="rId3" Type="http://schemas.openxmlformats.org/officeDocument/2006/relationships/image" Target="../media/image180.jpeg"/><Relationship Id="rId7" Type="http://schemas.openxmlformats.org/officeDocument/2006/relationships/image" Target="../media/image184.jpeg"/><Relationship Id="rId12" Type="http://schemas.openxmlformats.org/officeDocument/2006/relationships/hyperlink" Target="http://sh2ver.edusite.ru/sveden/photo/d54535d0-a766-4538-a973-7c6b9c2c8848.jpg" TargetMode="External"/><Relationship Id="rId17" Type="http://schemas.openxmlformats.org/officeDocument/2006/relationships/image" Target="../media/image155.png"/><Relationship Id="rId2" Type="http://schemas.openxmlformats.org/officeDocument/2006/relationships/notesSlide" Target="../notesSlides/notesSlide53.xml"/><Relationship Id="rId16" Type="http://schemas.openxmlformats.org/officeDocument/2006/relationships/image" Target="../media/image1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3.jpeg"/><Relationship Id="rId11" Type="http://schemas.openxmlformats.org/officeDocument/2006/relationships/image" Target="../media/image186.jpeg"/><Relationship Id="rId5" Type="http://schemas.openxmlformats.org/officeDocument/2006/relationships/image" Target="../media/image182.jpeg"/><Relationship Id="rId15" Type="http://schemas.openxmlformats.org/officeDocument/2006/relationships/image" Target="../media/image189.jpeg"/><Relationship Id="rId10" Type="http://schemas.openxmlformats.org/officeDocument/2006/relationships/hyperlink" Target="http://verschool121.edusite.ru/sveden/photo/8e89eb86-9edc-4fec-811e-73886ce9cb7f.jpg" TargetMode="External"/><Relationship Id="rId4" Type="http://schemas.openxmlformats.org/officeDocument/2006/relationships/image" Target="../media/image181.jpeg"/><Relationship Id="rId9" Type="http://schemas.openxmlformats.org/officeDocument/2006/relationships/image" Target="../media/image185.jpeg"/><Relationship Id="rId14" Type="http://schemas.openxmlformats.org/officeDocument/2006/relationships/image" Target="../media/image188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jpeg"/><Relationship Id="rId3" Type="http://schemas.openxmlformats.org/officeDocument/2006/relationships/image" Target="../media/image191.jpeg"/><Relationship Id="rId7" Type="http://schemas.openxmlformats.org/officeDocument/2006/relationships/image" Target="../media/image195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4.jpeg"/><Relationship Id="rId5" Type="http://schemas.openxmlformats.org/officeDocument/2006/relationships/image" Target="../media/image193.jpeg"/><Relationship Id="rId4" Type="http://schemas.openxmlformats.org/officeDocument/2006/relationships/image" Target="../media/image19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1.xml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microsoft.com/office/2007/relationships/diagramDrawing" Target="../diagrams/drawing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7" Type="http://schemas.openxmlformats.org/officeDocument/2006/relationships/image" Target="../media/image203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2.jpeg"/><Relationship Id="rId5" Type="http://schemas.openxmlformats.org/officeDocument/2006/relationships/image" Target="../media/image201.jpeg"/><Relationship Id="rId4" Type="http://schemas.openxmlformats.org/officeDocument/2006/relationships/image" Target="../media/image200.jpe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jpeg"/><Relationship Id="rId13" Type="http://schemas.openxmlformats.org/officeDocument/2006/relationships/image" Target="../media/image214.jpeg"/><Relationship Id="rId18" Type="http://schemas.openxmlformats.org/officeDocument/2006/relationships/image" Target="../media/image219.jpeg"/><Relationship Id="rId26" Type="http://schemas.openxmlformats.org/officeDocument/2006/relationships/image" Target="../media/image227.jpeg"/><Relationship Id="rId3" Type="http://schemas.openxmlformats.org/officeDocument/2006/relationships/image" Target="../media/image204.jpeg"/><Relationship Id="rId21" Type="http://schemas.openxmlformats.org/officeDocument/2006/relationships/image" Target="../media/image222.jpeg"/><Relationship Id="rId7" Type="http://schemas.openxmlformats.org/officeDocument/2006/relationships/image" Target="../media/image208.jpeg"/><Relationship Id="rId12" Type="http://schemas.openxmlformats.org/officeDocument/2006/relationships/image" Target="../media/image213.jpeg"/><Relationship Id="rId17" Type="http://schemas.openxmlformats.org/officeDocument/2006/relationships/image" Target="../media/image218.jpeg"/><Relationship Id="rId25" Type="http://schemas.openxmlformats.org/officeDocument/2006/relationships/image" Target="../media/image226.jpeg"/><Relationship Id="rId2" Type="http://schemas.openxmlformats.org/officeDocument/2006/relationships/notesSlide" Target="../notesSlides/notesSlide56.xml"/><Relationship Id="rId16" Type="http://schemas.openxmlformats.org/officeDocument/2006/relationships/image" Target="../media/image217.jpeg"/><Relationship Id="rId20" Type="http://schemas.openxmlformats.org/officeDocument/2006/relationships/image" Target="../media/image221.png"/><Relationship Id="rId29" Type="http://schemas.openxmlformats.org/officeDocument/2006/relationships/image" Target="../media/image2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7.jpeg"/><Relationship Id="rId11" Type="http://schemas.openxmlformats.org/officeDocument/2006/relationships/image" Target="../media/image212.jpeg"/><Relationship Id="rId24" Type="http://schemas.openxmlformats.org/officeDocument/2006/relationships/image" Target="../media/image225.jpeg"/><Relationship Id="rId32" Type="http://schemas.openxmlformats.org/officeDocument/2006/relationships/image" Target="../media/image233.jpeg"/><Relationship Id="rId5" Type="http://schemas.openxmlformats.org/officeDocument/2006/relationships/image" Target="../media/image206.jpeg"/><Relationship Id="rId15" Type="http://schemas.openxmlformats.org/officeDocument/2006/relationships/image" Target="../media/image216.jpeg"/><Relationship Id="rId23" Type="http://schemas.openxmlformats.org/officeDocument/2006/relationships/image" Target="../media/image224.jpeg"/><Relationship Id="rId28" Type="http://schemas.openxmlformats.org/officeDocument/2006/relationships/image" Target="../media/image229.jpeg"/><Relationship Id="rId10" Type="http://schemas.openxmlformats.org/officeDocument/2006/relationships/image" Target="../media/image211.jpeg"/><Relationship Id="rId19" Type="http://schemas.openxmlformats.org/officeDocument/2006/relationships/image" Target="../media/image220.jpeg"/><Relationship Id="rId31" Type="http://schemas.openxmlformats.org/officeDocument/2006/relationships/image" Target="../media/image232.jpeg"/><Relationship Id="rId4" Type="http://schemas.openxmlformats.org/officeDocument/2006/relationships/image" Target="../media/image205.jpeg"/><Relationship Id="rId9" Type="http://schemas.openxmlformats.org/officeDocument/2006/relationships/image" Target="../media/image210.jpeg"/><Relationship Id="rId14" Type="http://schemas.openxmlformats.org/officeDocument/2006/relationships/image" Target="../media/image215.jpeg"/><Relationship Id="rId22" Type="http://schemas.openxmlformats.org/officeDocument/2006/relationships/image" Target="../media/image223.jpeg"/><Relationship Id="rId27" Type="http://schemas.openxmlformats.org/officeDocument/2006/relationships/image" Target="../media/image228.jpeg"/><Relationship Id="rId30" Type="http://schemas.openxmlformats.org/officeDocument/2006/relationships/image" Target="../media/image231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6.jpeg"/><Relationship Id="rId5" Type="http://schemas.openxmlformats.org/officeDocument/2006/relationships/image" Target="../media/image235.jpeg"/><Relationship Id="rId4" Type="http://schemas.openxmlformats.org/officeDocument/2006/relationships/image" Target="../media/image234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jpeg"/><Relationship Id="rId7" Type="http://schemas.openxmlformats.org/officeDocument/2006/relationships/image" Target="../media/image242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1.jpeg"/><Relationship Id="rId5" Type="http://schemas.openxmlformats.org/officeDocument/2006/relationships/image" Target="../media/image240.jpeg"/><Relationship Id="rId4" Type="http://schemas.openxmlformats.org/officeDocument/2006/relationships/image" Target="../media/image239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8.jpeg"/><Relationship Id="rId13" Type="http://schemas.openxmlformats.org/officeDocument/2006/relationships/image" Target="../media/image250.jpeg"/><Relationship Id="rId18" Type="http://schemas.openxmlformats.org/officeDocument/2006/relationships/image" Target="../media/image254.jpeg"/><Relationship Id="rId3" Type="http://schemas.openxmlformats.org/officeDocument/2006/relationships/image" Target="../media/image243.png"/><Relationship Id="rId21" Type="http://schemas.openxmlformats.org/officeDocument/2006/relationships/image" Target="../media/image257.jpeg"/><Relationship Id="rId7" Type="http://schemas.openxmlformats.org/officeDocument/2006/relationships/image" Target="../media/image247.jpeg"/><Relationship Id="rId12" Type="http://schemas.openxmlformats.org/officeDocument/2006/relationships/image" Target="../media/image202.jpeg"/><Relationship Id="rId17" Type="http://schemas.openxmlformats.org/officeDocument/2006/relationships/image" Target="../media/image253.jpeg"/><Relationship Id="rId2" Type="http://schemas.openxmlformats.org/officeDocument/2006/relationships/notesSlide" Target="../notesSlides/notesSlide62.xml"/><Relationship Id="rId16" Type="http://schemas.openxmlformats.org/officeDocument/2006/relationships/image" Target="../media/image220.jpeg"/><Relationship Id="rId20" Type="http://schemas.openxmlformats.org/officeDocument/2006/relationships/image" Target="../media/image2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6.png"/><Relationship Id="rId11" Type="http://schemas.openxmlformats.org/officeDocument/2006/relationships/image" Target="../media/image249.jpeg"/><Relationship Id="rId5" Type="http://schemas.openxmlformats.org/officeDocument/2006/relationships/image" Target="../media/image245.jpeg"/><Relationship Id="rId15" Type="http://schemas.openxmlformats.org/officeDocument/2006/relationships/image" Target="../media/image252.jpeg"/><Relationship Id="rId10" Type="http://schemas.openxmlformats.org/officeDocument/2006/relationships/image" Target="../media/image206.jpeg"/><Relationship Id="rId19" Type="http://schemas.openxmlformats.org/officeDocument/2006/relationships/image" Target="../media/image255.jpeg"/><Relationship Id="rId4" Type="http://schemas.openxmlformats.org/officeDocument/2006/relationships/image" Target="../media/image244.jpeg"/><Relationship Id="rId9" Type="http://schemas.openxmlformats.org/officeDocument/2006/relationships/image" Target="../media/image201.jpeg"/><Relationship Id="rId14" Type="http://schemas.openxmlformats.org/officeDocument/2006/relationships/image" Target="../media/image251.jpeg"/><Relationship Id="rId22" Type="http://schemas.openxmlformats.org/officeDocument/2006/relationships/image" Target="../media/image258.jpe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2.jpeg"/><Relationship Id="rId13" Type="http://schemas.openxmlformats.org/officeDocument/2006/relationships/image" Target="../media/image267.png"/><Relationship Id="rId18" Type="http://schemas.openxmlformats.org/officeDocument/2006/relationships/image" Target="../media/image243.png"/><Relationship Id="rId3" Type="http://schemas.openxmlformats.org/officeDocument/2006/relationships/image" Target="../media/image259.jpeg"/><Relationship Id="rId21" Type="http://schemas.openxmlformats.org/officeDocument/2006/relationships/image" Target="../media/image273.emf"/><Relationship Id="rId7" Type="http://schemas.openxmlformats.org/officeDocument/2006/relationships/image" Target="../media/image261.jpeg"/><Relationship Id="rId12" Type="http://schemas.openxmlformats.org/officeDocument/2006/relationships/image" Target="../media/image266.jpeg"/><Relationship Id="rId17" Type="http://schemas.openxmlformats.org/officeDocument/2006/relationships/image" Target="../media/image254.jpeg"/><Relationship Id="rId2" Type="http://schemas.openxmlformats.org/officeDocument/2006/relationships/notesSlide" Target="../notesSlides/notesSlide63.xml"/><Relationship Id="rId16" Type="http://schemas.openxmlformats.org/officeDocument/2006/relationships/image" Target="../media/image270.jpeg"/><Relationship Id="rId20" Type="http://schemas.openxmlformats.org/officeDocument/2006/relationships/image" Target="../media/image2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7.jpeg"/><Relationship Id="rId11" Type="http://schemas.openxmlformats.org/officeDocument/2006/relationships/image" Target="../media/image265.jpeg"/><Relationship Id="rId5" Type="http://schemas.openxmlformats.org/officeDocument/2006/relationships/image" Target="../media/image200.jpeg"/><Relationship Id="rId15" Type="http://schemas.openxmlformats.org/officeDocument/2006/relationships/image" Target="../media/image269.jpeg"/><Relationship Id="rId23" Type="http://schemas.openxmlformats.org/officeDocument/2006/relationships/image" Target="../media/image275.jpeg"/><Relationship Id="rId10" Type="http://schemas.openxmlformats.org/officeDocument/2006/relationships/image" Target="../media/image264.jpeg"/><Relationship Id="rId19" Type="http://schemas.openxmlformats.org/officeDocument/2006/relationships/image" Target="../media/image271.jpeg"/><Relationship Id="rId4" Type="http://schemas.openxmlformats.org/officeDocument/2006/relationships/image" Target="../media/image260.jpeg"/><Relationship Id="rId9" Type="http://schemas.openxmlformats.org/officeDocument/2006/relationships/image" Target="../media/image263.jpeg"/><Relationship Id="rId14" Type="http://schemas.openxmlformats.org/officeDocument/2006/relationships/image" Target="../media/image268.jpeg"/><Relationship Id="rId22" Type="http://schemas.openxmlformats.org/officeDocument/2006/relationships/image" Target="../media/image274.jpe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1.jpeg"/><Relationship Id="rId3" Type="http://schemas.openxmlformats.org/officeDocument/2006/relationships/image" Target="../media/image276.jpeg"/><Relationship Id="rId7" Type="http://schemas.openxmlformats.org/officeDocument/2006/relationships/image" Target="../media/image280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9.png"/><Relationship Id="rId5" Type="http://schemas.openxmlformats.org/officeDocument/2006/relationships/image" Target="../media/image278.jpeg"/><Relationship Id="rId10" Type="http://schemas.openxmlformats.org/officeDocument/2006/relationships/image" Target="../media/image283.jpeg"/><Relationship Id="rId4" Type="http://schemas.openxmlformats.org/officeDocument/2006/relationships/image" Target="../media/image277.jpeg"/><Relationship Id="rId9" Type="http://schemas.openxmlformats.org/officeDocument/2006/relationships/image" Target="../media/image282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86.jpeg"/><Relationship Id="rId4" Type="http://schemas.openxmlformats.org/officeDocument/2006/relationships/image" Target="../media/image285.jpe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2.png"/><Relationship Id="rId3" Type="http://schemas.openxmlformats.org/officeDocument/2006/relationships/image" Target="../media/image287.png"/><Relationship Id="rId7" Type="http://schemas.openxmlformats.org/officeDocument/2006/relationships/image" Target="../media/image29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0.png"/><Relationship Id="rId5" Type="http://schemas.openxmlformats.org/officeDocument/2006/relationships/image" Target="../media/image289.png"/><Relationship Id="rId10" Type="http://schemas.openxmlformats.org/officeDocument/2006/relationships/image" Target="../media/image294.png"/><Relationship Id="rId4" Type="http://schemas.openxmlformats.org/officeDocument/2006/relationships/image" Target="../media/image288.png"/><Relationship Id="rId9" Type="http://schemas.openxmlformats.org/officeDocument/2006/relationships/image" Target="../media/image293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9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0.png"/><Relationship Id="rId3" Type="http://schemas.openxmlformats.org/officeDocument/2006/relationships/image" Target="../media/image295.png"/><Relationship Id="rId7" Type="http://schemas.openxmlformats.org/officeDocument/2006/relationships/image" Target="../media/image299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8.png"/><Relationship Id="rId5" Type="http://schemas.openxmlformats.org/officeDocument/2006/relationships/image" Target="../media/image297.png"/><Relationship Id="rId10" Type="http://schemas.openxmlformats.org/officeDocument/2006/relationships/image" Target="../media/image302.png"/><Relationship Id="rId4" Type="http://schemas.openxmlformats.org/officeDocument/2006/relationships/image" Target="../media/image296.png"/><Relationship Id="rId9" Type="http://schemas.openxmlformats.org/officeDocument/2006/relationships/image" Target="../media/image301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jpeg"/><Relationship Id="rId7" Type="http://schemas.openxmlformats.org/officeDocument/2006/relationships/image" Target="../media/image307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6.png"/><Relationship Id="rId5" Type="http://schemas.openxmlformats.org/officeDocument/2006/relationships/image" Target="../media/image305.png"/><Relationship Id="rId4" Type="http://schemas.openxmlformats.org/officeDocument/2006/relationships/image" Target="../media/image30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1.png"/><Relationship Id="rId5" Type="http://schemas.openxmlformats.org/officeDocument/2006/relationships/image" Target="../media/image310.jpeg"/><Relationship Id="rId4" Type="http://schemas.openxmlformats.org/officeDocument/2006/relationships/image" Target="../media/image309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2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5.jpeg"/><Relationship Id="rId5" Type="http://schemas.openxmlformats.org/officeDocument/2006/relationships/image" Target="../media/image314.jpeg"/><Relationship Id="rId4" Type="http://schemas.openxmlformats.org/officeDocument/2006/relationships/image" Target="../media/image313.jpe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1.png"/><Relationship Id="rId3" Type="http://schemas.openxmlformats.org/officeDocument/2006/relationships/image" Target="../media/image316.png"/><Relationship Id="rId7" Type="http://schemas.openxmlformats.org/officeDocument/2006/relationships/image" Target="../media/image320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9.png"/><Relationship Id="rId5" Type="http://schemas.openxmlformats.org/officeDocument/2006/relationships/image" Target="../media/image318.png"/><Relationship Id="rId4" Type="http://schemas.openxmlformats.org/officeDocument/2006/relationships/image" Target="../media/image317.png"/><Relationship Id="rId9" Type="http://schemas.openxmlformats.org/officeDocument/2006/relationships/image" Target="../media/image32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3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4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325.jpe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6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7.png"/><Relationship Id="rId5" Type="http://schemas.openxmlformats.org/officeDocument/2006/relationships/image" Target="../media/image8.jpeg"/><Relationship Id="rId4" Type="http://schemas.microsoft.com/office/2007/relationships/hdphoto" Target="../media/hdphoto2.wdp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4.jpeg"/><Relationship Id="rId3" Type="http://schemas.openxmlformats.org/officeDocument/2006/relationships/image" Target="../media/image329.png"/><Relationship Id="rId7" Type="http://schemas.openxmlformats.org/officeDocument/2006/relationships/image" Target="../media/image333.jpeg"/><Relationship Id="rId2" Type="http://schemas.openxmlformats.org/officeDocument/2006/relationships/image" Target="../media/image3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2.jpeg"/><Relationship Id="rId5" Type="http://schemas.openxmlformats.org/officeDocument/2006/relationships/image" Target="../media/image331.jpeg"/><Relationship Id="rId4" Type="http://schemas.openxmlformats.org/officeDocument/2006/relationships/image" Target="../media/image33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0755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latin typeface="Georgia" pitchFamily="18" charset="0"/>
              </a:rPr>
              <a:t>                    Наша земля, Родина, Россия</a:t>
            </a:r>
            <a:endParaRPr lang="ru-RU" sz="2400" b="1" dirty="0">
              <a:latin typeface="Georgia" pitchFamily="18" charset="0"/>
            </a:endParaRPr>
          </a:p>
        </p:txBody>
      </p:sp>
      <p:pic>
        <p:nvPicPr>
          <p:cNvPr id="53249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7293" y="1367277"/>
            <a:ext cx="7949708" cy="4042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82880" y="5623560"/>
            <a:ext cx="12009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Georgia" pitchFamily="18" charset="0"/>
                <a:ea typeface="+mj-ea"/>
                <a:cs typeface="+mj-cs"/>
              </a:rPr>
              <a:t>Объявить 2018 – 2027 годы в Российской Федерации Десятилетием детства.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0" y="110146"/>
            <a:ext cx="1854200" cy="1553554"/>
            <a:chOff x="1439862" y="-35396"/>
            <a:chExt cx="3132138" cy="2708275"/>
          </a:xfrm>
        </p:grpSpPr>
        <p:pic>
          <p:nvPicPr>
            <p:cNvPr id="8" name="Рисунок 6" descr="http://a-trest.ru/uploadedFiles/images/logotip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9862" y="-35396"/>
              <a:ext cx="3132138" cy="270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500014">
              <a:off x="1875669" y="88884"/>
              <a:ext cx="2088705" cy="13698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/>
          <p:cNvSpPr txBox="1"/>
          <p:nvPr/>
        </p:nvSpPr>
        <p:spPr>
          <a:xfrm>
            <a:off x="7391400" y="6135469"/>
            <a:ext cx="4221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Georgia" pitchFamily="18" charset="0"/>
                <a:ea typeface="+mj-ea"/>
                <a:cs typeface="+mj-cs"/>
              </a:rPr>
              <a:t>Указ Президента РФ.  В. Путин. </a:t>
            </a:r>
          </a:p>
          <a:p>
            <a:r>
              <a:rPr lang="ru-RU" sz="1400" dirty="0" smtClean="0">
                <a:latin typeface="Georgia" pitchFamily="18" charset="0"/>
                <a:ea typeface="+mj-ea"/>
                <a:cs typeface="+mj-cs"/>
              </a:rPr>
              <a:t>Москва, Кремль, 29 мая 2017 года, №240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7589520" cy="5170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Дети дошкольного возраста</a:t>
            </a:r>
            <a:endParaRPr lang="ru-RU" dirty="0" smtClean="0">
              <a:solidFill>
                <a:srgbClr val="FF0000"/>
              </a:solidFill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340725" y="195263"/>
            <a:ext cx="241300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15366" name="Прямоугольник 6"/>
          <p:cNvSpPr>
            <a:spLocks noChangeArrowheads="1"/>
          </p:cNvSpPr>
          <p:nvPr/>
        </p:nvSpPr>
        <p:spPr bwMode="auto">
          <a:xfrm>
            <a:off x="365125" y="957263"/>
            <a:ext cx="6096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b="1">
              <a:latin typeface="Georgia" pitchFamily="18" charset="0"/>
              <a:cs typeface="Times New Roman" pitchFamily="18" charset="0"/>
            </a:endParaRPr>
          </a:p>
          <a:p>
            <a:endParaRPr lang="ru-RU" b="1"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254240" y="547037"/>
            <a:ext cx="4724400" cy="800219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txBody>
          <a:bodyPr wrap="square">
            <a:spAutoFit/>
          </a:bodyPr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atin typeface="Georgia" pitchFamily="18" charset="0"/>
                <a:cs typeface="Times New Roman" panose="02020603050405020304" pitchFamily="18" charset="0"/>
              </a:rPr>
              <a:t>От создания условий</a:t>
            </a: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atin typeface="Georgia" pitchFamily="18" charset="0"/>
                <a:cs typeface="Times New Roman" panose="02020603050405020304" pitchFamily="18" charset="0"/>
              </a:rPr>
              <a:t>к стабильному результату</a:t>
            </a:r>
            <a:endParaRPr lang="ru-RU" sz="2000" b="1" i="1" dirty="0">
              <a:latin typeface="Georgia" pitchFamily="18" charset="0"/>
            </a:endParaRPr>
          </a:p>
        </p:txBody>
      </p:sp>
      <p:sp>
        <p:nvSpPr>
          <p:cNvPr id="15370" name="TextBox 9"/>
          <p:cNvSpPr txBox="1">
            <a:spLocks noChangeArrowheads="1"/>
          </p:cNvSpPr>
          <p:nvPr/>
        </p:nvSpPr>
        <p:spPr bwMode="auto">
          <a:xfrm>
            <a:off x="0" y="645160"/>
            <a:ext cx="708882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buFont typeface="Arial" pitchFamily="34" charset="0"/>
              <a:buNone/>
            </a:pPr>
            <a:r>
              <a:rPr lang="ru-RU" b="1" dirty="0">
                <a:latin typeface="Georgia" pitchFamily="18" charset="0"/>
                <a:cs typeface="Times New Roman" pitchFamily="18" charset="0"/>
              </a:rPr>
              <a:t>«Давно уже было замечено, что таланты являются всюду и всегда, где и когда существуют общественные условия, благоприятные для их развития.»                                       </a:t>
            </a:r>
          </a:p>
          <a:p>
            <a:pPr algn="r" eaLnBrk="1" hangingPunct="1">
              <a:buFont typeface="Arial" pitchFamily="34" charset="0"/>
              <a:buNone/>
            </a:pPr>
            <a:r>
              <a:rPr lang="ru-RU" b="1" i="1" dirty="0">
                <a:latin typeface="Georgia" pitchFamily="18" charset="0"/>
              </a:rPr>
              <a:t>Г.В. Плеханов</a:t>
            </a:r>
          </a:p>
        </p:txBody>
      </p:sp>
      <p:pic>
        <p:nvPicPr>
          <p:cNvPr id="15371" name="Picture 6" descr="G:\555555\IMG_60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53840"/>
            <a:ext cx="3033712" cy="2301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2" name="Picture 2" descr="C:\Users\A8B4~1\AppData\Local\Temp\Rar$DI00.193\IMG_72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19605"/>
            <a:ext cx="2956560" cy="214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3" name="TextBox 21"/>
          <p:cNvSpPr txBox="1">
            <a:spLocks noChangeArrowheads="1"/>
          </p:cNvSpPr>
          <p:nvPr/>
        </p:nvSpPr>
        <p:spPr bwMode="auto">
          <a:xfrm>
            <a:off x="6568440" y="2196465"/>
            <a:ext cx="5394960" cy="3600986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latin typeface="Georgia" pitchFamily="18" charset="0"/>
                <a:cs typeface="Times New Roman" pitchFamily="18" charset="0"/>
              </a:rPr>
              <a:t>Наибольшее количество призовых мест у </a:t>
            </a:r>
            <a:r>
              <a:rPr lang="ru-RU" sz="2200" b="1" dirty="0" smtClean="0">
                <a:latin typeface="Georgia" pitchFamily="18" charset="0"/>
                <a:cs typeface="Times New Roman" pitchFamily="18" charset="0"/>
              </a:rPr>
              <a:t>детей в учреждениях:</a:t>
            </a:r>
            <a:endParaRPr lang="ru-RU" sz="2200" b="1" dirty="0">
              <a:latin typeface="Georgia" pitchFamily="18" charset="0"/>
              <a:cs typeface="Times New Roman" pitchFamily="18" charset="0"/>
            </a:endParaRPr>
          </a:p>
          <a:p>
            <a:pPr algn="ctr" eaLnBrk="1" hangingPunct="1"/>
            <a:endParaRPr lang="ru-RU" sz="800" dirty="0">
              <a:latin typeface="Georgia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2200" dirty="0">
                <a:latin typeface="Georgia" pitchFamily="18" charset="0"/>
                <a:cs typeface="Times New Roman" pitchFamily="18" charset="0"/>
              </a:rPr>
              <a:t>МБДОУ «Детский сад №2» </a:t>
            </a:r>
          </a:p>
          <a:p>
            <a:pPr algn="ctr" eaLnBrk="1" hangingPunct="1"/>
            <a:r>
              <a:rPr lang="ru-RU" sz="2200" dirty="0">
                <a:latin typeface="Georgia" pitchFamily="18" charset="0"/>
                <a:cs typeface="Times New Roman" pitchFamily="18" charset="0"/>
              </a:rPr>
              <a:t>МБДОУ «Детский сад №4» </a:t>
            </a:r>
          </a:p>
          <a:p>
            <a:pPr algn="ctr" eaLnBrk="1" hangingPunct="1"/>
            <a:r>
              <a:rPr lang="ru-RU" sz="2200" dirty="0">
                <a:latin typeface="Georgia" pitchFamily="18" charset="0"/>
                <a:cs typeface="Times New Roman" pitchFamily="18" charset="0"/>
              </a:rPr>
              <a:t>МБДОУ «Детский сад №6»</a:t>
            </a:r>
          </a:p>
          <a:p>
            <a:pPr algn="ctr" eaLnBrk="1" hangingPunct="1"/>
            <a:r>
              <a:rPr lang="ru-RU" sz="2200" dirty="0">
                <a:latin typeface="Georgia" pitchFamily="18" charset="0"/>
                <a:cs typeface="Times New Roman" pitchFamily="18" charset="0"/>
              </a:rPr>
              <a:t>МБДОУ «Детский сад №82» </a:t>
            </a:r>
          </a:p>
          <a:p>
            <a:pPr algn="ctr" eaLnBrk="1" hangingPunct="1"/>
            <a:r>
              <a:rPr lang="ru-RU" sz="2200" dirty="0">
                <a:latin typeface="Georgia" pitchFamily="18" charset="0"/>
                <a:cs typeface="Times New Roman" pitchFamily="18" charset="0"/>
              </a:rPr>
              <a:t>МБДОУ «</a:t>
            </a:r>
            <a:r>
              <a:rPr lang="ru-RU" sz="2200" dirty="0" err="1">
                <a:latin typeface="Georgia" pitchFamily="18" charset="0"/>
                <a:cs typeface="Times New Roman" pitchFamily="18" charset="0"/>
              </a:rPr>
              <a:t>Зюкайский</a:t>
            </a:r>
            <a:r>
              <a:rPr lang="ru-RU" sz="2200" dirty="0">
                <a:latin typeface="Georgia" pitchFamily="18" charset="0"/>
                <a:cs typeface="Times New Roman" pitchFamily="18" charset="0"/>
              </a:rPr>
              <a:t> детский </a:t>
            </a:r>
            <a:r>
              <a:rPr lang="ru-RU" sz="2200" dirty="0" smtClean="0">
                <a:latin typeface="Georgia" pitchFamily="18" charset="0"/>
                <a:cs typeface="Times New Roman" pitchFamily="18" charset="0"/>
              </a:rPr>
              <a:t>сад» </a:t>
            </a:r>
            <a:endParaRPr lang="ru-RU" sz="2200" dirty="0">
              <a:latin typeface="Georgia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2200" dirty="0">
                <a:latin typeface="Georgia" pitchFamily="18" charset="0"/>
                <a:cs typeface="Times New Roman" pitchFamily="18" charset="0"/>
              </a:rPr>
              <a:t>МБДОУ «Путинский детский сад»</a:t>
            </a:r>
          </a:p>
          <a:p>
            <a:pPr algn="ctr" eaLnBrk="1" hangingPunct="1"/>
            <a:r>
              <a:rPr lang="ru-RU" sz="2200" dirty="0">
                <a:latin typeface="Georgia" pitchFamily="18" charset="0"/>
                <a:cs typeface="Times New Roman" pitchFamily="18" charset="0"/>
              </a:rPr>
              <a:t>МБДОУ «Вознесенский детский сад»</a:t>
            </a:r>
          </a:p>
        </p:txBody>
      </p:sp>
      <p:pic>
        <p:nvPicPr>
          <p:cNvPr id="15374" name="Picture 7" descr="G:\555555\IMG_606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4175" y="4058920"/>
            <a:ext cx="3065463" cy="230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5" name="Picture 3" descr="C:\Users\A8B4~1\AppData\Local\Temp\Rar$DI01.126\IMG_728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95600" y="1908493"/>
            <a:ext cx="3124200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2"/>
          <p:cNvSpPr>
            <a:spLocks noChangeArrowheads="1"/>
          </p:cNvSpPr>
          <p:nvPr/>
        </p:nvSpPr>
        <p:spPr bwMode="auto">
          <a:xfrm>
            <a:off x="3197860" y="6488668"/>
            <a:ext cx="55595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Georgia" pitchFamily="18" charset="0"/>
                <a:cs typeface="Times New Roman" panose="02020603050405020304" pitchFamily="18" charset="0"/>
              </a:rPr>
              <a:t>2018 – 2027 годы – Десятилетие детства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7802880" cy="5170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FF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Дети дошкольного возраста</a:t>
            </a:r>
            <a:endParaRPr lang="ru-RU" dirty="0">
              <a:solidFill>
                <a:srgbClr val="FF0000"/>
              </a:solidFill>
              <a:effectLst/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340985" y="195321"/>
            <a:ext cx="240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endParaRPr lang="ru-RU" i="1" dirty="0">
              <a:solidFill>
                <a:schemeClr val="accent1">
                  <a:lumMod val="50000"/>
                </a:schemeClr>
              </a:solidFill>
              <a:latin typeface="Georgia" panose="02040502050405020303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65760" y="9569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endParaRPr lang="ru-RU" b="1" dirty="0" smtClean="0">
              <a:latin typeface="Georgia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lvl="0"/>
            <a:endParaRPr lang="ru-RU" b="1" dirty="0"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421880" y="518654"/>
            <a:ext cx="4518842" cy="771109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000" b="1" i="1" dirty="0" smtClean="0">
                <a:latin typeface="Georgia" pitchFamily="18" charset="0"/>
                <a:cs typeface="Times New Roman" panose="02020603050405020304" pitchFamily="18" charset="0"/>
              </a:rPr>
              <a:t>От создания условий к стабильному результату</a:t>
            </a:r>
            <a:endParaRPr lang="ru-RU" sz="2000" b="1" i="1" dirty="0" smtClean="0">
              <a:latin typeface="Georgi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6240" y="792480"/>
            <a:ext cx="6995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Готовность к продолжению образования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499113" y="6488668"/>
            <a:ext cx="55595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Georgia" pitchFamily="18" charset="0"/>
                <a:cs typeface="Times New Roman" panose="02020603050405020304" pitchFamily="18" charset="0"/>
              </a:rPr>
              <a:t>2018 – 2027 годы – Десятилетие детства</a:t>
            </a: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487680" y="1798321"/>
          <a:ext cx="5882640" cy="3596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2377440" y="5593080"/>
            <a:ext cx="2255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cs typeface="Times New Roman" panose="02020603050405020304" pitchFamily="18" charset="0"/>
              </a:rPr>
              <a:t>561 выпускник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949440" y="1741240"/>
            <a:ext cx="4983480" cy="3785652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«Детство – важнейший период человеческой жизни, не подготовка к будущей жизни, а настоящая, яркая, самобытная, неповторимая жизнь. И от того, как прошло детство, </a:t>
            </a:r>
            <a:r>
              <a:rPr lang="ru-RU" sz="2000" b="1" dirty="0" smtClean="0">
                <a:solidFill>
                  <a:srgbClr val="C0000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кто вел ребенка за руку в детские годы, что вошло в его разум и сердце из окружающего мира,</a:t>
            </a:r>
            <a:r>
              <a:rPr lang="ru-RU" sz="2000" dirty="0" smtClean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от этого в решающей степени зависит, каким человеком станет сегодняшний малыш». </a:t>
            </a:r>
          </a:p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Василий Сухомлинский</a:t>
            </a:r>
          </a:p>
        </p:txBody>
      </p:sp>
    </p:spTree>
    <p:extLst>
      <p:ext uri="{BB962C8B-B14F-4D97-AF65-F5344CB8AC3E}">
        <p14:creationId xmlns="" xmlns:p14="http://schemas.microsoft.com/office/powerpoint/2010/main" val="381648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890760" cy="5170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altLang="ru-RU" sz="2400" b="1" dirty="0" smtClean="0">
                <a:solidFill>
                  <a:srgbClr val="FF0000"/>
                </a:solidFill>
                <a:latin typeface="Georgia" pitchFamily="18" charset="0"/>
              </a:rPr>
              <a:t>Преемственность дошкольного и начального образования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342313" y="195263"/>
            <a:ext cx="239712" cy="3667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16390" name="Прямоугольник 6"/>
          <p:cNvSpPr>
            <a:spLocks noChangeArrowheads="1"/>
          </p:cNvSpPr>
          <p:nvPr/>
        </p:nvSpPr>
        <p:spPr bwMode="auto">
          <a:xfrm>
            <a:off x="366713" y="957263"/>
            <a:ext cx="6096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ru-RU" altLang="ru-RU" b="1">
              <a:latin typeface="Georgia" pitchFamily="18" charset="0"/>
              <a:cs typeface="Times New Roman" pitchFamily="18" charset="0"/>
            </a:endParaRPr>
          </a:p>
          <a:p>
            <a:pPr eaLnBrk="1" hangingPunct="1"/>
            <a:endParaRPr lang="ru-RU" altLang="ru-RU" b="1"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429318" y="549134"/>
            <a:ext cx="4518842" cy="771109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atin typeface="Georgia" pitchFamily="18" charset="0"/>
                <a:cs typeface="Times New Roman" panose="02020603050405020304" pitchFamily="18" charset="0"/>
              </a:rPr>
              <a:t>От создания условий </a:t>
            </a:r>
          </a:p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atin typeface="Georgia" pitchFamily="18" charset="0"/>
                <a:cs typeface="Times New Roman" panose="02020603050405020304" pitchFamily="18" charset="0"/>
              </a:rPr>
              <a:t>к стабильному результату</a:t>
            </a:r>
            <a:endParaRPr lang="ru-RU" sz="2000" b="1" i="1" dirty="0">
              <a:latin typeface="Georgia" pitchFamily="18" charset="0"/>
            </a:endParaRPr>
          </a:p>
        </p:txBody>
      </p:sp>
      <p:sp>
        <p:nvSpPr>
          <p:cNvPr id="16394" name="TextBox 9"/>
          <p:cNvSpPr txBox="1">
            <a:spLocks noChangeArrowheads="1"/>
          </p:cNvSpPr>
          <p:nvPr/>
        </p:nvSpPr>
        <p:spPr bwMode="auto">
          <a:xfrm>
            <a:off x="334963" y="731203"/>
            <a:ext cx="69977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2000" b="1" dirty="0">
                <a:solidFill>
                  <a:srgbClr val="FF0000"/>
                </a:solidFill>
                <a:latin typeface="Georgia" pitchFamily="18" charset="0"/>
              </a:rPr>
              <a:t>Условия развития одарённости детей</a:t>
            </a:r>
            <a:endParaRPr lang="ru-RU" altLang="ru-RU" sz="2000" dirty="0">
              <a:latin typeface="Georgia" pitchFamily="18" charset="0"/>
            </a:endParaRPr>
          </a:p>
        </p:txBody>
      </p:sp>
      <p:graphicFrame>
        <p:nvGraphicFramePr>
          <p:cNvPr id="30747" name="Group 27"/>
          <p:cNvGraphicFramePr>
            <a:graphicFrameLocks noGrp="1"/>
          </p:cNvGraphicFramePr>
          <p:nvPr/>
        </p:nvGraphicFramePr>
        <p:xfrm>
          <a:off x="182563" y="1722118"/>
          <a:ext cx="11758612" cy="3459481"/>
        </p:xfrm>
        <a:graphic>
          <a:graphicData uri="http://schemas.openxmlformats.org/drawingml/2006/table">
            <a:tbl>
              <a:tblPr/>
              <a:tblGrid>
                <a:gridCol w="9875837"/>
                <a:gridCol w="1882775"/>
              </a:tblGrid>
              <a:tr h="1085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Муниципальные и краевые конкурсы для дошкольников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и обучающихся 1 классов</a:t>
                      </a:r>
                    </a:p>
                  </a:txBody>
                  <a:tcPr marL="91446" marR="91446" marT="45699" marB="4569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участники</a:t>
                      </a:r>
                    </a:p>
                  </a:txBody>
                  <a:tcPr marL="91446" marR="91446" marT="45699" marB="4569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940174">
                <a:tc>
                  <a:txBody>
                    <a:bodyPr/>
                    <a:lstStyle/>
                    <a:p>
                      <a:r>
                        <a:rPr kumimoji="0" lang="ru-RU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203864"/>
                          </a:solidFill>
                          <a:effectLst/>
                          <a:latin typeface="Georgia" pitchFamily="18" charset="0"/>
                          <a:ea typeface="+mn-ea"/>
                          <a:cs typeface="Times New Roman" pitchFamily="18" charset="0"/>
                        </a:rPr>
                        <a:t>Конкурс  детских исследовательских работ «</a:t>
                      </a:r>
                      <a:r>
                        <a:rPr kumimoji="0" lang="ru-RU" sz="20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203864"/>
                          </a:solidFill>
                          <a:effectLst/>
                          <a:latin typeface="Georgia" pitchFamily="18" charset="0"/>
                          <a:ea typeface="+mn-ea"/>
                          <a:cs typeface="Times New Roman" pitchFamily="18" charset="0"/>
                        </a:rPr>
                        <a:t>Фиксики</a:t>
                      </a:r>
                      <a:r>
                        <a:rPr kumimoji="0" lang="ru-RU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203864"/>
                          </a:solidFill>
                          <a:effectLst/>
                          <a:latin typeface="Georgia" pitchFamily="18" charset="0"/>
                          <a:ea typeface="+mn-ea"/>
                          <a:cs typeface="Times New Roman" pitchFamily="18" charset="0"/>
                        </a:rPr>
                        <a:t>»</a:t>
                      </a:r>
                      <a:endParaRPr kumimoji="0" lang="ru-RU" sz="20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203864"/>
                        </a:solidFill>
                        <a:effectLst/>
                        <a:latin typeface="Georgia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46" marR="91446" marT="45699" marB="4569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203864"/>
                          </a:solidFill>
                          <a:effectLst/>
                          <a:latin typeface="Georgia" pitchFamily="18" charset="0"/>
                          <a:ea typeface="+mn-ea"/>
                          <a:cs typeface="Times New Roman" pitchFamily="18" charset="0"/>
                        </a:rPr>
                        <a:t>5</a:t>
                      </a:r>
                      <a:endParaRPr kumimoji="0" lang="ru-RU" sz="20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203864"/>
                        </a:solidFill>
                        <a:effectLst/>
                        <a:latin typeface="Georgia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46" marR="91446" marT="45699" marB="4569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</a:tr>
              <a:tr h="1433407">
                <a:tc>
                  <a:txBody>
                    <a:bodyPr/>
                    <a:lstStyle/>
                    <a:p>
                      <a:pPr algn="just"/>
                      <a:r>
                        <a:rPr kumimoji="0" lang="ru-RU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203864"/>
                          </a:solidFill>
                          <a:effectLst/>
                          <a:latin typeface="Georgia" pitchFamily="18" charset="0"/>
                          <a:ea typeface="+mn-ea"/>
                          <a:cs typeface="Times New Roman" pitchFamily="18" charset="0"/>
                        </a:rPr>
                        <a:t>I краевой Фестиваль детских проектных и  учебно-исследовательских  работ детей дошкольного и  школьного возраста «Мир вокруг нас: исследуй, познавай, твори!»</a:t>
                      </a:r>
                      <a:endParaRPr kumimoji="0" lang="ru-RU" sz="20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203864"/>
                        </a:solidFill>
                        <a:effectLst/>
                        <a:latin typeface="Georgia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46" marR="91446" marT="45699" marB="4569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203864"/>
                          </a:solidFill>
                          <a:effectLst/>
                          <a:latin typeface="Georgia" pitchFamily="18" charset="0"/>
                          <a:ea typeface="+mn-ea"/>
                          <a:cs typeface="Times New Roman" pitchFamily="18" charset="0"/>
                        </a:rPr>
                        <a:t>9</a:t>
                      </a:r>
                      <a:endParaRPr kumimoji="0" lang="ru-RU" sz="20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203864"/>
                        </a:solidFill>
                        <a:effectLst/>
                        <a:latin typeface="Georgia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46" marR="91446" marT="45699" marB="4569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</a:tr>
            </a:tbl>
          </a:graphicData>
        </a:graphic>
      </p:graphicFrame>
      <p:sp>
        <p:nvSpPr>
          <p:cNvPr id="16409" name="Прямоугольник 12"/>
          <p:cNvSpPr>
            <a:spLocks noChangeArrowheads="1"/>
          </p:cNvSpPr>
          <p:nvPr/>
        </p:nvSpPr>
        <p:spPr bwMode="auto">
          <a:xfrm>
            <a:off x="3551555" y="6488668"/>
            <a:ext cx="55595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altLang="ru-RU" b="1" i="1" dirty="0" smtClean="0">
                <a:solidFill>
                  <a:srgbClr val="FF0000"/>
                </a:solidFill>
                <a:latin typeface="Georgia" pitchFamily="18" charset="0"/>
                <a:cs typeface="Times New Roman" panose="02020603050405020304" pitchFamily="18" charset="0"/>
              </a:rPr>
              <a:t>2018 – 2027 годы – Десятилетие детства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7604760" cy="5170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FF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Школьники</a:t>
            </a:r>
            <a:endParaRPr lang="ru-RU" dirty="0">
              <a:solidFill>
                <a:srgbClr val="FF0000"/>
              </a:solidFill>
              <a:effectLst/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239000" y="540297"/>
            <a:ext cx="4709160" cy="800219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000" b="1" i="1" dirty="0" smtClean="0">
                <a:latin typeface="Georgia" pitchFamily="18" charset="0"/>
                <a:cs typeface="Times New Roman" panose="02020603050405020304" pitchFamily="18" charset="0"/>
              </a:rPr>
              <a:t>От создания условий к стабильному результату</a:t>
            </a:r>
            <a:endParaRPr lang="ru-RU" sz="2000" b="1" i="1" dirty="0" smtClean="0">
              <a:latin typeface="Georgia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85801" y="1401728"/>
            <a:ext cx="5593080" cy="1631216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2000" i="1" dirty="0" smtClean="0">
                <a:latin typeface="Georgia" pitchFamily="18" charset="0"/>
                <a:cs typeface="Times New Roman" panose="02020603050405020304" pitchFamily="18" charset="0"/>
              </a:rPr>
              <a:t>контингент – </a:t>
            </a:r>
            <a:r>
              <a:rPr lang="ru-RU" sz="2000" b="1" i="1" dirty="0" smtClean="0">
                <a:latin typeface="Georgia" pitchFamily="18" charset="0"/>
                <a:cs typeface="Times New Roman" panose="02020603050405020304" pitchFamily="18" charset="0"/>
              </a:rPr>
              <a:t>5347</a:t>
            </a:r>
            <a:r>
              <a:rPr lang="ru-RU" sz="2000" i="1" dirty="0" smtClean="0">
                <a:latin typeface="Georgia" pitchFamily="18" charset="0"/>
                <a:cs typeface="Times New Roman" panose="02020603050405020304" pitchFamily="18" charset="0"/>
              </a:rPr>
              <a:t>  чел.,</a:t>
            </a:r>
          </a:p>
          <a:p>
            <a:r>
              <a:rPr lang="ru-RU" sz="2000" i="1" dirty="0" smtClean="0">
                <a:latin typeface="Georgia" pitchFamily="18" charset="0"/>
                <a:cs typeface="Times New Roman" panose="02020603050405020304" pitchFamily="18" charset="0"/>
              </a:rPr>
              <a:t>из них:</a:t>
            </a:r>
          </a:p>
          <a:p>
            <a:r>
              <a:rPr lang="ru-RU" sz="2000" i="1" dirty="0" smtClean="0">
                <a:latin typeface="Georgia" pitchFamily="18" charset="0"/>
                <a:cs typeface="Times New Roman" panose="02020603050405020304" pitchFamily="18" charset="0"/>
              </a:rPr>
              <a:t>начальное общее образование – </a:t>
            </a:r>
            <a:r>
              <a:rPr lang="ru-RU" sz="2000" b="1" i="1" dirty="0" smtClean="0">
                <a:latin typeface="Georgia" pitchFamily="18" charset="0"/>
                <a:cs typeface="Times New Roman" panose="02020603050405020304" pitchFamily="18" charset="0"/>
              </a:rPr>
              <a:t>2445 </a:t>
            </a:r>
            <a:r>
              <a:rPr lang="ru-RU" sz="2000" i="1" dirty="0" smtClean="0">
                <a:latin typeface="Georgia" pitchFamily="18" charset="0"/>
                <a:cs typeface="Times New Roman" panose="02020603050405020304" pitchFamily="18" charset="0"/>
              </a:rPr>
              <a:t>чел.</a:t>
            </a:r>
          </a:p>
          <a:p>
            <a:r>
              <a:rPr lang="ru-RU" sz="2000" i="1" dirty="0" smtClean="0">
                <a:latin typeface="Georgia" pitchFamily="18" charset="0"/>
                <a:cs typeface="Times New Roman" panose="02020603050405020304" pitchFamily="18" charset="0"/>
              </a:rPr>
              <a:t>основное общее образование – </a:t>
            </a:r>
            <a:r>
              <a:rPr lang="ru-RU" sz="2000" b="1" i="1" dirty="0" smtClean="0">
                <a:latin typeface="Georgia" pitchFamily="18" charset="0"/>
                <a:cs typeface="Times New Roman" panose="02020603050405020304" pitchFamily="18" charset="0"/>
              </a:rPr>
              <a:t>2507 </a:t>
            </a:r>
            <a:r>
              <a:rPr lang="ru-RU" sz="2000" i="1" dirty="0" smtClean="0">
                <a:latin typeface="Georgia" pitchFamily="18" charset="0"/>
                <a:cs typeface="Times New Roman" panose="02020603050405020304" pitchFamily="18" charset="0"/>
              </a:rPr>
              <a:t>чел.</a:t>
            </a:r>
          </a:p>
          <a:p>
            <a:r>
              <a:rPr lang="ru-RU" sz="2000" i="1" dirty="0" smtClean="0">
                <a:latin typeface="Georgia" pitchFamily="18" charset="0"/>
                <a:cs typeface="Times New Roman" panose="02020603050405020304" pitchFamily="18" charset="0"/>
              </a:rPr>
              <a:t>среднее общее образование – </a:t>
            </a:r>
            <a:r>
              <a:rPr lang="ru-RU" sz="2000" b="1" i="1" dirty="0" smtClean="0">
                <a:latin typeface="Georgia" pitchFamily="18" charset="0"/>
                <a:cs typeface="Times New Roman" panose="02020603050405020304" pitchFamily="18" charset="0"/>
              </a:rPr>
              <a:t>395 </a:t>
            </a:r>
            <a:r>
              <a:rPr lang="ru-RU" sz="2000" i="1" dirty="0" smtClean="0">
                <a:latin typeface="Georgia" pitchFamily="18" charset="0"/>
                <a:cs typeface="Times New Roman" panose="02020603050405020304" pitchFamily="18" charset="0"/>
              </a:rPr>
              <a:t>чел.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3977640" y="3916680"/>
            <a:ext cx="6050280" cy="1754326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ru-RU" sz="2000" i="1" dirty="0" smtClean="0">
                <a:solidFill>
                  <a:prstClr val="black"/>
                </a:solidFill>
                <a:latin typeface="Georgia" pitchFamily="18" charset="0"/>
                <a:cs typeface="Times New Roman" panose="02020603050405020304" pitchFamily="18" charset="0"/>
              </a:rPr>
              <a:t>Общеобразовательные программы – </a:t>
            </a:r>
            <a:r>
              <a:rPr lang="ru-RU" sz="2000" b="1" i="1" dirty="0" smtClean="0">
                <a:solidFill>
                  <a:prstClr val="black"/>
                </a:solidFill>
                <a:latin typeface="Georgia" pitchFamily="18" charset="0"/>
                <a:cs typeface="Times New Roman" panose="02020603050405020304" pitchFamily="18" charset="0"/>
              </a:rPr>
              <a:t>4923</a:t>
            </a:r>
            <a:r>
              <a:rPr lang="ru-RU" sz="2000" i="1" dirty="0" smtClean="0">
                <a:solidFill>
                  <a:prstClr val="black"/>
                </a:solidFill>
                <a:latin typeface="Georgia" pitchFamily="18" charset="0"/>
                <a:cs typeface="Times New Roman" panose="02020603050405020304" pitchFamily="18" charset="0"/>
              </a:rPr>
              <a:t> чел.</a:t>
            </a:r>
          </a:p>
          <a:p>
            <a:pPr lvl="0"/>
            <a:r>
              <a:rPr lang="ru-RU" sz="2000" i="1" dirty="0" smtClean="0">
                <a:solidFill>
                  <a:prstClr val="black"/>
                </a:solidFill>
                <a:latin typeface="Georgia" pitchFamily="18" charset="0"/>
                <a:cs typeface="Times New Roman" panose="02020603050405020304" pitchFamily="18" charset="0"/>
              </a:rPr>
              <a:t>Адаптированные программы – </a:t>
            </a:r>
            <a:r>
              <a:rPr lang="ru-RU" sz="2000" b="1" i="1" dirty="0" smtClean="0">
                <a:solidFill>
                  <a:prstClr val="black"/>
                </a:solidFill>
                <a:latin typeface="Georgia" pitchFamily="18" charset="0"/>
                <a:cs typeface="Times New Roman" panose="02020603050405020304" pitchFamily="18" charset="0"/>
              </a:rPr>
              <a:t>424</a:t>
            </a:r>
            <a:r>
              <a:rPr lang="ru-RU" sz="2000" i="1" dirty="0" smtClean="0">
                <a:solidFill>
                  <a:prstClr val="black"/>
                </a:solidFill>
                <a:latin typeface="Georgia" pitchFamily="18" charset="0"/>
                <a:cs typeface="Times New Roman" panose="02020603050405020304" pitchFamily="18" charset="0"/>
              </a:rPr>
              <a:t> чел.</a:t>
            </a:r>
          </a:p>
          <a:p>
            <a:pPr lvl="0"/>
            <a:endParaRPr lang="ru-RU" sz="800" i="1" dirty="0" smtClean="0">
              <a:solidFill>
                <a:prstClr val="black"/>
              </a:solidFill>
              <a:latin typeface="Georgia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000" i="1" dirty="0" smtClean="0">
                <a:solidFill>
                  <a:prstClr val="black"/>
                </a:solidFill>
                <a:latin typeface="Georgia" pitchFamily="18" charset="0"/>
                <a:cs typeface="Times New Roman" panose="02020603050405020304" pitchFamily="18" charset="0"/>
              </a:rPr>
              <a:t>Общеобразовательные классы – </a:t>
            </a:r>
            <a:r>
              <a:rPr lang="ru-RU" sz="2000" b="1" i="1" dirty="0" smtClean="0">
                <a:solidFill>
                  <a:prstClr val="black"/>
                </a:solidFill>
                <a:latin typeface="Georgia" pitchFamily="18" charset="0"/>
                <a:cs typeface="Times New Roman" panose="02020603050405020304" pitchFamily="18" charset="0"/>
              </a:rPr>
              <a:t>4917</a:t>
            </a:r>
            <a:r>
              <a:rPr lang="ru-RU" sz="2000" i="1" dirty="0" smtClean="0">
                <a:solidFill>
                  <a:prstClr val="black"/>
                </a:solidFill>
                <a:latin typeface="Georgia" pitchFamily="18" charset="0"/>
                <a:cs typeface="Times New Roman" panose="02020603050405020304" pitchFamily="18" charset="0"/>
              </a:rPr>
              <a:t> чел. </a:t>
            </a:r>
          </a:p>
          <a:p>
            <a:pPr lvl="0"/>
            <a:r>
              <a:rPr lang="ru-RU" sz="2000" i="1" dirty="0" smtClean="0">
                <a:solidFill>
                  <a:prstClr val="black"/>
                </a:solidFill>
                <a:latin typeface="Georgia" pitchFamily="18" charset="0"/>
                <a:cs typeface="Times New Roman" panose="02020603050405020304" pitchFamily="18" charset="0"/>
              </a:rPr>
              <a:t>Классы для детей с ОВЗ – </a:t>
            </a:r>
            <a:r>
              <a:rPr lang="ru-RU" sz="2000" b="1" i="1" dirty="0" smtClean="0">
                <a:solidFill>
                  <a:prstClr val="black"/>
                </a:solidFill>
                <a:latin typeface="Georgia" pitchFamily="18" charset="0"/>
                <a:cs typeface="Times New Roman" panose="02020603050405020304" pitchFamily="18" charset="0"/>
              </a:rPr>
              <a:t>394</a:t>
            </a:r>
            <a:r>
              <a:rPr lang="ru-RU" sz="2000" i="1" dirty="0" smtClean="0">
                <a:solidFill>
                  <a:prstClr val="black"/>
                </a:solidFill>
                <a:latin typeface="Georgia" pitchFamily="18" charset="0"/>
                <a:cs typeface="Times New Roman" panose="02020603050405020304" pitchFamily="18" charset="0"/>
              </a:rPr>
              <a:t> чел.</a:t>
            </a:r>
          </a:p>
          <a:p>
            <a:pPr lvl="0"/>
            <a:r>
              <a:rPr lang="ru-RU" sz="2000" i="1" dirty="0" smtClean="0">
                <a:solidFill>
                  <a:prstClr val="black"/>
                </a:solidFill>
                <a:latin typeface="Georgia" pitchFamily="18" charset="0"/>
                <a:cs typeface="Times New Roman" panose="02020603050405020304" pitchFamily="18" charset="0"/>
              </a:rPr>
              <a:t>Обучение на дому – </a:t>
            </a:r>
            <a:r>
              <a:rPr lang="ru-RU" sz="2000" b="1" i="1" dirty="0" smtClean="0">
                <a:solidFill>
                  <a:prstClr val="black"/>
                </a:solidFill>
                <a:latin typeface="Georgia" pitchFamily="18" charset="0"/>
                <a:cs typeface="Times New Roman" panose="02020603050405020304" pitchFamily="18" charset="0"/>
              </a:rPr>
              <a:t>36</a:t>
            </a:r>
            <a:r>
              <a:rPr lang="ru-RU" sz="2000" i="1" dirty="0" smtClean="0">
                <a:solidFill>
                  <a:prstClr val="black"/>
                </a:solidFill>
                <a:latin typeface="Georgia" pitchFamily="18" charset="0"/>
                <a:cs typeface="Times New Roman" panose="02020603050405020304" pitchFamily="18" charset="0"/>
              </a:rPr>
              <a:t> чел.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540305" y="6488668"/>
            <a:ext cx="5559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b="1" i="1" dirty="0" smtClean="0">
                <a:solidFill>
                  <a:srgbClr val="FF0000"/>
                </a:solidFill>
                <a:latin typeface="Georgia" pitchFamily="18" charset="0"/>
                <a:cs typeface="Times New Roman" panose="02020603050405020304" pitchFamily="18" charset="0"/>
              </a:rPr>
              <a:t>2018 – 2027 годы – Десятилетие детства</a:t>
            </a:r>
          </a:p>
        </p:txBody>
      </p:sp>
      <p:pic>
        <p:nvPicPr>
          <p:cNvPr id="26628" name="Picture 4" descr="http://mnogodetki-radost.ru/wp-content/uploads/2016/08/25866524-Happy-schoolchildren-at-a-classroom-Education-Stock-Photo-1024x682.jpg"/>
          <p:cNvPicPr>
            <a:picLocks noChangeAspect="1" noChangeArrowheads="1"/>
          </p:cNvPicPr>
          <p:nvPr/>
        </p:nvPicPr>
        <p:blipFill>
          <a:blip r:embed="rId3" cstate="print"/>
          <a:srcRect l="9707" r="18287"/>
          <a:stretch>
            <a:fillRect/>
          </a:stretch>
        </p:blipFill>
        <p:spPr bwMode="auto">
          <a:xfrm>
            <a:off x="233251" y="3398520"/>
            <a:ext cx="3500549" cy="276358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6720840" y="1722120"/>
            <a:ext cx="4968240" cy="1323439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2000" i="1" dirty="0" smtClean="0">
                <a:solidFill>
                  <a:prstClr val="black"/>
                </a:solidFill>
                <a:latin typeface="Georgia" pitchFamily="18" charset="0"/>
                <a:cs typeface="Times New Roman" panose="02020603050405020304" pitchFamily="18" charset="0"/>
              </a:rPr>
              <a:t>для доступности школьного образования  используется </a:t>
            </a:r>
            <a:r>
              <a:rPr lang="ru-RU" sz="2000" b="1" i="1" dirty="0" smtClean="0">
                <a:latin typeface="Georgia" pitchFamily="18" charset="0"/>
                <a:cs typeface="Times New Roman" panose="02020603050405020304" pitchFamily="18" charset="0"/>
              </a:rPr>
              <a:t>30</a:t>
            </a:r>
            <a:r>
              <a:rPr lang="ru-RU" sz="2000" b="1" i="1" dirty="0" smtClean="0">
                <a:solidFill>
                  <a:srgbClr val="C00000"/>
                </a:solidFill>
                <a:latin typeface="Georgia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smtClean="0">
                <a:solidFill>
                  <a:prstClr val="black"/>
                </a:solidFill>
                <a:latin typeface="Georgia" pitchFamily="18" charset="0"/>
                <a:cs typeface="Times New Roman" panose="02020603050405020304" pitchFamily="18" charset="0"/>
              </a:rPr>
              <a:t>зданий, </a:t>
            </a:r>
          </a:p>
          <a:p>
            <a:r>
              <a:rPr lang="ru-RU" sz="2000" i="1" dirty="0" smtClean="0">
                <a:solidFill>
                  <a:prstClr val="black"/>
                </a:solidFill>
                <a:latin typeface="Georgia" pitchFamily="18" charset="0"/>
                <a:cs typeface="Times New Roman" panose="02020603050405020304" pitchFamily="18" charset="0"/>
              </a:rPr>
              <a:t>общая </a:t>
            </a:r>
            <a:r>
              <a:rPr lang="en-US" sz="2000" i="1" dirty="0" smtClean="0">
                <a:solidFill>
                  <a:prstClr val="black"/>
                </a:solidFill>
                <a:latin typeface="Georgia" pitchFamily="18" charset="0"/>
                <a:cs typeface="Times New Roman" panose="02020603050405020304" pitchFamily="18" charset="0"/>
              </a:rPr>
              <a:t>S</a:t>
            </a:r>
            <a:r>
              <a:rPr lang="ru-RU" sz="2000" i="1" dirty="0" smtClean="0">
                <a:solidFill>
                  <a:prstClr val="black"/>
                </a:solidFill>
                <a:latin typeface="Georgia" pitchFamily="18" charset="0"/>
                <a:cs typeface="Times New Roman" panose="02020603050405020304" pitchFamily="18" charset="0"/>
              </a:rPr>
              <a:t> территории – </a:t>
            </a:r>
            <a:r>
              <a:rPr lang="ru-RU" sz="2000" b="1" i="1" dirty="0" smtClean="0">
                <a:latin typeface="Georgia" pitchFamily="18" charset="0"/>
                <a:cs typeface="Times New Roman" panose="02020603050405020304" pitchFamily="18" charset="0"/>
              </a:rPr>
              <a:t>306 189 </a:t>
            </a:r>
            <a:r>
              <a:rPr lang="ru-RU" sz="2000" i="1" dirty="0" smtClean="0">
                <a:solidFill>
                  <a:prstClr val="black"/>
                </a:solidFill>
                <a:latin typeface="Georgia" pitchFamily="18" charset="0"/>
                <a:cs typeface="Times New Roman" panose="02020603050405020304" pitchFamily="18" charset="0"/>
              </a:rPr>
              <a:t>м</a:t>
            </a:r>
            <a:r>
              <a:rPr lang="ru-RU" sz="2000" i="1" baseline="30000" dirty="0" smtClean="0">
                <a:solidFill>
                  <a:prstClr val="black"/>
                </a:solidFill>
                <a:latin typeface="Georgia" pitchFamily="18" charset="0"/>
                <a:cs typeface="Times New Roman" panose="02020603050405020304" pitchFamily="18" charset="0"/>
              </a:rPr>
              <a:t>2</a:t>
            </a:r>
            <a:r>
              <a:rPr lang="ru-RU" sz="2000" i="1" dirty="0" smtClean="0">
                <a:solidFill>
                  <a:prstClr val="black"/>
                </a:solidFill>
                <a:latin typeface="Georgia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000" i="1" dirty="0" smtClean="0">
                <a:solidFill>
                  <a:prstClr val="black"/>
                </a:solidFill>
                <a:latin typeface="Georgia" pitchFamily="18" charset="0"/>
                <a:cs typeface="Times New Roman" panose="02020603050405020304" pitchFamily="18" charset="0"/>
              </a:rPr>
              <a:t>общая </a:t>
            </a:r>
            <a:r>
              <a:rPr lang="en-US" sz="2000" i="1" dirty="0" smtClean="0">
                <a:solidFill>
                  <a:prstClr val="black"/>
                </a:solidFill>
                <a:latin typeface="Georgia" pitchFamily="18" charset="0"/>
                <a:cs typeface="Times New Roman" panose="02020603050405020304" pitchFamily="18" charset="0"/>
              </a:rPr>
              <a:t>S </a:t>
            </a:r>
            <a:r>
              <a:rPr lang="ru-RU" sz="2000" i="1" dirty="0" smtClean="0">
                <a:solidFill>
                  <a:prstClr val="black"/>
                </a:solidFill>
                <a:latin typeface="Georgia" pitchFamily="18" charset="0"/>
                <a:cs typeface="Times New Roman" panose="02020603050405020304" pitchFamily="18" charset="0"/>
              </a:rPr>
              <a:t>зданий </a:t>
            </a:r>
            <a:r>
              <a:rPr lang="ru-RU" sz="2000" b="1" i="1" dirty="0" smtClean="0">
                <a:solidFill>
                  <a:srgbClr val="C00000"/>
                </a:solidFill>
                <a:latin typeface="Georgia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smtClean="0">
                <a:latin typeface="Georgia" pitchFamily="18" charset="0"/>
                <a:cs typeface="Times New Roman" panose="02020603050405020304" pitchFamily="18" charset="0"/>
              </a:rPr>
              <a:t>49 526</a:t>
            </a:r>
            <a:r>
              <a:rPr lang="ru-RU" sz="2000" i="1" dirty="0" smtClean="0">
                <a:latin typeface="Georgia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smtClean="0">
                <a:solidFill>
                  <a:prstClr val="black"/>
                </a:solidFill>
                <a:latin typeface="Georgia" pitchFamily="18" charset="0"/>
                <a:cs typeface="Times New Roman" panose="02020603050405020304" pitchFamily="18" charset="0"/>
              </a:rPr>
              <a:t>м</a:t>
            </a:r>
            <a:r>
              <a:rPr lang="ru-RU" sz="2000" i="1" baseline="30000" dirty="0" smtClean="0">
                <a:solidFill>
                  <a:prstClr val="black"/>
                </a:solidFill>
                <a:latin typeface="Georgia" pitchFamily="18" charset="0"/>
                <a:cs typeface="Times New Roman" panose="02020603050405020304" pitchFamily="18" charset="0"/>
              </a:rPr>
              <a:t>2</a:t>
            </a:r>
            <a:r>
              <a:rPr lang="ru-RU" sz="2000" i="1" dirty="0" smtClean="0">
                <a:solidFill>
                  <a:prstClr val="black"/>
                </a:solidFill>
                <a:latin typeface="Georgia" pitchFamily="18" charset="0"/>
                <a:cs typeface="Times New Roman" panose="02020603050405020304" pitchFamily="18" charset="0"/>
              </a:rPr>
              <a:t>;</a:t>
            </a:r>
          </a:p>
        </p:txBody>
      </p:sp>
      <p:pic>
        <p:nvPicPr>
          <p:cNvPr id="26630" name="Picture 6" descr="https://bobr.by/data/education10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40240" y="3794761"/>
            <a:ext cx="2651760" cy="20726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81648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7728128" cy="5170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Обучающиеся младшего школьного возраста</a:t>
            </a:r>
            <a:endParaRPr lang="ru-RU" dirty="0" smtClean="0">
              <a:solidFill>
                <a:srgbClr val="FF0000"/>
              </a:solidFill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342313" y="195263"/>
            <a:ext cx="239712" cy="3667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17414" name="Прямоугольник 6"/>
          <p:cNvSpPr>
            <a:spLocks noChangeArrowheads="1"/>
          </p:cNvSpPr>
          <p:nvPr/>
        </p:nvSpPr>
        <p:spPr bwMode="auto">
          <a:xfrm>
            <a:off x="366713" y="957263"/>
            <a:ext cx="6096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ru-RU" altLang="ru-RU" b="1">
              <a:latin typeface="Georgia" pitchFamily="18" charset="0"/>
              <a:cs typeface="Times New Roman" pitchFamily="18" charset="0"/>
            </a:endParaRPr>
          </a:p>
          <a:p>
            <a:pPr eaLnBrk="1" hangingPunct="1"/>
            <a:endParaRPr lang="ru-RU" altLang="ru-RU" b="1"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421880" y="533894"/>
            <a:ext cx="4518842" cy="771109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atin typeface="Georgia" pitchFamily="18" charset="0"/>
                <a:cs typeface="Times New Roman" panose="02020603050405020304" pitchFamily="18" charset="0"/>
              </a:rPr>
              <a:t>От создания условий</a:t>
            </a:r>
          </a:p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atin typeface="Georgia" pitchFamily="18" charset="0"/>
                <a:cs typeface="Times New Roman" panose="02020603050405020304" pitchFamily="18" charset="0"/>
              </a:rPr>
              <a:t>к стабильному результату</a:t>
            </a:r>
            <a:endParaRPr lang="ru-RU" sz="2000" b="1" i="1" dirty="0">
              <a:latin typeface="Georgia" pitchFamily="18" charset="0"/>
            </a:endParaRPr>
          </a:p>
        </p:txBody>
      </p:sp>
      <p:sp>
        <p:nvSpPr>
          <p:cNvPr id="17418" name="TextBox 9"/>
          <p:cNvSpPr txBox="1">
            <a:spLocks noChangeArrowheads="1"/>
          </p:cNvSpPr>
          <p:nvPr/>
        </p:nvSpPr>
        <p:spPr bwMode="auto">
          <a:xfrm>
            <a:off x="365443" y="655003"/>
            <a:ext cx="69977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20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Условия развития одарённости</a:t>
            </a:r>
          </a:p>
          <a:p>
            <a:pPr algn="ctr" eaLnBrk="1" hangingPunct="1"/>
            <a:r>
              <a:rPr lang="ru-RU" altLang="ru-RU" sz="20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младших школьников   </a:t>
            </a:r>
          </a:p>
        </p:txBody>
      </p:sp>
      <p:graphicFrame>
        <p:nvGraphicFramePr>
          <p:cNvPr id="26663" name="Group 39"/>
          <p:cNvGraphicFramePr>
            <a:graphicFrameLocks noGrp="1"/>
          </p:cNvGraphicFramePr>
          <p:nvPr/>
        </p:nvGraphicFramePr>
        <p:xfrm>
          <a:off x="594360" y="1508758"/>
          <a:ext cx="11308080" cy="4668247"/>
        </p:xfrm>
        <a:graphic>
          <a:graphicData uri="http://schemas.openxmlformats.org/drawingml/2006/table">
            <a:tbl>
              <a:tblPr/>
              <a:tblGrid>
                <a:gridCol w="9585960"/>
                <a:gridCol w="1722120"/>
              </a:tblGrid>
              <a:tr h="4336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2000" b="1" kern="1200" dirty="0" smtClean="0">
                          <a:solidFill>
                            <a:schemeClr val="bg1"/>
                          </a:solidFill>
                          <a:latin typeface="Georgia" pitchFamily="18" charset="0"/>
                          <a:ea typeface="+mn-ea"/>
                          <a:cs typeface="Times New Roman" pitchFamily="18" charset="0"/>
                        </a:rPr>
                        <a:t>Муниципальные конкурсы для младших школьников</a:t>
                      </a:r>
                    </a:p>
                  </a:txBody>
                  <a:tcPr marL="91451" marR="91451" marT="45697" marB="456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2000" b="1" kern="1200" dirty="0" smtClean="0">
                          <a:solidFill>
                            <a:schemeClr val="bg1"/>
                          </a:solidFill>
                          <a:latin typeface="Georgia" pitchFamily="18" charset="0"/>
                          <a:ea typeface="+mn-ea"/>
                          <a:cs typeface="Times New Roman" pitchFamily="18" charset="0"/>
                        </a:rPr>
                        <a:t>участники</a:t>
                      </a:r>
                    </a:p>
                  </a:txBody>
                  <a:tcPr marL="91451" marR="91451" marT="45697" marB="456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307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Интеллектуальная игра среди обучающихся 1 классов «Своя игра»</a:t>
                      </a:r>
                      <a:endParaRPr kumimoji="0" lang="ru-RU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 marL="91451" marR="91451" marT="45697" marB="456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03864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72</a:t>
                      </a:r>
                    </a:p>
                  </a:txBody>
                  <a:tcPr marL="91451" marR="91451" marT="45697" marB="456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</a:tr>
              <a:tr h="4436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Интеллектуальная игра среди обучающихся 2 классов  «Математический КВН»</a:t>
                      </a:r>
                      <a:endParaRPr kumimoji="0" lang="ru-RU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 marL="91451" marR="91451" marT="45697" marB="456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03864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71</a:t>
                      </a:r>
                    </a:p>
                  </a:txBody>
                  <a:tcPr marL="91451" marR="91451" marT="45697" marB="456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</a:tr>
              <a:tr h="5516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Интеллектуальная игра среди обучающихся 3 классов «Математический базар»</a:t>
                      </a:r>
                      <a:endParaRPr kumimoji="0" lang="ru-RU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 marL="91451" marR="91451" marT="45697" marB="456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03864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48</a:t>
                      </a:r>
                    </a:p>
                  </a:txBody>
                  <a:tcPr marL="91451" marR="91451" marT="45697" marB="456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</a:tr>
              <a:tr h="4968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Интеллектуальная игра среди обучающихся 4 классов «</a:t>
                      </a:r>
                      <a:r>
                        <a:rPr kumimoji="0" lang="ru-RU" altLang="ru-RU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Брейн</a:t>
                      </a: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-ринг»</a:t>
                      </a:r>
                      <a:endParaRPr kumimoji="0" lang="ru-RU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 marL="91451" marR="91451" marT="45697" marB="456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03864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42</a:t>
                      </a:r>
                    </a:p>
                  </a:txBody>
                  <a:tcPr marL="91451" marR="91451" marT="45697" marB="456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</a:tr>
              <a:tr h="443697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 </a:t>
                      </a: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Межрайонный фестиваль интеллектуальных игр для обучающихся 3-4 классов</a:t>
                      </a:r>
                      <a:endParaRPr kumimoji="0" lang="ru-RU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 marL="91451" marR="91451" marT="45697" marB="456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03864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126</a:t>
                      </a:r>
                    </a:p>
                  </a:txBody>
                  <a:tcPr marL="91451" marR="91451" marT="45697" marB="456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</a:tr>
              <a:tr h="17679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Очная школа по математике «Дважды два» для обучающихся 3-4 классов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Предметные олимпиады (окружающий мир, математика) для обучающихся 1-4 классов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Метапредметная</a:t>
                      </a: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олимпиада </a:t>
                      </a:r>
                      <a:b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Интеллектуальная игра «Музыкальная карусель» для обучающихся 4 классов</a:t>
                      </a:r>
                      <a:endParaRPr kumimoji="0" lang="ru-RU" alt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 marL="91451" marR="91451" marT="45697" marB="456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03864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58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03864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186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03864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173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03864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 marL="91451" marR="91451" marT="45697" marB="456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</a:tr>
            </a:tbl>
          </a:graphicData>
        </a:graphic>
      </p:graphicFrame>
      <p:sp>
        <p:nvSpPr>
          <p:cNvPr id="17445" name="Прямоугольник 12"/>
          <p:cNvSpPr>
            <a:spLocks noChangeArrowheads="1"/>
          </p:cNvSpPr>
          <p:nvPr/>
        </p:nvSpPr>
        <p:spPr bwMode="auto">
          <a:xfrm>
            <a:off x="3213100" y="6488668"/>
            <a:ext cx="55595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altLang="ru-RU" b="1" i="1" dirty="0" smtClean="0">
                <a:solidFill>
                  <a:srgbClr val="FF0000"/>
                </a:solidFill>
                <a:latin typeface="Georgia" pitchFamily="18" charset="0"/>
                <a:cs typeface="Times New Roman" panose="02020603050405020304" pitchFamily="18" charset="0"/>
              </a:rPr>
              <a:t>2018 – 2027 годы – Десятилетие детства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7823518" cy="5170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Обучающиеся младшего школьного возраста</a:t>
            </a:r>
            <a:endParaRPr lang="ru-RU" dirty="0" smtClean="0">
              <a:solidFill>
                <a:srgbClr val="FF0000"/>
              </a:solidFill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342313" y="195263"/>
            <a:ext cx="239712" cy="3667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18438" name="Прямоугольник 6"/>
          <p:cNvSpPr>
            <a:spLocks noChangeArrowheads="1"/>
          </p:cNvSpPr>
          <p:nvPr/>
        </p:nvSpPr>
        <p:spPr bwMode="auto">
          <a:xfrm>
            <a:off x="366713" y="957263"/>
            <a:ext cx="6096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ru-RU" altLang="ru-RU" b="1">
              <a:latin typeface="Georgia" pitchFamily="18" charset="0"/>
              <a:cs typeface="Times New Roman" pitchFamily="18" charset="0"/>
            </a:endParaRPr>
          </a:p>
          <a:p>
            <a:pPr eaLnBrk="1" hangingPunct="1"/>
            <a:endParaRPr lang="ru-RU" altLang="ru-RU" b="1"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513320" y="518654"/>
            <a:ext cx="4427402" cy="800219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atin typeface="Georgia" pitchFamily="18" charset="0"/>
                <a:cs typeface="Times New Roman" panose="02020603050405020304" pitchFamily="18" charset="0"/>
              </a:rPr>
              <a:t>От создания условий</a:t>
            </a:r>
          </a:p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atin typeface="Georgia" pitchFamily="18" charset="0"/>
                <a:cs typeface="Times New Roman" panose="02020603050405020304" pitchFamily="18" charset="0"/>
              </a:rPr>
              <a:t>к стабильному результату</a:t>
            </a:r>
            <a:endParaRPr lang="ru-RU" sz="2000" b="1" i="1" dirty="0">
              <a:latin typeface="Georgia" pitchFamily="18" charset="0"/>
            </a:endParaRPr>
          </a:p>
        </p:txBody>
      </p:sp>
      <p:sp>
        <p:nvSpPr>
          <p:cNvPr id="18442" name="TextBox 9"/>
          <p:cNvSpPr txBox="1">
            <a:spLocks noChangeArrowheads="1"/>
          </p:cNvSpPr>
          <p:nvPr/>
        </p:nvSpPr>
        <p:spPr bwMode="auto">
          <a:xfrm>
            <a:off x="207963" y="731838"/>
            <a:ext cx="6461125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altLang="ru-RU" b="1" dirty="0">
                <a:latin typeface="Georgia" pitchFamily="18" charset="0"/>
                <a:cs typeface="Times New Roman" pitchFamily="18" charset="0"/>
              </a:rPr>
              <a:t>«Распознать, выявить, раскрыть, взлелеять, выпестовать в каждом ученике его неповторимо-индивидуальный талант - значит поднять личность на высокий уровень расцвета человеческого достоинства.»</a:t>
            </a:r>
          </a:p>
          <a:p>
            <a:pPr algn="r"/>
            <a:r>
              <a:rPr lang="ru-RU" altLang="ru-RU" b="1" dirty="0">
                <a:latin typeface="Georgia" pitchFamily="18" charset="0"/>
                <a:cs typeface="Times New Roman" pitchFamily="18" charset="0"/>
              </a:rPr>
              <a:t>В. А. Сухомлинский</a:t>
            </a:r>
          </a:p>
        </p:txBody>
      </p:sp>
      <p:sp>
        <p:nvSpPr>
          <p:cNvPr id="18443" name="TextBox 21"/>
          <p:cNvSpPr txBox="1">
            <a:spLocks noChangeArrowheads="1"/>
          </p:cNvSpPr>
          <p:nvPr/>
        </p:nvSpPr>
        <p:spPr bwMode="auto">
          <a:xfrm>
            <a:off x="7082473" y="2393633"/>
            <a:ext cx="4862512" cy="2923877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2200" b="1" dirty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ru-RU" altLang="ru-RU" sz="2200" b="1" dirty="0">
                <a:latin typeface="Georgia" pitchFamily="18" charset="0"/>
                <a:cs typeface="Times New Roman" pitchFamily="18" charset="0"/>
              </a:rPr>
              <a:t>Призовые места у детей</a:t>
            </a:r>
          </a:p>
          <a:p>
            <a:pPr algn="ctr" eaLnBrk="1" hangingPunct="1"/>
            <a:endParaRPr lang="ru-RU" altLang="ru-RU" sz="800" b="1" dirty="0">
              <a:latin typeface="Georgia" pitchFamily="18" charset="0"/>
              <a:cs typeface="Times New Roman" pitchFamily="18" charset="0"/>
            </a:endParaRPr>
          </a:p>
          <a:p>
            <a:pPr algn="ctr"/>
            <a:r>
              <a:rPr lang="ru-RU" altLang="ru-RU" sz="2200" dirty="0">
                <a:latin typeface="Georgia" pitchFamily="18" charset="0"/>
                <a:cs typeface="Times New Roman" pitchFamily="18" charset="0"/>
              </a:rPr>
              <a:t>МБОУ «</a:t>
            </a:r>
            <a:r>
              <a:rPr lang="ru-RU" altLang="ru-RU" sz="2200" dirty="0" err="1">
                <a:latin typeface="Georgia" pitchFamily="18" charset="0"/>
                <a:cs typeface="Times New Roman" pitchFamily="18" charset="0"/>
              </a:rPr>
              <a:t>Зюкайская</a:t>
            </a:r>
            <a:r>
              <a:rPr lang="ru-RU" altLang="ru-RU" sz="2200" dirty="0">
                <a:latin typeface="Georgia" pitchFamily="18" charset="0"/>
                <a:cs typeface="Times New Roman" pitchFamily="18" charset="0"/>
              </a:rPr>
              <a:t> СОШ»</a:t>
            </a:r>
          </a:p>
          <a:p>
            <a:pPr algn="ctr"/>
            <a:r>
              <a:rPr lang="ru-RU" altLang="ru-RU" sz="2200" dirty="0">
                <a:latin typeface="Georgia" pitchFamily="18" charset="0"/>
                <a:cs typeface="Times New Roman" pitchFamily="18" charset="0"/>
              </a:rPr>
              <a:t>МБОУ «Гимназия» </a:t>
            </a:r>
          </a:p>
          <a:p>
            <a:pPr algn="ctr"/>
            <a:r>
              <a:rPr lang="ru-RU" altLang="ru-RU" sz="2200" dirty="0">
                <a:latin typeface="Georgia" pitchFamily="18" charset="0"/>
                <a:cs typeface="Times New Roman" pitchFamily="18" charset="0"/>
              </a:rPr>
              <a:t>МАОУ «СОШ № 1» </a:t>
            </a:r>
          </a:p>
          <a:p>
            <a:pPr algn="ctr"/>
            <a:r>
              <a:rPr lang="ru-RU" altLang="ru-RU" sz="2200" dirty="0">
                <a:latin typeface="Georgia" pitchFamily="18" charset="0"/>
                <a:cs typeface="Times New Roman" pitchFamily="18" charset="0"/>
              </a:rPr>
              <a:t>МБОУ «ВСШИ»</a:t>
            </a:r>
          </a:p>
          <a:p>
            <a:pPr algn="ctr"/>
            <a:r>
              <a:rPr lang="ru-RU" altLang="ru-RU" sz="2200" dirty="0">
                <a:latin typeface="Georgia" pitchFamily="18" charset="0"/>
                <a:cs typeface="Times New Roman" pitchFamily="18" charset="0"/>
              </a:rPr>
              <a:t>МАОУ ВСОШ № 121</a:t>
            </a:r>
          </a:p>
          <a:p>
            <a:pPr algn="ctr"/>
            <a:r>
              <a:rPr lang="ru-RU" altLang="ru-RU" sz="2200" dirty="0">
                <a:latin typeface="Georgia" pitchFamily="18" charset="0"/>
                <a:cs typeface="Times New Roman" pitchFamily="18" charset="0"/>
              </a:rPr>
              <a:t>МБОУ «СОШ № 2»</a:t>
            </a:r>
          </a:p>
          <a:p>
            <a:pPr algn="ctr"/>
            <a:r>
              <a:rPr lang="ru-RU" altLang="ru-RU" sz="2200" dirty="0">
                <a:latin typeface="Georgia" pitchFamily="18" charset="0"/>
                <a:cs typeface="Times New Roman" pitchFamily="18" charset="0"/>
              </a:rPr>
              <a:t>МБОУ «</a:t>
            </a:r>
            <a:r>
              <a:rPr lang="ru-RU" altLang="ru-RU" sz="2200" dirty="0" err="1">
                <a:latin typeface="Georgia" pitchFamily="18" charset="0"/>
                <a:cs typeface="Times New Roman" pitchFamily="18" charset="0"/>
              </a:rPr>
              <a:t>Комаровская</a:t>
            </a:r>
            <a:r>
              <a:rPr lang="ru-RU" altLang="ru-RU" sz="2200" dirty="0">
                <a:latin typeface="Georgia" pitchFamily="18" charset="0"/>
                <a:cs typeface="Times New Roman" pitchFamily="18" charset="0"/>
              </a:rPr>
              <a:t> СОШ»</a:t>
            </a:r>
          </a:p>
        </p:txBody>
      </p:sp>
      <p:pic>
        <p:nvPicPr>
          <p:cNvPr id="1844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913" y="2486025"/>
            <a:ext cx="2997200" cy="199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95663" y="2509838"/>
            <a:ext cx="3254375" cy="194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8913" y="4619625"/>
            <a:ext cx="3035300" cy="211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19463" y="4689475"/>
            <a:ext cx="3254375" cy="216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3540305" y="6488668"/>
            <a:ext cx="5559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b="1" i="1" dirty="0" smtClean="0">
                <a:solidFill>
                  <a:srgbClr val="FF0000"/>
                </a:solidFill>
                <a:latin typeface="Georgia" pitchFamily="18" charset="0"/>
                <a:cs typeface="Times New Roman" panose="02020603050405020304" pitchFamily="18" charset="0"/>
              </a:rPr>
              <a:t>2018 – 2027 годы – Десятилетие детства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8244840" cy="5170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altLang="ru-RU" sz="2400" b="1" dirty="0" smtClean="0">
                <a:solidFill>
                  <a:srgbClr val="FF0000"/>
                </a:solidFill>
                <a:latin typeface="Georgia" pitchFamily="18" charset="0"/>
              </a:rPr>
              <a:t>Преемственность начальной и основной школы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342313" y="195263"/>
            <a:ext cx="239712" cy="3667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19462" name="Прямоугольник 6"/>
          <p:cNvSpPr>
            <a:spLocks noChangeArrowheads="1"/>
          </p:cNvSpPr>
          <p:nvPr/>
        </p:nvSpPr>
        <p:spPr bwMode="auto">
          <a:xfrm>
            <a:off x="366713" y="957263"/>
            <a:ext cx="6096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ru-RU" altLang="ru-RU" b="1">
              <a:latin typeface="Georgia" pitchFamily="18" charset="0"/>
              <a:cs typeface="Times New Roman" pitchFamily="18" charset="0"/>
            </a:endParaRPr>
          </a:p>
          <a:p>
            <a:pPr eaLnBrk="1" hangingPunct="1"/>
            <a:endParaRPr lang="ru-RU" altLang="ru-RU" b="1"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482840" y="564374"/>
            <a:ext cx="4518842" cy="771109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atin typeface="Georgia" pitchFamily="18" charset="0"/>
                <a:cs typeface="Times New Roman" panose="02020603050405020304" pitchFamily="18" charset="0"/>
              </a:rPr>
              <a:t>От создания условий </a:t>
            </a:r>
          </a:p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atin typeface="Georgia" pitchFamily="18" charset="0"/>
                <a:cs typeface="Times New Roman" panose="02020603050405020304" pitchFamily="18" charset="0"/>
              </a:rPr>
              <a:t>к стабильному результату</a:t>
            </a:r>
            <a:endParaRPr lang="ru-RU" sz="2000" b="1" i="1" dirty="0">
              <a:latin typeface="Georgia" pitchFamily="18" charset="0"/>
            </a:endParaRPr>
          </a:p>
        </p:txBody>
      </p:sp>
      <p:sp>
        <p:nvSpPr>
          <p:cNvPr id="19466" name="TextBox 9"/>
          <p:cNvSpPr txBox="1">
            <a:spLocks noChangeArrowheads="1"/>
          </p:cNvSpPr>
          <p:nvPr/>
        </p:nvSpPr>
        <p:spPr bwMode="auto">
          <a:xfrm>
            <a:off x="411163" y="746443"/>
            <a:ext cx="69977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2400" b="1" dirty="0">
                <a:solidFill>
                  <a:srgbClr val="FF0000"/>
                </a:solidFill>
                <a:latin typeface="Times New Roman" pitchFamily="18" charset="0"/>
              </a:rPr>
              <a:t>Условия развития одарённости  школьников</a:t>
            </a:r>
            <a:r>
              <a:rPr lang="ru-RU" altLang="ru-RU" sz="2400" dirty="0">
                <a:latin typeface="Times New Roman" pitchFamily="18" charset="0"/>
              </a:rPr>
              <a:t>   </a:t>
            </a:r>
          </a:p>
        </p:txBody>
      </p:sp>
      <p:graphicFrame>
        <p:nvGraphicFramePr>
          <p:cNvPr id="30747" name="Group 27"/>
          <p:cNvGraphicFramePr>
            <a:graphicFrameLocks noGrp="1"/>
          </p:cNvGraphicFramePr>
          <p:nvPr/>
        </p:nvGraphicFramePr>
        <p:xfrm>
          <a:off x="518160" y="2067878"/>
          <a:ext cx="11170920" cy="3132137"/>
        </p:xfrm>
        <a:graphic>
          <a:graphicData uri="http://schemas.openxmlformats.org/drawingml/2006/table">
            <a:tbl>
              <a:tblPr/>
              <a:tblGrid>
                <a:gridCol w="9342120"/>
                <a:gridCol w="1828800"/>
              </a:tblGrid>
              <a:tr h="4266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Муниципальные конкурсы для школьников в рамках РМО</a:t>
                      </a:r>
                    </a:p>
                  </a:txBody>
                  <a:tcPr marL="91446" marR="91446" marT="45704" marB="4570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участники</a:t>
                      </a:r>
                    </a:p>
                  </a:txBody>
                  <a:tcPr marL="91446" marR="91446" marT="45704" marB="4570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109717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03864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Районный фестиваль видеоматериалов по краеведению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03864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«Моя малая родина» (2-9 классы)</a:t>
                      </a:r>
                    </a:p>
                  </a:txBody>
                  <a:tcPr marL="91446" marR="91446" marT="45704" marB="4570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03864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19</a:t>
                      </a:r>
                    </a:p>
                  </a:txBody>
                  <a:tcPr marL="91446" marR="91446" marT="45704" marB="4570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</a:tr>
              <a:tr h="16082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03864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   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03864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Межрайонный конкурс знатоков английского языка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03864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«</a:t>
                      </a:r>
                      <a:r>
                        <a:rPr kumimoji="0" lang="en-US" alt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03864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Winnie-2017</a:t>
                      </a:r>
                      <a:r>
                        <a:rPr kumimoji="0" lang="ru-RU" alt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03864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» (3-8 классы)</a:t>
                      </a:r>
                    </a:p>
                  </a:txBody>
                  <a:tcPr marL="91446" marR="91446" marT="45704" marB="4570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03864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03864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 59</a:t>
                      </a:r>
                    </a:p>
                  </a:txBody>
                  <a:tcPr marL="91446" marR="91446" marT="45704" marB="4570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</a:tr>
            </a:tbl>
          </a:graphicData>
        </a:graphic>
      </p:graphicFrame>
      <p:sp>
        <p:nvSpPr>
          <p:cNvPr id="19481" name="Прямоугольник 12"/>
          <p:cNvSpPr>
            <a:spLocks noChangeArrowheads="1"/>
          </p:cNvSpPr>
          <p:nvPr/>
        </p:nvSpPr>
        <p:spPr bwMode="auto">
          <a:xfrm>
            <a:off x="3521075" y="6488668"/>
            <a:ext cx="55595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altLang="ru-RU" b="1" i="1" dirty="0" smtClean="0">
                <a:solidFill>
                  <a:srgbClr val="FF0000"/>
                </a:solidFill>
                <a:latin typeface="Georgia" pitchFamily="18" charset="0"/>
                <a:cs typeface="Times New Roman" panose="02020603050405020304" pitchFamily="18" charset="0"/>
              </a:rPr>
              <a:t>2018 – 2027 годы – Десятилетие детства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8155153" cy="4821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</a:rPr>
              <a:t>Обучающиеся основной и старшей школы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342313" y="195263"/>
            <a:ext cx="239712" cy="3667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20486" name="Прямоугольник 6"/>
          <p:cNvSpPr>
            <a:spLocks noChangeArrowheads="1"/>
          </p:cNvSpPr>
          <p:nvPr/>
        </p:nvSpPr>
        <p:spPr bwMode="auto">
          <a:xfrm>
            <a:off x="366713" y="957263"/>
            <a:ext cx="6096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ru-RU" altLang="ru-RU" b="1">
              <a:latin typeface="Georgia" pitchFamily="18" charset="0"/>
              <a:cs typeface="Times New Roman" pitchFamily="18" charset="0"/>
            </a:endParaRPr>
          </a:p>
          <a:p>
            <a:pPr eaLnBrk="1" hangingPunct="1"/>
            <a:endParaRPr lang="ru-RU" altLang="ru-RU" b="1"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368358" y="531989"/>
            <a:ext cx="4518842" cy="771109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atin typeface="Georgia" pitchFamily="18" charset="0"/>
                <a:cs typeface="Times New Roman" panose="02020603050405020304" pitchFamily="18" charset="0"/>
              </a:rPr>
              <a:t>От создания условий</a:t>
            </a:r>
          </a:p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atin typeface="Georgia" pitchFamily="18" charset="0"/>
                <a:cs typeface="Times New Roman" panose="02020603050405020304" pitchFamily="18" charset="0"/>
              </a:rPr>
              <a:t>к стабильному результату</a:t>
            </a:r>
            <a:endParaRPr lang="ru-RU" sz="2000" b="1" i="1" dirty="0">
              <a:latin typeface="Georgia" pitchFamily="18" charset="0"/>
            </a:endParaRPr>
          </a:p>
        </p:txBody>
      </p:sp>
      <p:sp>
        <p:nvSpPr>
          <p:cNvPr id="20490" name="TextBox 9"/>
          <p:cNvSpPr txBox="1">
            <a:spLocks noChangeArrowheads="1"/>
          </p:cNvSpPr>
          <p:nvPr/>
        </p:nvSpPr>
        <p:spPr bwMode="auto">
          <a:xfrm>
            <a:off x="0" y="709295"/>
            <a:ext cx="73501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2000" b="1" dirty="0">
                <a:solidFill>
                  <a:srgbClr val="FF0000"/>
                </a:solidFill>
                <a:latin typeface="Georgia" pitchFamily="18" charset="0"/>
              </a:rPr>
              <a:t>Условия развития одарённости  школьников</a:t>
            </a:r>
            <a:r>
              <a:rPr lang="ru-RU" altLang="ru-RU" sz="2000" b="1" dirty="0">
                <a:latin typeface="Georgia" pitchFamily="18" charset="0"/>
              </a:rPr>
              <a:t>   </a:t>
            </a:r>
          </a:p>
        </p:txBody>
      </p:sp>
      <p:graphicFrame>
        <p:nvGraphicFramePr>
          <p:cNvPr id="32818" name="Group 50"/>
          <p:cNvGraphicFramePr>
            <a:graphicFrameLocks noGrp="1"/>
          </p:cNvGraphicFramePr>
          <p:nvPr/>
        </p:nvGraphicFramePr>
        <p:xfrm>
          <a:off x="335281" y="1381125"/>
          <a:ext cx="11567160" cy="5062537"/>
        </p:xfrm>
        <a:graphic>
          <a:graphicData uri="http://schemas.openxmlformats.org/drawingml/2006/table">
            <a:tbl>
              <a:tblPr/>
              <a:tblGrid>
                <a:gridCol w="9849427"/>
                <a:gridCol w="1717733"/>
              </a:tblGrid>
              <a:tr h="365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Муниципальные конкурсы для школьников в рамках РМО</a:t>
                      </a:r>
                    </a:p>
                  </a:txBody>
                  <a:tcPr marL="91448" marR="91448" marT="45729" marB="4572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участники</a:t>
                      </a:r>
                    </a:p>
                  </a:txBody>
                  <a:tcPr marL="91448" marR="91448" marT="45729" marB="4572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9690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03864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Районный конкурс «Математика для всех». 4 тура (5-11 классы)</a:t>
                      </a:r>
                    </a:p>
                  </a:txBody>
                  <a:tcPr marL="91448" marR="91448" marT="45729" marB="4572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03864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922</a:t>
                      </a:r>
                    </a:p>
                  </a:txBody>
                  <a:tcPr marL="91448" marR="91448" marT="45729" marB="4572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</a:tr>
              <a:tr h="39690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03864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Районная олимпиада по музыке (7 классы)</a:t>
                      </a:r>
                    </a:p>
                  </a:txBody>
                  <a:tcPr marL="91448" marR="91448" marT="45729" marB="4572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03864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91448" marR="91448" marT="45729" marB="4572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</a:tr>
              <a:tr h="39628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03864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Конкурс  знатоков русского языка «</a:t>
                      </a:r>
                      <a:r>
                        <a:rPr kumimoji="0" lang="ru-RU" altLang="ru-R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203864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ФИЛин</a:t>
                      </a: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03864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» (5-10 классы)</a:t>
                      </a:r>
                    </a:p>
                  </a:txBody>
                  <a:tcPr marL="91448" marR="91448" marT="45729" marB="4572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03864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L="91448" marR="91448" marT="45729" marB="4572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</a:tr>
              <a:tr h="47469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03864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Районная игра по технологии и ИЗО «Делу - время, потехе - час» (5-7 классы)</a:t>
                      </a:r>
                    </a:p>
                  </a:txBody>
                  <a:tcPr marL="91448" marR="91448" marT="45729" marB="4572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03864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 marL="91448" marR="91448" marT="45729" marB="4572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</a:tr>
              <a:tr h="39690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03864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Районная игра на немецком языке «Глотти-2017»  (5-11 классы)</a:t>
                      </a:r>
                    </a:p>
                  </a:txBody>
                  <a:tcPr marL="91448" marR="91448" marT="45729" marB="4572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03864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25</a:t>
                      </a:r>
                    </a:p>
                  </a:txBody>
                  <a:tcPr marL="91448" marR="91448" marT="45729" marB="4572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</a:tr>
              <a:tr h="39690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03864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Районная игра-марафон по обществознанию «Полиглот» 7 игр (8-9 классы)</a:t>
                      </a:r>
                    </a:p>
                  </a:txBody>
                  <a:tcPr marL="91448" marR="91448" marT="45729" marB="4572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03864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216</a:t>
                      </a:r>
                    </a:p>
                  </a:txBody>
                  <a:tcPr marL="91448" marR="91448" marT="45729" marB="4572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</a:tr>
              <a:tr h="100592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03864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Районная игра по английскому языку «Что? Где? Когда?» (5-8 классы)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03864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Межрайонный конкурс учебных проектов и исследовательских работ на английском языке (5-11 классы)</a:t>
                      </a:r>
                    </a:p>
                  </a:txBody>
                  <a:tcPr marL="91448" marR="91448" marT="45729" marB="4572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03864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48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03864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203864"/>
                        </a:solidFill>
                        <a:effectLst/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 marL="91448" marR="91448" marT="45729" marB="4572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</a:tr>
              <a:tr h="39690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03864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Районная игра «Физический калейдоскоп»  (7-9 классы)</a:t>
                      </a:r>
                    </a:p>
                  </a:txBody>
                  <a:tcPr marL="91448" marR="91448" marT="45729" marB="4572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03864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36</a:t>
                      </a:r>
                    </a:p>
                  </a:txBody>
                  <a:tcPr marL="91448" marR="91448" marT="45729" marB="4572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</a:tr>
              <a:tr h="43839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03864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Районный конкурс  «Чемпионат по базовому курсу информатики» (8-9 классы)</a:t>
                      </a:r>
                    </a:p>
                  </a:txBody>
                  <a:tcPr marL="91448" marR="91448" marT="45729" marB="4572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03864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91448" marR="91448" marT="45729" marB="4572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</a:tr>
              <a:tr h="39690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03864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Районная дистанционная игра «В мире информатики» (5-9 классы)</a:t>
                      </a:r>
                    </a:p>
                  </a:txBody>
                  <a:tcPr marL="91448" marR="91448" marT="45729" marB="4572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03864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382</a:t>
                      </a:r>
                    </a:p>
                  </a:txBody>
                  <a:tcPr marL="91448" marR="91448" marT="45729" marB="4572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</a:tr>
            </a:tbl>
          </a:graphicData>
        </a:graphic>
      </p:graphicFrame>
      <p:sp>
        <p:nvSpPr>
          <p:cNvPr id="10" name="Прямоугольник 12"/>
          <p:cNvSpPr>
            <a:spLocks noChangeArrowheads="1"/>
          </p:cNvSpPr>
          <p:nvPr/>
        </p:nvSpPr>
        <p:spPr bwMode="auto">
          <a:xfrm>
            <a:off x="3521075" y="6488668"/>
            <a:ext cx="55595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altLang="ru-RU" b="1" i="1" dirty="0" smtClean="0">
                <a:solidFill>
                  <a:srgbClr val="FF0000"/>
                </a:solidFill>
                <a:latin typeface="Georgia" pitchFamily="18" charset="0"/>
                <a:cs typeface="Times New Roman" panose="02020603050405020304" pitchFamily="18" charset="0"/>
              </a:rPr>
              <a:t>2018 – 2027 годы – Десятилетие детства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7940040" cy="5170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Обучающиеся основной и старшей школы</a:t>
            </a:r>
            <a:endParaRPr lang="ru-RU" dirty="0" smtClean="0">
              <a:solidFill>
                <a:srgbClr val="FF0000"/>
              </a:solidFill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342313" y="195263"/>
            <a:ext cx="239712" cy="3667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21510" name="Прямоугольник 6"/>
          <p:cNvSpPr>
            <a:spLocks noChangeArrowheads="1"/>
          </p:cNvSpPr>
          <p:nvPr/>
        </p:nvSpPr>
        <p:spPr bwMode="auto">
          <a:xfrm>
            <a:off x="366713" y="957263"/>
            <a:ext cx="6096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ru-RU" altLang="ru-RU" b="1">
              <a:latin typeface="Georgia" pitchFamily="18" charset="0"/>
              <a:cs typeface="Times New Roman" pitchFamily="18" charset="0"/>
            </a:endParaRPr>
          </a:p>
          <a:p>
            <a:pPr eaLnBrk="1" hangingPunct="1"/>
            <a:endParaRPr lang="ru-RU" altLang="ru-RU" b="1"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437120" y="564374"/>
            <a:ext cx="4518842" cy="771109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atin typeface="Georgia" pitchFamily="18" charset="0"/>
                <a:cs typeface="Times New Roman" panose="02020603050405020304" pitchFamily="18" charset="0"/>
              </a:rPr>
              <a:t>От создания условий </a:t>
            </a:r>
          </a:p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atin typeface="Georgia" pitchFamily="18" charset="0"/>
                <a:cs typeface="Times New Roman" panose="02020603050405020304" pitchFamily="18" charset="0"/>
              </a:rPr>
              <a:t>к стабильному результату</a:t>
            </a:r>
            <a:endParaRPr lang="ru-RU" sz="2000" b="1" i="1" dirty="0">
              <a:latin typeface="Georgia" pitchFamily="18" charset="0"/>
            </a:endParaRPr>
          </a:p>
        </p:txBody>
      </p:sp>
      <p:sp>
        <p:nvSpPr>
          <p:cNvPr id="21514" name="TextBox 21"/>
          <p:cNvSpPr txBox="1">
            <a:spLocks noChangeArrowheads="1"/>
          </p:cNvSpPr>
          <p:nvPr/>
        </p:nvSpPr>
        <p:spPr bwMode="auto">
          <a:xfrm>
            <a:off x="7498080" y="2486025"/>
            <a:ext cx="4297680" cy="3170099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2200" b="1" dirty="0">
                <a:latin typeface="Georgia" pitchFamily="18" charset="0"/>
                <a:cs typeface="Times New Roman" pitchFamily="18" charset="0"/>
              </a:rPr>
              <a:t> </a:t>
            </a:r>
            <a:r>
              <a:rPr lang="ru-RU" altLang="ru-RU" sz="2200" b="1" dirty="0" smtClean="0">
                <a:latin typeface="Georgia" pitchFamily="18" charset="0"/>
                <a:cs typeface="Times New Roman" pitchFamily="18" charset="0"/>
              </a:rPr>
              <a:t>Победители </a:t>
            </a:r>
            <a:r>
              <a:rPr lang="ru-RU" altLang="ru-RU" sz="2200" b="1" dirty="0">
                <a:latin typeface="Georgia" pitchFamily="18" charset="0"/>
                <a:cs typeface="Times New Roman" pitchFamily="18" charset="0"/>
              </a:rPr>
              <a:t>мероприятий </a:t>
            </a:r>
          </a:p>
          <a:p>
            <a:pPr algn="ctr" eaLnBrk="1" hangingPunct="1"/>
            <a:r>
              <a:rPr lang="ru-RU" altLang="ru-RU" sz="2200" dirty="0">
                <a:latin typeface="Georgia" pitchFamily="18" charset="0"/>
                <a:cs typeface="Times New Roman" pitchFamily="18" charset="0"/>
              </a:rPr>
              <a:t>(в командном и индивидуальном зачете) </a:t>
            </a:r>
          </a:p>
          <a:p>
            <a:pPr algn="ctr" eaLnBrk="1" hangingPunct="1"/>
            <a:endParaRPr lang="ru-RU" altLang="ru-RU" sz="2400" dirty="0">
              <a:latin typeface="Times New Roman" pitchFamily="18" charset="0"/>
            </a:endParaRPr>
          </a:p>
          <a:p>
            <a:pPr algn="ctr"/>
            <a:r>
              <a:rPr lang="ru-RU" altLang="ru-RU" sz="2200" dirty="0">
                <a:latin typeface="Georgia" pitchFamily="18" charset="0"/>
                <a:cs typeface="Times New Roman" pitchFamily="18" charset="0"/>
              </a:rPr>
              <a:t>МБОУ «СОШ №2» - </a:t>
            </a:r>
            <a:r>
              <a:rPr lang="ru-RU" altLang="ru-RU" sz="2200" dirty="0" smtClean="0">
                <a:latin typeface="Georgia" pitchFamily="18" charset="0"/>
                <a:cs typeface="Times New Roman" pitchFamily="18" charset="0"/>
              </a:rPr>
              <a:t>8 раз</a:t>
            </a:r>
            <a:r>
              <a:rPr lang="ru-RU" altLang="ru-RU" sz="2200" dirty="0">
                <a:latin typeface="Georgia" pitchFamily="18" charset="0"/>
                <a:cs typeface="Times New Roman" pitchFamily="18" charset="0"/>
              </a:rPr>
              <a:t/>
            </a:r>
            <a:br>
              <a:rPr lang="ru-RU" altLang="ru-RU" sz="2200" dirty="0">
                <a:latin typeface="Georgia" pitchFamily="18" charset="0"/>
                <a:cs typeface="Times New Roman" pitchFamily="18" charset="0"/>
              </a:rPr>
            </a:br>
            <a:r>
              <a:rPr lang="ru-RU" altLang="ru-RU" sz="2200" dirty="0">
                <a:latin typeface="Georgia" pitchFamily="18" charset="0"/>
                <a:cs typeface="Times New Roman" pitchFamily="18" charset="0"/>
              </a:rPr>
              <a:t>МБОУ «Гимназия </a:t>
            </a:r>
            <a:r>
              <a:rPr lang="ru-RU" altLang="ru-RU" sz="2200" dirty="0" smtClean="0">
                <a:latin typeface="Georgia" pitchFamily="18" charset="0"/>
                <a:cs typeface="Times New Roman" pitchFamily="18" charset="0"/>
              </a:rPr>
              <a:t>– 8 раз</a:t>
            </a:r>
            <a:r>
              <a:rPr lang="ru-RU" altLang="ru-RU" sz="2200" dirty="0">
                <a:latin typeface="Georgia" pitchFamily="18" charset="0"/>
                <a:cs typeface="Times New Roman" pitchFamily="18" charset="0"/>
              </a:rPr>
              <a:t/>
            </a:r>
            <a:br>
              <a:rPr lang="ru-RU" altLang="ru-RU" sz="2200" dirty="0">
                <a:latin typeface="Georgia" pitchFamily="18" charset="0"/>
                <a:cs typeface="Times New Roman" pitchFamily="18" charset="0"/>
              </a:rPr>
            </a:br>
            <a:r>
              <a:rPr lang="ru-RU" altLang="ru-RU" sz="2200" dirty="0">
                <a:latin typeface="Georgia" pitchFamily="18" charset="0"/>
                <a:cs typeface="Times New Roman" pitchFamily="18" charset="0"/>
              </a:rPr>
              <a:t>МБОУ «ВСШИ» - </a:t>
            </a:r>
            <a:r>
              <a:rPr lang="ru-RU" altLang="ru-RU" sz="2200" dirty="0" smtClean="0">
                <a:latin typeface="Georgia" pitchFamily="18" charset="0"/>
                <a:cs typeface="Times New Roman" pitchFamily="18" charset="0"/>
              </a:rPr>
              <a:t>6 раз</a:t>
            </a:r>
            <a:r>
              <a:rPr lang="ru-RU" altLang="ru-RU" sz="2200" dirty="0">
                <a:latin typeface="Georgia" pitchFamily="18" charset="0"/>
                <a:cs typeface="Times New Roman" pitchFamily="18" charset="0"/>
              </a:rPr>
              <a:t/>
            </a:r>
            <a:br>
              <a:rPr lang="ru-RU" altLang="ru-RU" sz="2200" dirty="0">
                <a:latin typeface="Georgia" pitchFamily="18" charset="0"/>
                <a:cs typeface="Times New Roman" pitchFamily="18" charset="0"/>
              </a:rPr>
            </a:br>
            <a:r>
              <a:rPr lang="ru-RU" altLang="ru-RU" sz="2200" dirty="0">
                <a:latin typeface="Georgia" pitchFamily="18" charset="0"/>
                <a:cs typeface="Times New Roman" pitchFamily="18" charset="0"/>
              </a:rPr>
              <a:t>МАОУ «СОШ №1» - </a:t>
            </a:r>
            <a:r>
              <a:rPr lang="ru-RU" altLang="ru-RU" sz="2200" dirty="0" smtClean="0">
                <a:latin typeface="Georgia" pitchFamily="18" charset="0"/>
                <a:cs typeface="Times New Roman" pitchFamily="18" charset="0"/>
              </a:rPr>
              <a:t>5 раз</a:t>
            </a:r>
            <a:r>
              <a:rPr lang="ru-RU" altLang="ru-RU" sz="2200" dirty="0">
                <a:latin typeface="Georgia" pitchFamily="18" charset="0"/>
                <a:cs typeface="Times New Roman" pitchFamily="18" charset="0"/>
              </a:rPr>
              <a:t/>
            </a:r>
            <a:br>
              <a:rPr lang="ru-RU" altLang="ru-RU" sz="2200" dirty="0">
                <a:latin typeface="Georgia" pitchFamily="18" charset="0"/>
                <a:cs typeface="Times New Roman" pitchFamily="18" charset="0"/>
              </a:rPr>
            </a:br>
            <a:r>
              <a:rPr lang="ru-RU" altLang="ru-RU" sz="2200" dirty="0">
                <a:latin typeface="Georgia" pitchFamily="18" charset="0"/>
                <a:cs typeface="Times New Roman" pitchFamily="18" charset="0"/>
              </a:rPr>
              <a:t>МАОУ ВСОШ №121 </a:t>
            </a:r>
            <a:r>
              <a:rPr lang="ru-RU" altLang="ru-RU" sz="2200" dirty="0" smtClean="0">
                <a:latin typeface="Georgia" pitchFamily="18" charset="0"/>
                <a:cs typeface="Times New Roman" pitchFamily="18" charset="0"/>
              </a:rPr>
              <a:t>– 3 раза</a:t>
            </a:r>
            <a:endParaRPr lang="ru-RU" altLang="ru-RU" sz="2200" dirty="0">
              <a:latin typeface="Georgia" pitchFamily="18" charset="0"/>
              <a:cs typeface="Times New Roman" pitchFamily="18" charset="0"/>
            </a:endParaRPr>
          </a:p>
        </p:txBody>
      </p:sp>
      <p:pic>
        <p:nvPicPr>
          <p:cNvPr id="21515" name="Рисунок 7" descr="ФИЛин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63" y="2479675"/>
            <a:ext cx="3068637" cy="172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6" name="Рисунок 5" descr="муз. карусель письм.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68713" y="2514600"/>
            <a:ext cx="3062287" cy="167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7" name="Рисунок 4" descr="полиглот 2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3" y="4386263"/>
            <a:ext cx="3048000" cy="171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8" name="Рисунок 3" descr="конкурс проектов англ.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75063" y="4375150"/>
            <a:ext cx="3055937" cy="171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9" name="TextBox 9"/>
          <p:cNvSpPr txBox="1">
            <a:spLocks noChangeArrowheads="1"/>
          </p:cNvSpPr>
          <p:nvPr/>
        </p:nvSpPr>
        <p:spPr bwMode="auto">
          <a:xfrm>
            <a:off x="466725" y="704850"/>
            <a:ext cx="6264275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>
              <a:buFont typeface="Arial" pitchFamily="34" charset="0"/>
              <a:buNone/>
            </a:pPr>
            <a:r>
              <a:rPr lang="ru-RU" altLang="ru-RU" b="1" dirty="0">
                <a:latin typeface="Georgia" pitchFamily="18" charset="0"/>
                <a:cs typeface="Times New Roman" pitchFamily="18" charset="0"/>
              </a:rPr>
              <a:t>«Вы талантливые дети! Когда-нибудь вы сами приятно поразитесь, какие вы умные, как много и хорошо умеете, если будете постоянно работать над собой, ставить новые цели и стремиться к их достижению.»                                                               </a:t>
            </a:r>
          </a:p>
          <a:p>
            <a:pPr algn="r" eaLnBrk="1" hangingPunct="1">
              <a:buFont typeface="Arial" pitchFamily="34" charset="0"/>
              <a:buNone/>
            </a:pPr>
            <a:r>
              <a:rPr lang="ru-RU" altLang="ru-RU" b="1" dirty="0">
                <a:latin typeface="Georgia" pitchFamily="18" charset="0"/>
                <a:cs typeface="Times New Roman" pitchFamily="18" charset="0"/>
              </a:rPr>
              <a:t>Жан Жак Руссо</a:t>
            </a:r>
          </a:p>
          <a:p>
            <a:pPr algn="just" eaLnBrk="1" hangingPunct="1">
              <a:buFont typeface="Arial" pitchFamily="34" charset="0"/>
              <a:buNone/>
            </a:pPr>
            <a:endParaRPr lang="ru-RU" altLang="ru-RU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316233" y="6488668"/>
            <a:ext cx="55595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Georgia" pitchFamily="18" charset="0"/>
                <a:cs typeface="Times New Roman" panose="02020603050405020304" pitchFamily="18" charset="0"/>
              </a:rPr>
              <a:t>2018 – 2027 годы – Десятилетие детства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8427720" cy="5170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Обучающиеся основной и старшей школы</a:t>
            </a:r>
            <a:endParaRPr lang="ru-RU" dirty="0" smtClean="0">
              <a:solidFill>
                <a:srgbClr val="FF0000"/>
              </a:solidFill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342313" y="195263"/>
            <a:ext cx="239712" cy="3667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2056" name="Прямоугольник 6"/>
          <p:cNvSpPr>
            <a:spLocks noChangeArrowheads="1"/>
          </p:cNvSpPr>
          <p:nvPr/>
        </p:nvSpPr>
        <p:spPr bwMode="auto">
          <a:xfrm>
            <a:off x="366713" y="957263"/>
            <a:ext cx="6096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ru-RU" altLang="ru-RU" b="1">
              <a:latin typeface="Georgia" pitchFamily="18" charset="0"/>
              <a:cs typeface="Times New Roman" pitchFamily="18" charset="0"/>
            </a:endParaRPr>
          </a:p>
          <a:p>
            <a:pPr eaLnBrk="1" hangingPunct="1"/>
            <a:endParaRPr lang="ru-RU" altLang="ru-RU" b="1"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2057" name="TextBox 9"/>
          <p:cNvSpPr txBox="1">
            <a:spLocks noChangeArrowheads="1"/>
          </p:cNvSpPr>
          <p:nvPr/>
        </p:nvSpPr>
        <p:spPr bwMode="auto">
          <a:xfrm>
            <a:off x="703263" y="720090"/>
            <a:ext cx="63563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buFont typeface="Arial" pitchFamily="34" charset="0"/>
              <a:buNone/>
            </a:pPr>
            <a:r>
              <a:rPr lang="ru-RU" altLang="ru-RU" sz="2000" b="1" dirty="0">
                <a:solidFill>
                  <a:srgbClr val="FF0000"/>
                </a:solidFill>
                <a:latin typeface="Georgia" pitchFamily="18" charset="0"/>
              </a:rPr>
              <a:t>Всероссийская олимпиада </a:t>
            </a:r>
            <a:r>
              <a:rPr lang="ru-RU" altLang="ru-RU" sz="2000" b="1" dirty="0" smtClean="0">
                <a:solidFill>
                  <a:srgbClr val="FF0000"/>
                </a:solidFill>
                <a:latin typeface="Georgia" pitchFamily="18" charset="0"/>
              </a:rPr>
              <a:t>школьников</a:t>
            </a:r>
            <a:endParaRPr lang="ru-RU" altLang="ru-RU" sz="2000" b="1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2058" name="TextBox 21"/>
          <p:cNvSpPr txBox="1">
            <a:spLocks noChangeArrowheads="1"/>
          </p:cNvSpPr>
          <p:nvPr/>
        </p:nvSpPr>
        <p:spPr bwMode="auto">
          <a:xfrm>
            <a:off x="7282180" y="2499360"/>
            <a:ext cx="4675188" cy="280076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2200" b="1" dirty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ru-RU" altLang="ru-RU" sz="2200" b="1" dirty="0" smtClean="0">
                <a:latin typeface="Georgia" pitchFamily="18" charset="0"/>
              </a:rPr>
              <a:t>Лидеры по количеству победителей </a:t>
            </a:r>
            <a:r>
              <a:rPr lang="ru-RU" altLang="ru-RU" sz="2200" b="1" dirty="0">
                <a:latin typeface="Georgia" pitchFamily="18" charset="0"/>
              </a:rPr>
              <a:t>и призеров  муниципального этапа</a:t>
            </a:r>
          </a:p>
          <a:p>
            <a:pPr algn="ctr" eaLnBrk="1" hangingPunct="1"/>
            <a:r>
              <a:rPr lang="ru-RU" altLang="ru-RU" sz="2200" dirty="0">
                <a:latin typeface="Georgia" pitchFamily="18" charset="0"/>
              </a:rPr>
              <a:t>МБОУ «Гимназия» - 40%</a:t>
            </a:r>
            <a:br>
              <a:rPr lang="ru-RU" altLang="ru-RU" sz="2200" dirty="0">
                <a:latin typeface="Georgia" pitchFamily="18" charset="0"/>
              </a:rPr>
            </a:br>
            <a:r>
              <a:rPr lang="ru-RU" altLang="ru-RU" sz="2200" dirty="0">
                <a:latin typeface="Georgia" pitchFamily="18" charset="0"/>
              </a:rPr>
              <a:t>МБОУ «ВСШИ» – 39%</a:t>
            </a:r>
            <a:br>
              <a:rPr lang="ru-RU" altLang="ru-RU" sz="2200" dirty="0">
                <a:latin typeface="Georgia" pitchFamily="18" charset="0"/>
              </a:rPr>
            </a:br>
            <a:r>
              <a:rPr lang="ru-RU" altLang="ru-RU" sz="2200" dirty="0">
                <a:latin typeface="Georgia" pitchFamily="18" charset="0"/>
              </a:rPr>
              <a:t>МБОУ «СОШ №2» - 37%</a:t>
            </a:r>
            <a:br>
              <a:rPr lang="ru-RU" altLang="ru-RU" sz="2200" dirty="0">
                <a:latin typeface="Georgia" pitchFamily="18" charset="0"/>
              </a:rPr>
            </a:br>
            <a:r>
              <a:rPr lang="ru-RU" altLang="ru-RU" sz="2200" dirty="0">
                <a:latin typeface="Georgia" pitchFamily="18" charset="0"/>
              </a:rPr>
              <a:t>МБОУ «</a:t>
            </a:r>
            <a:r>
              <a:rPr lang="ru-RU" altLang="ru-RU" sz="2200" dirty="0" err="1">
                <a:latin typeface="Georgia" pitchFamily="18" charset="0"/>
              </a:rPr>
              <a:t>Зюкайская</a:t>
            </a:r>
            <a:r>
              <a:rPr lang="ru-RU" altLang="ru-RU" sz="2200" dirty="0">
                <a:latin typeface="Georgia" pitchFamily="18" charset="0"/>
              </a:rPr>
              <a:t> СОШ» - 30%</a:t>
            </a:r>
            <a:br>
              <a:rPr lang="ru-RU" altLang="ru-RU" sz="2200" dirty="0">
                <a:latin typeface="Georgia" pitchFamily="18" charset="0"/>
              </a:rPr>
            </a:br>
            <a:r>
              <a:rPr lang="ru-RU" altLang="ru-RU" sz="2200" dirty="0">
                <a:latin typeface="Georgia" pitchFamily="18" charset="0"/>
              </a:rPr>
              <a:t>МБОУ «Путинская СОШ» - 30%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421880" y="549134"/>
            <a:ext cx="4518842" cy="771109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atin typeface="Georgia" pitchFamily="18" charset="0"/>
                <a:cs typeface="Times New Roman" panose="02020603050405020304" pitchFamily="18" charset="0"/>
              </a:rPr>
              <a:t>От создания условий </a:t>
            </a:r>
          </a:p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atin typeface="Georgia" pitchFamily="18" charset="0"/>
                <a:cs typeface="Times New Roman" panose="02020603050405020304" pitchFamily="18" charset="0"/>
              </a:rPr>
              <a:t>к стабильному результату</a:t>
            </a:r>
            <a:endParaRPr lang="ru-RU" sz="2000" b="1" i="1" dirty="0">
              <a:latin typeface="Georgia" pitchFamily="18" charset="0"/>
            </a:endParaRPr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655320" y="1253067"/>
          <a:ext cx="6202680" cy="23130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Диаграмма 11"/>
          <p:cNvGraphicFramePr/>
          <p:nvPr/>
        </p:nvGraphicFramePr>
        <p:xfrm>
          <a:off x="645160" y="3627120"/>
          <a:ext cx="6212840" cy="2682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3316233" y="6488668"/>
            <a:ext cx="55595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Georgia" pitchFamily="18" charset="0"/>
                <a:cs typeface="Times New Roman" panose="02020603050405020304" pitchFamily="18" charset="0"/>
              </a:rPr>
              <a:t>2018 – 2027 годы – Десятилетие детства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68680" y="1913647"/>
            <a:ext cx="10394404" cy="2643113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Georgia" pitchFamily="18" charset="0"/>
                <a:cs typeface="Times New Roman" pitchFamily="18" charset="0"/>
              </a:rPr>
              <a:t>Развитие  </a:t>
            </a:r>
            <a:br>
              <a:rPr lang="ru-RU" sz="3600" b="1" dirty="0" smtClean="0">
                <a:latin typeface="Georgia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Georgia" pitchFamily="18" charset="0"/>
                <a:cs typeface="Times New Roman" pitchFamily="18" charset="0"/>
              </a:rPr>
              <a:t>муниципальной системы образования: от создания условий </a:t>
            </a:r>
            <a:br>
              <a:rPr lang="ru-RU" sz="3600" b="1" dirty="0" smtClean="0">
                <a:latin typeface="Georgia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Georgia" pitchFamily="18" charset="0"/>
                <a:cs typeface="Times New Roman" pitchFamily="18" charset="0"/>
              </a:rPr>
              <a:t>к стабильному результату  </a:t>
            </a:r>
            <a:r>
              <a:rPr lang="ru-RU" sz="3600" dirty="0">
                <a:latin typeface="Georgia" panose="02040502050405020303" pitchFamily="18" charset="0"/>
              </a:rPr>
              <a:t/>
            </a:r>
            <a:br>
              <a:rPr lang="ru-RU" sz="3600" dirty="0">
                <a:latin typeface="Georgia" panose="02040502050405020303" pitchFamily="18" charset="0"/>
              </a:rPr>
            </a:br>
            <a:endParaRPr lang="ru-RU" sz="3600" dirty="0">
              <a:latin typeface="Georgia" panose="020405020504050203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60584" y="5134103"/>
            <a:ext cx="79191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Артемова Ольга Валентиновна, </a:t>
            </a:r>
          </a:p>
          <a:p>
            <a:pPr algn="r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начальник Управления образования</a:t>
            </a:r>
          </a:p>
          <a:p>
            <a:pPr algn="r"/>
            <a:endParaRPr lang="ru-RU" sz="2000" dirty="0">
              <a:solidFill>
                <a:schemeClr val="accent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05000" y="708168"/>
            <a:ext cx="85597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Georgia" pitchFamily="18" charset="0"/>
                <a:cs typeface="Times New Roman" pitchFamily="18" charset="0"/>
              </a:rPr>
              <a:t>Пленарное совещание районной августовской педагогической </a:t>
            </a:r>
            <a:r>
              <a:rPr lang="ru-RU" dirty="0" smtClean="0">
                <a:latin typeface="Georgia" pitchFamily="18" charset="0"/>
                <a:cs typeface="Times New Roman" pitchFamily="18" charset="0"/>
              </a:rPr>
              <a:t>конференции</a:t>
            </a:r>
          </a:p>
          <a:p>
            <a:pPr algn="ctr"/>
            <a:endParaRPr lang="ru-RU" dirty="0" smtClean="0">
              <a:latin typeface="Georgia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Gerb_Vereshagino веб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23106" y="-35396"/>
            <a:ext cx="1428728" cy="2006490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0" y="110146"/>
            <a:ext cx="1854200" cy="1553554"/>
            <a:chOff x="1439862" y="-35396"/>
            <a:chExt cx="3132138" cy="2708275"/>
          </a:xfrm>
        </p:grpSpPr>
        <p:pic>
          <p:nvPicPr>
            <p:cNvPr id="11" name="Рисунок 6" descr="http://a-trest.ru/uploadedFiles/images/logotip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9862" y="-35396"/>
              <a:ext cx="3132138" cy="270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500014">
              <a:off x="1875669" y="88884"/>
              <a:ext cx="2088705" cy="13698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5094514" y="6371772"/>
            <a:ext cx="25690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Georgia" panose="02040502050405020303" pitchFamily="18" charset="0"/>
              </a:rPr>
              <a:t>28 </a:t>
            </a:r>
            <a:r>
              <a:rPr lang="ru-RU" sz="1600" dirty="0">
                <a:latin typeface="Georgia" panose="02040502050405020303" pitchFamily="18" charset="0"/>
              </a:rPr>
              <a:t>августа </a:t>
            </a:r>
            <a:r>
              <a:rPr lang="ru-RU" sz="1600" dirty="0" smtClean="0">
                <a:latin typeface="Georgia" panose="02040502050405020303" pitchFamily="18" charset="0"/>
              </a:rPr>
              <a:t>2017 </a:t>
            </a:r>
            <a:r>
              <a:rPr lang="ru-RU" sz="1600" dirty="0">
                <a:latin typeface="Georgia" panose="02040502050405020303" pitchFamily="18" charset="0"/>
              </a:rPr>
              <a:t>года</a:t>
            </a:r>
          </a:p>
        </p:txBody>
      </p:sp>
    </p:spTree>
    <p:extLst>
      <p:ext uri="{BB962C8B-B14F-4D97-AF65-F5344CB8AC3E}">
        <p14:creationId xmlns="" xmlns:p14="http://schemas.microsoft.com/office/powerpoint/2010/main" val="96224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8549640" cy="5170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Обучающиеся основной и старшей школы</a:t>
            </a:r>
            <a:endParaRPr lang="ru-RU" dirty="0" smtClean="0">
              <a:solidFill>
                <a:srgbClr val="FF0000"/>
              </a:solidFill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342313" y="195263"/>
            <a:ext cx="239712" cy="3667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22534" name="Прямоугольник 6"/>
          <p:cNvSpPr>
            <a:spLocks noChangeArrowheads="1"/>
          </p:cNvSpPr>
          <p:nvPr/>
        </p:nvSpPr>
        <p:spPr bwMode="auto">
          <a:xfrm>
            <a:off x="366713" y="957263"/>
            <a:ext cx="6096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ru-RU" altLang="ru-RU" b="1">
              <a:latin typeface="Georgia" pitchFamily="18" charset="0"/>
              <a:cs typeface="Times New Roman" pitchFamily="18" charset="0"/>
            </a:endParaRPr>
          </a:p>
          <a:p>
            <a:pPr eaLnBrk="1" hangingPunct="1"/>
            <a:endParaRPr lang="ru-RU" altLang="ru-RU" b="1"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22535" name="TextBox 9"/>
          <p:cNvSpPr txBox="1">
            <a:spLocks noChangeArrowheads="1"/>
          </p:cNvSpPr>
          <p:nvPr/>
        </p:nvSpPr>
        <p:spPr bwMode="auto">
          <a:xfrm>
            <a:off x="441960" y="776923"/>
            <a:ext cx="65805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buFont typeface="Arial" pitchFamily="34" charset="0"/>
              <a:buNone/>
            </a:pPr>
            <a:r>
              <a:rPr lang="ru-RU" altLang="ru-RU" sz="2000" b="1" dirty="0">
                <a:solidFill>
                  <a:srgbClr val="FF0000"/>
                </a:solidFill>
                <a:latin typeface="Georgia" pitchFamily="18" charset="0"/>
              </a:rPr>
              <a:t>Всероссийская олимпиада </a:t>
            </a:r>
            <a:r>
              <a:rPr lang="ru-RU" altLang="ru-RU" sz="2000" b="1" dirty="0" smtClean="0">
                <a:solidFill>
                  <a:srgbClr val="FF0000"/>
                </a:solidFill>
                <a:latin typeface="Georgia" pitchFamily="18" charset="0"/>
              </a:rPr>
              <a:t>школьников</a:t>
            </a:r>
            <a:endParaRPr lang="ru-RU" altLang="ru-RU" sz="2000" b="1" dirty="0">
              <a:latin typeface="Georgia" pitchFamily="18" charset="0"/>
            </a:endParaRPr>
          </a:p>
        </p:txBody>
      </p:sp>
      <p:pic>
        <p:nvPicPr>
          <p:cNvPr id="22536" name="Picture 20"/>
          <p:cNvPicPr>
            <a:picLocks noChangeAspect="1" noChangeArrowheads="1"/>
          </p:cNvPicPr>
          <p:nvPr/>
        </p:nvPicPr>
        <p:blipFill>
          <a:blip r:embed="rId3" cstate="print"/>
          <a:srcRect l="6474" r="10882"/>
          <a:stretch>
            <a:fillRect/>
          </a:stretch>
        </p:blipFill>
        <p:spPr bwMode="auto">
          <a:xfrm>
            <a:off x="182880" y="2072958"/>
            <a:ext cx="1905000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7" name="Rectangle 21"/>
          <p:cNvSpPr>
            <a:spLocks noChangeArrowheads="1"/>
          </p:cNvSpPr>
          <p:nvPr/>
        </p:nvSpPr>
        <p:spPr bwMode="auto">
          <a:xfrm>
            <a:off x="182880" y="4995545"/>
            <a:ext cx="1905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1600" b="1" dirty="0">
                <a:latin typeface="Georgia" pitchFamily="18" charset="0"/>
              </a:rPr>
              <a:t>Баженов </a:t>
            </a:r>
            <a:r>
              <a:rPr lang="ru-RU" altLang="ru-RU" sz="1600" b="1" dirty="0" smtClean="0">
                <a:latin typeface="Georgia" pitchFamily="18" charset="0"/>
              </a:rPr>
              <a:t>Константин,</a:t>
            </a:r>
          </a:p>
          <a:p>
            <a:pPr algn="ctr" eaLnBrk="1" hangingPunct="1"/>
            <a:r>
              <a:rPr lang="ru-RU" altLang="ru-RU" sz="1600" b="1" dirty="0" smtClean="0">
                <a:latin typeface="Georgia" pitchFamily="18" charset="0"/>
              </a:rPr>
              <a:t> СОШ </a:t>
            </a:r>
            <a:r>
              <a:rPr lang="ru-RU" altLang="ru-RU" sz="1600" b="1" dirty="0">
                <a:latin typeface="Georgia" pitchFamily="18" charset="0"/>
              </a:rPr>
              <a:t>№</a:t>
            </a:r>
            <a:r>
              <a:rPr lang="ru-RU" altLang="ru-RU" sz="1600" b="1" dirty="0" smtClean="0">
                <a:latin typeface="Georgia" pitchFamily="18" charset="0"/>
              </a:rPr>
              <a:t>2 ,</a:t>
            </a:r>
            <a:endParaRPr lang="ru-RU" altLang="ru-RU" sz="1600" b="1" dirty="0">
              <a:latin typeface="Georgia" pitchFamily="18" charset="0"/>
            </a:endParaRPr>
          </a:p>
          <a:p>
            <a:pPr algn="ctr" eaLnBrk="1" hangingPunct="1"/>
            <a:r>
              <a:rPr lang="ru-RU" altLang="ru-RU" sz="1600" b="1" dirty="0">
                <a:latin typeface="Georgia" pitchFamily="18" charset="0"/>
              </a:rPr>
              <a:t>10 класс</a:t>
            </a:r>
          </a:p>
          <a:p>
            <a:pPr algn="ctr" eaLnBrk="1" hangingPunct="1"/>
            <a:r>
              <a:rPr lang="ru-RU" altLang="ru-RU" sz="1600" b="1" dirty="0">
                <a:latin typeface="Georgia" pitchFamily="18" charset="0"/>
              </a:rPr>
              <a:t>география, история</a:t>
            </a:r>
          </a:p>
        </p:txBody>
      </p:sp>
      <p:pic>
        <p:nvPicPr>
          <p:cNvPr id="22538" name="Picture 22" descr="Пентюхов Алексей, гимназия"/>
          <p:cNvPicPr>
            <a:picLocks noChangeAspect="1" noChangeArrowheads="1"/>
          </p:cNvPicPr>
          <p:nvPr/>
        </p:nvPicPr>
        <p:blipFill>
          <a:blip r:embed="rId4" cstate="print"/>
          <a:srcRect l="9436" r="6897"/>
          <a:stretch>
            <a:fillRect/>
          </a:stretch>
        </p:blipFill>
        <p:spPr bwMode="auto">
          <a:xfrm>
            <a:off x="2255520" y="2072958"/>
            <a:ext cx="1767840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9" name="Rectangle 23"/>
          <p:cNvSpPr>
            <a:spLocks noChangeArrowheads="1"/>
          </p:cNvSpPr>
          <p:nvPr/>
        </p:nvSpPr>
        <p:spPr bwMode="auto">
          <a:xfrm>
            <a:off x="2209801" y="5043805"/>
            <a:ext cx="179832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1600" b="1" dirty="0" smtClean="0">
                <a:latin typeface="Georgia" pitchFamily="18" charset="0"/>
              </a:rPr>
              <a:t>Пентюхов Алексей,</a:t>
            </a:r>
          </a:p>
          <a:p>
            <a:pPr algn="ctr" eaLnBrk="1" hangingPunct="1"/>
            <a:r>
              <a:rPr lang="ru-RU" altLang="ru-RU" sz="1600" b="1" dirty="0" smtClean="0">
                <a:latin typeface="Georgia" pitchFamily="18" charset="0"/>
              </a:rPr>
              <a:t>гимназия,</a:t>
            </a:r>
          </a:p>
          <a:p>
            <a:pPr algn="ctr" eaLnBrk="1" hangingPunct="1"/>
            <a:r>
              <a:rPr lang="ru-RU" altLang="ru-RU" sz="1600" b="1" dirty="0" smtClean="0">
                <a:latin typeface="Georgia" pitchFamily="18" charset="0"/>
              </a:rPr>
              <a:t>9 класс,</a:t>
            </a:r>
          </a:p>
          <a:p>
            <a:pPr algn="ctr" eaLnBrk="1" hangingPunct="1"/>
            <a:r>
              <a:rPr lang="ru-RU" altLang="ru-RU" sz="1600" b="1" dirty="0" smtClean="0">
                <a:latin typeface="Georgia" pitchFamily="18" charset="0"/>
              </a:rPr>
              <a:t>география</a:t>
            </a:r>
            <a:endParaRPr lang="ru-RU" altLang="ru-RU" sz="1600" b="1" dirty="0">
              <a:latin typeface="Georgia" pitchFamily="18" charset="0"/>
            </a:endParaRPr>
          </a:p>
        </p:txBody>
      </p:sp>
      <p:pic>
        <p:nvPicPr>
          <p:cNvPr id="22540" name="Рисунок 1" descr="F:\9класс\DSC_378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82110" y="2094548"/>
            <a:ext cx="1822450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41" name="Rectangle 25"/>
          <p:cNvSpPr>
            <a:spLocks noChangeArrowheads="1"/>
          </p:cNvSpPr>
          <p:nvPr/>
        </p:nvSpPr>
        <p:spPr bwMode="auto">
          <a:xfrm>
            <a:off x="4160520" y="5042853"/>
            <a:ext cx="1828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1600" b="1" dirty="0">
                <a:latin typeface="Georgia" pitchFamily="18" charset="0"/>
              </a:rPr>
              <a:t>Агеев </a:t>
            </a:r>
            <a:r>
              <a:rPr lang="ru-RU" altLang="ru-RU" sz="1600" b="1" dirty="0" smtClean="0">
                <a:latin typeface="Georgia" pitchFamily="18" charset="0"/>
              </a:rPr>
              <a:t>Александр, </a:t>
            </a:r>
            <a:r>
              <a:rPr lang="ru-RU" altLang="ru-RU" sz="1600" b="1" dirty="0" err="1" smtClean="0">
                <a:latin typeface="Georgia" pitchFamily="18" charset="0"/>
              </a:rPr>
              <a:t>Зюкайская</a:t>
            </a:r>
            <a:r>
              <a:rPr lang="ru-RU" altLang="ru-RU" sz="1600" b="1" dirty="0" smtClean="0">
                <a:latin typeface="Georgia" pitchFamily="18" charset="0"/>
              </a:rPr>
              <a:t> СОШ, </a:t>
            </a:r>
            <a:endParaRPr lang="ru-RU" altLang="ru-RU" sz="1600" b="1" dirty="0">
              <a:latin typeface="Georgia" pitchFamily="18" charset="0"/>
            </a:endParaRPr>
          </a:p>
          <a:p>
            <a:pPr algn="ctr" eaLnBrk="1" hangingPunct="1"/>
            <a:r>
              <a:rPr lang="ru-RU" altLang="ru-RU" sz="1600" b="1" dirty="0">
                <a:latin typeface="Georgia" pitchFamily="18" charset="0"/>
              </a:rPr>
              <a:t>10 </a:t>
            </a:r>
            <a:r>
              <a:rPr lang="ru-RU" altLang="ru-RU" sz="1600" b="1" dirty="0" smtClean="0">
                <a:latin typeface="Georgia" pitchFamily="18" charset="0"/>
              </a:rPr>
              <a:t>класс,</a:t>
            </a:r>
            <a:endParaRPr lang="ru-RU" altLang="ru-RU" sz="1600" b="1" dirty="0">
              <a:latin typeface="Georgia" pitchFamily="18" charset="0"/>
            </a:endParaRPr>
          </a:p>
          <a:p>
            <a:pPr algn="ctr" eaLnBrk="1" hangingPunct="1"/>
            <a:r>
              <a:rPr lang="ru-RU" altLang="ru-RU" sz="1600" b="1" dirty="0">
                <a:latin typeface="Georgia" pitchFamily="18" charset="0"/>
              </a:rPr>
              <a:t>ОБЖ</a:t>
            </a:r>
          </a:p>
        </p:txBody>
      </p:sp>
      <p:pic>
        <p:nvPicPr>
          <p:cNvPr id="22542" name="Picture 26" descr="Никитина Василина Ленин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85853" y="2074545"/>
            <a:ext cx="1866900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43" name="Rectangle 27"/>
          <p:cNvSpPr>
            <a:spLocks noChangeArrowheads="1"/>
          </p:cNvSpPr>
          <p:nvPr/>
        </p:nvSpPr>
        <p:spPr bwMode="auto">
          <a:xfrm>
            <a:off x="6172201" y="5056505"/>
            <a:ext cx="187452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1600" b="1" dirty="0">
                <a:latin typeface="Georgia" pitchFamily="18" charset="0"/>
              </a:rPr>
              <a:t>Никитина </a:t>
            </a:r>
            <a:r>
              <a:rPr lang="ru-RU" altLang="ru-RU" sz="1600" b="1" dirty="0" err="1">
                <a:latin typeface="Georgia" pitchFamily="18" charset="0"/>
              </a:rPr>
              <a:t>Василина</a:t>
            </a:r>
            <a:r>
              <a:rPr lang="ru-RU" altLang="ru-RU" sz="1600" b="1" dirty="0">
                <a:latin typeface="Georgia" pitchFamily="18" charset="0"/>
              </a:rPr>
              <a:t>, </a:t>
            </a:r>
          </a:p>
          <a:p>
            <a:pPr algn="ctr" eaLnBrk="1" hangingPunct="1"/>
            <a:r>
              <a:rPr lang="ru-RU" altLang="ru-RU" sz="1600" b="1" dirty="0" smtClean="0">
                <a:latin typeface="Georgia" pitchFamily="18" charset="0"/>
              </a:rPr>
              <a:t>Ленинская СОШ, </a:t>
            </a:r>
            <a:endParaRPr lang="ru-RU" altLang="ru-RU" sz="1600" b="1" dirty="0">
              <a:latin typeface="Georgia" pitchFamily="18" charset="0"/>
            </a:endParaRPr>
          </a:p>
          <a:p>
            <a:pPr algn="ctr" eaLnBrk="1" hangingPunct="1"/>
            <a:r>
              <a:rPr lang="ru-RU" altLang="ru-RU" sz="1600" b="1" dirty="0">
                <a:latin typeface="Georgia" pitchFamily="18" charset="0"/>
              </a:rPr>
              <a:t>9 </a:t>
            </a:r>
            <a:r>
              <a:rPr lang="ru-RU" altLang="ru-RU" sz="1600" b="1" dirty="0" smtClean="0">
                <a:latin typeface="Georgia" pitchFamily="18" charset="0"/>
              </a:rPr>
              <a:t>класс, </a:t>
            </a:r>
            <a:endParaRPr lang="ru-RU" altLang="ru-RU" sz="1600" b="1" dirty="0">
              <a:latin typeface="Georgia" pitchFamily="18" charset="0"/>
            </a:endParaRPr>
          </a:p>
          <a:p>
            <a:pPr algn="ctr" eaLnBrk="1" hangingPunct="1"/>
            <a:r>
              <a:rPr lang="ru-RU" altLang="ru-RU" sz="1600" b="1" dirty="0">
                <a:latin typeface="Georgia" pitchFamily="18" charset="0"/>
              </a:rPr>
              <a:t>технология</a:t>
            </a:r>
          </a:p>
        </p:txBody>
      </p:sp>
      <p:pic>
        <p:nvPicPr>
          <p:cNvPr id="22544" name="Picture 28" descr="Федосеев Максим, СОШ №2"/>
          <p:cNvPicPr>
            <a:picLocks noChangeAspect="1" noChangeArrowheads="1"/>
          </p:cNvPicPr>
          <p:nvPr/>
        </p:nvPicPr>
        <p:blipFill>
          <a:blip r:embed="rId7" cstate="print"/>
          <a:srcRect l="18330" t="2252" r="14480" b="27390"/>
          <a:stretch>
            <a:fillRect/>
          </a:stretch>
        </p:blipFill>
        <p:spPr bwMode="auto">
          <a:xfrm>
            <a:off x="8244839" y="2079307"/>
            <a:ext cx="1788449" cy="2645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45" name="Rectangle 29"/>
          <p:cNvSpPr>
            <a:spLocks noChangeArrowheads="1"/>
          </p:cNvSpPr>
          <p:nvPr/>
        </p:nvSpPr>
        <p:spPr bwMode="auto">
          <a:xfrm>
            <a:off x="8229600" y="5042118"/>
            <a:ext cx="178308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1600" b="1" dirty="0">
                <a:latin typeface="Georgia" pitchFamily="18" charset="0"/>
              </a:rPr>
              <a:t>Федосеев </a:t>
            </a:r>
            <a:r>
              <a:rPr lang="ru-RU" altLang="ru-RU" sz="1600" b="1" dirty="0" smtClean="0">
                <a:latin typeface="Georgia" pitchFamily="18" charset="0"/>
              </a:rPr>
              <a:t>Максим,</a:t>
            </a:r>
            <a:endParaRPr lang="ru-RU" altLang="ru-RU" sz="1600" b="1" dirty="0">
              <a:latin typeface="Georgia" pitchFamily="18" charset="0"/>
            </a:endParaRPr>
          </a:p>
          <a:p>
            <a:pPr algn="ctr" eaLnBrk="1" hangingPunct="1"/>
            <a:r>
              <a:rPr lang="ru-RU" altLang="ru-RU" sz="1600" b="1" dirty="0" smtClean="0">
                <a:latin typeface="Georgia" pitchFamily="18" charset="0"/>
              </a:rPr>
              <a:t>СОШ </a:t>
            </a:r>
            <a:r>
              <a:rPr lang="ru-RU" altLang="ru-RU" sz="1600" b="1" dirty="0">
                <a:latin typeface="Georgia" pitchFamily="18" charset="0"/>
              </a:rPr>
              <a:t>№</a:t>
            </a:r>
            <a:r>
              <a:rPr lang="ru-RU" altLang="ru-RU" sz="1600" b="1" dirty="0" smtClean="0">
                <a:latin typeface="Georgia" pitchFamily="18" charset="0"/>
              </a:rPr>
              <a:t>2,</a:t>
            </a:r>
            <a:endParaRPr lang="ru-RU" altLang="ru-RU" sz="1600" b="1" dirty="0">
              <a:latin typeface="Georgia" pitchFamily="18" charset="0"/>
            </a:endParaRPr>
          </a:p>
          <a:p>
            <a:pPr algn="ctr" eaLnBrk="1" hangingPunct="1"/>
            <a:r>
              <a:rPr lang="ru-RU" altLang="ru-RU" sz="1600" b="1" dirty="0">
                <a:latin typeface="Georgia" pitchFamily="18" charset="0"/>
              </a:rPr>
              <a:t> 11 </a:t>
            </a:r>
            <a:r>
              <a:rPr lang="ru-RU" altLang="ru-RU" sz="1600" b="1" dirty="0" smtClean="0">
                <a:latin typeface="Georgia" pitchFamily="18" charset="0"/>
              </a:rPr>
              <a:t>класс, </a:t>
            </a:r>
            <a:endParaRPr lang="ru-RU" altLang="ru-RU" sz="1600" b="1" dirty="0">
              <a:latin typeface="Georgia" pitchFamily="18" charset="0"/>
            </a:endParaRPr>
          </a:p>
          <a:p>
            <a:pPr algn="ctr" eaLnBrk="1" hangingPunct="1"/>
            <a:r>
              <a:rPr lang="ru-RU" altLang="ru-RU" sz="1600" b="1" dirty="0">
                <a:latin typeface="Georgia" pitchFamily="18" charset="0"/>
              </a:rPr>
              <a:t>физическая культура</a:t>
            </a:r>
          </a:p>
        </p:txBody>
      </p:sp>
      <p:pic>
        <p:nvPicPr>
          <p:cNvPr id="22546" name="Picture 30" descr="Ведерникова Наталья СОШ№1"/>
          <p:cNvPicPr>
            <a:picLocks noChangeAspect="1" noChangeArrowheads="1"/>
          </p:cNvPicPr>
          <p:nvPr/>
        </p:nvPicPr>
        <p:blipFill>
          <a:blip r:embed="rId8" cstate="print"/>
          <a:srcRect t="-1060" b="3423"/>
          <a:stretch>
            <a:fillRect/>
          </a:stretch>
        </p:blipFill>
        <p:spPr bwMode="auto">
          <a:xfrm>
            <a:off x="10193665" y="2042160"/>
            <a:ext cx="1770370" cy="267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47" name="Rectangle 31"/>
          <p:cNvSpPr>
            <a:spLocks noChangeArrowheads="1"/>
          </p:cNvSpPr>
          <p:nvPr/>
        </p:nvSpPr>
        <p:spPr bwMode="auto">
          <a:xfrm>
            <a:off x="10134600" y="5074285"/>
            <a:ext cx="1828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1600" b="1" dirty="0">
                <a:latin typeface="Georgia" pitchFamily="18" charset="0"/>
              </a:rPr>
              <a:t>Ведерникова </a:t>
            </a:r>
            <a:r>
              <a:rPr lang="ru-RU" altLang="ru-RU" sz="1600" b="1" dirty="0" smtClean="0">
                <a:latin typeface="Georgia" pitchFamily="18" charset="0"/>
              </a:rPr>
              <a:t>Наталья,</a:t>
            </a:r>
            <a:endParaRPr lang="ru-RU" altLang="ru-RU" sz="1600" b="1" dirty="0">
              <a:latin typeface="Georgia" pitchFamily="18" charset="0"/>
            </a:endParaRPr>
          </a:p>
          <a:p>
            <a:pPr algn="ctr" eaLnBrk="1" hangingPunct="1"/>
            <a:r>
              <a:rPr lang="ru-RU" altLang="ru-RU" sz="1600" b="1" dirty="0" smtClean="0">
                <a:latin typeface="Georgia" pitchFamily="18" charset="0"/>
              </a:rPr>
              <a:t>СОШ </a:t>
            </a:r>
            <a:r>
              <a:rPr lang="ru-RU" altLang="ru-RU" sz="1600" b="1" dirty="0">
                <a:latin typeface="Georgia" pitchFamily="18" charset="0"/>
              </a:rPr>
              <a:t>№</a:t>
            </a:r>
            <a:r>
              <a:rPr lang="ru-RU" altLang="ru-RU" sz="1600" b="1" dirty="0" smtClean="0">
                <a:latin typeface="Georgia" pitchFamily="18" charset="0"/>
              </a:rPr>
              <a:t>1,</a:t>
            </a:r>
            <a:endParaRPr lang="ru-RU" altLang="ru-RU" sz="1600" b="1" dirty="0">
              <a:latin typeface="Georgia" pitchFamily="18" charset="0"/>
            </a:endParaRPr>
          </a:p>
          <a:p>
            <a:pPr algn="ctr" eaLnBrk="1" hangingPunct="1"/>
            <a:r>
              <a:rPr lang="ru-RU" altLang="ru-RU" sz="1600" b="1" dirty="0">
                <a:latin typeface="Georgia" pitchFamily="18" charset="0"/>
              </a:rPr>
              <a:t>11 </a:t>
            </a:r>
            <a:r>
              <a:rPr lang="ru-RU" altLang="ru-RU" sz="1600" b="1" dirty="0" smtClean="0">
                <a:latin typeface="Georgia" pitchFamily="18" charset="0"/>
              </a:rPr>
              <a:t>класс,</a:t>
            </a:r>
            <a:r>
              <a:rPr lang="ru-RU" altLang="ru-RU" sz="1600" b="1" dirty="0">
                <a:latin typeface="Georgia" pitchFamily="18" charset="0"/>
              </a:rPr>
              <a:t/>
            </a:r>
            <a:br>
              <a:rPr lang="ru-RU" altLang="ru-RU" sz="1600" b="1" dirty="0">
                <a:latin typeface="Georgia" pitchFamily="18" charset="0"/>
              </a:rPr>
            </a:br>
            <a:r>
              <a:rPr lang="ru-RU" altLang="ru-RU" sz="1600" b="1" dirty="0">
                <a:latin typeface="Georgia" pitchFamily="18" charset="0"/>
              </a:rPr>
              <a:t> физическая </a:t>
            </a:r>
          </a:p>
          <a:p>
            <a:pPr algn="ctr" eaLnBrk="1" hangingPunct="1"/>
            <a:r>
              <a:rPr lang="ru-RU" altLang="ru-RU" sz="1600" b="1" dirty="0">
                <a:latin typeface="Georgia" pitchFamily="18" charset="0"/>
              </a:rPr>
              <a:t>культура </a:t>
            </a:r>
          </a:p>
        </p:txBody>
      </p:sp>
      <p:sp>
        <p:nvSpPr>
          <p:cNvPr id="18" name="TextBox 9"/>
          <p:cNvSpPr txBox="1">
            <a:spLocks noChangeArrowheads="1"/>
          </p:cNvSpPr>
          <p:nvPr/>
        </p:nvSpPr>
        <p:spPr bwMode="auto">
          <a:xfrm>
            <a:off x="2928620" y="1523683"/>
            <a:ext cx="63220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buFont typeface="Arial" pitchFamily="34" charset="0"/>
              <a:buNone/>
            </a:pPr>
            <a:r>
              <a:rPr lang="ru-RU" altLang="ru-RU" sz="2000" b="1" dirty="0" smtClean="0">
                <a:latin typeface="Georgia" pitchFamily="18" charset="0"/>
              </a:rPr>
              <a:t>Призеры </a:t>
            </a:r>
            <a:r>
              <a:rPr lang="ru-RU" altLang="ru-RU" sz="2000" b="1" dirty="0">
                <a:latin typeface="Georgia" pitchFamily="18" charset="0"/>
              </a:rPr>
              <a:t>регионального </a:t>
            </a:r>
            <a:r>
              <a:rPr lang="ru-RU" altLang="ru-RU" sz="2000" b="1" dirty="0" smtClean="0">
                <a:latin typeface="Georgia" pitchFamily="18" charset="0"/>
              </a:rPr>
              <a:t>этапа</a:t>
            </a:r>
            <a:endParaRPr lang="ru-RU" altLang="ru-RU" sz="2000" b="1" dirty="0">
              <a:latin typeface="Georgia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421880" y="549134"/>
            <a:ext cx="4518842" cy="771109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atin typeface="Georgia" pitchFamily="18" charset="0"/>
                <a:cs typeface="Times New Roman" panose="02020603050405020304" pitchFamily="18" charset="0"/>
              </a:rPr>
              <a:t>От создания условий </a:t>
            </a:r>
          </a:p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atin typeface="Georgia" pitchFamily="18" charset="0"/>
                <a:cs typeface="Times New Roman" panose="02020603050405020304" pitchFamily="18" charset="0"/>
              </a:rPr>
              <a:t>к стабильному результату</a:t>
            </a:r>
            <a:endParaRPr lang="ru-RU" sz="2000" b="1" i="1" dirty="0">
              <a:latin typeface="Georgia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316233" y="6488668"/>
            <a:ext cx="55595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Georgia" pitchFamily="18" charset="0"/>
                <a:cs typeface="Times New Roman" panose="02020603050405020304" pitchFamily="18" charset="0"/>
              </a:rPr>
              <a:t>2018 – 2027 годы – Десятилетие детства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" y="0"/>
            <a:ext cx="8275320" cy="5170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Обучающиеся основной и старшей школы</a:t>
            </a:r>
            <a:endParaRPr lang="ru-RU" dirty="0" smtClean="0">
              <a:solidFill>
                <a:srgbClr val="FF0000"/>
              </a:solidFill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342313" y="195263"/>
            <a:ext cx="239712" cy="3667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23559" name="TextBox 9"/>
          <p:cNvSpPr txBox="1">
            <a:spLocks noChangeArrowheads="1"/>
          </p:cNvSpPr>
          <p:nvPr/>
        </p:nvSpPr>
        <p:spPr bwMode="auto">
          <a:xfrm>
            <a:off x="1112520" y="624841"/>
            <a:ext cx="643127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2000" b="1" dirty="0">
                <a:solidFill>
                  <a:srgbClr val="FF0000"/>
                </a:solidFill>
                <a:latin typeface="Georgia" pitchFamily="18" charset="0"/>
              </a:rPr>
              <a:t>Муниципальная </a:t>
            </a:r>
            <a:r>
              <a:rPr lang="ru-RU" altLang="ru-RU" sz="2000" b="1" dirty="0" err="1">
                <a:solidFill>
                  <a:srgbClr val="FF0000"/>
                </a:solidFill>
                <a:latin typeface="Georgia" pitchFamily="18" charset="0"/>
              </a:rPr>
              <a:t>метапредметная</a:t>
            </a:r>
            <a:r>
              <a:rPr lang="ru-RU" altLang="ru-RU" sz="2000" b="1" dirty="0">
                <a:solidFill>
                  <a:srgbClr val="FF0000"/>
                </a:solidFill>
                <a:latin typeface="Georgia" pitchFamily="18" charset="0"/>
              </a:rPr>
              <a:t> </a:t>
            </a:r>
            <a:endParaRPr lang="ru-RU" altLang="ru-RU" sz="2000" b="1" dirty="0" smtClean="0">
              <a:solidFill>
                <a:srgbClr val="FF0000"/>
              </a:solidFill>
              <a:latin typeface="Georgia" pitchFamily="18" charset="0"/>
            </a:endParaRPr>
          </a:p>
          <a:p>
            <a:pPr algn="ctr" eaLnBrk="1" hangingPunct="1"/>
            <a:r>
              <a:rPr lang="ru-RU" altLang="ru-RU" sz="2000" b="1" dirty="0" smtClean="0">
                <a:solidFill>
                  <a:srgbClr val="FF0000"/>
                </a:solidFill>
                <a:latin typeface="Georgia" pitchFamily="18" charset="0"/>
              </a:rPr>
              <a:t>олимпиада «</a:t>
            </a:r>
            <a:r>
              <a:rPr lang="ru-RU" altLang="ru-RU" sz="2000" b="1" dirty="0">
                <a:solidFill>
                  <a:srgbClr val="FF0000"/>
                </a:solidFill>
                <a:latin typeface="Georgia" pitchFamily="18" charset="0"/>
              </a:rPr>
              <a:t>Шаг вперед</a:t>
            </a:r>
            <a:r>
              <a:rPr lang="ru-RU" altLang="ru-RU" sz="2000" b="1" dirty="0" smtClean="0">
                <a:solidFill>
                  <a:srgbClr val="FF0000"/>
                </a:solidFill>
                <a:latin typeface="Georgia" pitchFamily="18" charset="0"/>
              </a:rPr>
              <a:t>»</a:t>
            </a:r>
            <a:endParaRPr lang="ru-RU" altLang="ru-RU" sz="2400" dirty="0">
              <a:latin typeface="Times New Roman" pitchFamily="18" charset="0"/>
            </a:endParaRPr>
          </a:p>
        </p:txBody>
      </p:sp>
      <p:sp>
        <p:nvSpPr>
          <p:cNvPr id="23560" name="TextBox 21"/>
          <p:cNvSpPr txBox="1">
            <a:spLocks noChangeArrowheads="1"/>
          </p:cNvSpPr>
          <p:nvPr/>
        </p:nvSpPr>
        <p:spPr bwMode="auto">
          <a:xfrm>
            <a:off x="7118350" y="946150"/>
            <a:ext cx="46783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2000" b="1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</a:t>
            </a:r>
            <a:endParaRPr lang="ru-RU" altLang="ru-RU" sz="2000">
              <a:latin typeface="Times New Roman" pitchFamily="18" charset="0"/>
            </a:endParaRPr>
          </a:p>
        </p:txBody>
      </p:sp>
      <p:sp>
        <p:nvSpPr>
          <p:cNvPr id="23561" name="Rectangle 16"/>
          <p:cNvSpPr>
            <a:spLocks noChangeArrowheads="1"/>
          </p:cNvSpPr>
          <p:nvPr/>
        </p:nvSpPr>
        <p:spPr bwMode="auto">
          <a:xfrm>
            <a:off x="3262313" y="5638800"/>
            <a:ext cx="16637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200">
                <a:latin typeface="Times New Roman" pitchFamily="18" charset="0"/>
              </a:rPr>
              <a:t>  </a:t>
            </a:r>
          </a:p>
        </p:txBody>
      </p:sp>
      <p:sp>
        <p:nvSpPr>
          <p:cNvPr id="23562" name="Rectangle 22"/>
          <p:cNvSpPr>
            <a:spLocks noChangeArrowheads="1"/>
          </p:cNvSpPr>
          <p:nvPr/>
        </p:nvSpPr>
        <p:spPr bwMode="auto">
          <a:xfrm>
            <a:off x="7742238" y="5346700"/>
            <a:ext cx="15398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200">
                <a:latin typeface="Times New Roman" pitchFamily="18" charset="0"/>
              </a:rPr>
              <a:t> </a:t>
            </a:r>
          </a:p>
        </p:txBody>
      </p:sp>
      <p:sp>
        <p:nvSpPr>
          <p:cNvPr id="23563" name="Rectangle 24"/>
          <p:cNvSpPr>
            <a:spLocks noChangeArrowheads="1"/>
          </p:cNvSpPr>
          <p:nvPr/>
        </p:nvSpPr>
        <p:spPr bwMode="auto">
          <a:xfrm>
            <a:off x="10409238" y="5438775"/>
            <a:ext cx="17827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200">
                <a:latin typeface="Times New Roman" pitchFamily="18" charset="0"/>
              </a:rPr>
              <a:t> </a:t>
            </a:r>
          </a:p>
          <a:p>
            <a:pPr algn="ctr" eaLnBrk="1" hangingPunct="1"/>
            <a:r>
              <a:rPr lang="ru-RU" altLang="ru-RU" sz="1200">
                <a:latin typeface="Times New Roman" pitchFamily="18" charset="0"/>
              </a:rPr>
              <a:t> </a:t>
            </a:r>
          </a:p>
        </p:txBody>
      </p:sp>
      <p:sp>
        <p:nvSpPr>
          <p:cNvPr id="23564" name="Rectangle 25"/>
          <p:cNvSpPr>
            <a:spLocks noChangeArrowheads="1"/>
          </p:cNvSpPr>
          <p:nvPr/>
        </p:nvSpPr>
        <p:spPr bwMode="auto">
          <a:xfrm>
            <a:off x="1920558" y="2286000"/>
            <a:ext cx="39316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2000" b="1" dirty="0">
                <a:latin typeface="Georgia" pitchFamily="18" charset="0"/>
              </a:rPr>
              <a:t>Победители очного этапа</a:t>
            </a:r>
          </a:p>
        </p:txBody>
      </p:sp>
      <p:pic>
        <p:nvPicPr>
          <p:cNvPr id="23565" name="Picture 26" descr="Хатипова Катя СОШ №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8615" y="2660650"/>
            <a:ext cx="2105025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6" name="Rectangle 27"/>
          <p:cNvSpPr>
            <a:spLocks noChangeArrowheads="1"/>
          </p:cNvSpPr>
          <p:nvPr/>
        </p:nvSpPr>
        <p:spPr bwMode="auto">
          <a:xfrm>
            <a:off x="350519" y="5392738"/>
            <a:ext cx="2087881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1400" b="1" dirty="0" err="1">
                <a:latin typeface="Times New Roman" pitchFamily="18" charset="0"/>
              </a:rPr>
              <a:t>Хатипова</a:t>
            </a:r>
            <a:r>
              <a:rPr lang="ru-RU" altLang="ru-RU" sz="1400" b="1" dirty="0">
                <a:latin typeface="Times New Roman" pitchFamily="18" charset="0"/>
              </a:rPr>
              <a:t> Екатерина, </a:t>
            </a:r>
          </a:p>
          <a:p>
            <a:pPr algn="ctr" eaLnBrk="1" hangingPunct="1"/>
            <a:r>
              <a:rPr lang="ru-RU" altLang="ru-RU" sz="1400" b="1" dirty="0" smtClean="0">
                <a:latin typeface="Times New Roman" pitchFamily="18" charset="0"/>
              </a:rPr>
              <a:t>СОШ № 1, </a:t>
            </a:r>
            <a:endParaRPr lang="ru-RU" altLang="ru-RU" sz="1400" b="1" dirty="0">
              <a:latin typeface="Times New Roman" pitchFamily="18" charset="0"/>
            </a:endParaRPr>
          </a:p>
          <a:p>
            <a:pPr algn="ctr" eaLnBrk="1" hangingPunct="1"/>
            <a:r>
              <a:rPr lang="ru-RU" altLang="ru-RU" sz="1400" b="1" dirty="0">
                <a:latin typeface="Times New Roman" pitchFamily="18" charset="0"/>
              </a:rPr>
              <a:t>7 </a:t>
            </a:r>
            <a:r>
              <a:rPr lang="ru-RU" altLang="ru-RU" sz="1400" b="1" dirty="0" smtClean="0">
                <a:latin typeface="Times New Roman" pitchFamily="18" charset="0"/>
              </a:rPr>
              <a:t>класс,</a:t>
            </a:r>
            <a:endParaRPr lang="ru-RU" altLang="ru-RU" sz="1400" b="1" dirty="0">
              <a:latin typeface="Times New Roman" pitchFamily="18" charset="0"/>
            </a:endParaRPr>
          </a:p>
          <a:p>
            <a:pPr algn="ctr" eaLnBrk="1" hangingPunct="1"/>
            <a:r>
              <a:rPr lang="ru-RU" altLang="ru-RU" sz="1400" b="1" dirty="0">
                <a:latin typeface="Times New Roman" pitchFamily="18" charset="0"/>
              </a:rPr>
              <a:t> в номинации</a:t>
            </a:r>
          </a:p>
          <a:p>
            <a:pPr algn="ctr" eaLnBrk="1" hangingPunct="1"/>
            <a:r>
              <a:rPr lang="ru-RU" altLang="ru-RU" sz="1400" b="1" dirty="0">
                <a:latin typeface="Times New Roman" pitchFamily="18" charset="0"/>
              </a:rPr>
              <a:t> «Аргументация в дискуссии» </a:t>
            </a:r>
          </a:p>
        </p:txBody>
      </p:sp>
      <p:pic>
        <p:nvPicPr>
          <p:cNvPr id="23567" name="Picture 29" descr="Фадеев Дима"/>
          <p:cNvPicPr>
            <a:picLocks noChangeAspect="1" noChangeArrowheads="1"/>
          </p:cNvPicPr>
          <p:nvPr/>
        </p:nvPicPr>
        <p:blipFill>
          <a:blip r:embed="rId4" cstate="print"/>
          <a:srcRect l="5164" r="4200" b="5830"/>
          <a:stretch>
            <a:fillRect/>
          </a:stretch>
        </p:blipFill>
        <p:spPr bwMode="auto">
          <a:xfrm>
            <a:off x="2743200" y="2695258"/>
            <a:ext cx="2340072" cy="2501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8" name="Rectangle 30"/>
          <p:cNvSpPr>
            <a:spLocks noChangeArrowheads="1"/>
          </p:cNvSpPr>
          <p:nvPr/>
        </p:nvSpPr>
        <p:spPr bwMode="auto">
          <a:xfrm>
            <a:off x="2712720" y="5377498"/>
            <a:ext cx="23622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1400" b="1" dirty="0">
                <a:latin typeface="Times New Roman" pitchFamily="18" charset="0"/>
              </a:rPr>
              <a:t>Фадеев </a:t>
            </a:r>
            <a:r>
              <a:rPr lang="ru-RU" altLang="ru-RU" sz="1400" b="1" dirty="0" smtClean="0">
                <a:latin typeface="Times New Roman" pitchFamily="18" charset="0"/>
              </a:rPr>
              <a:t>Дмитрий,</a:t>
            </a:r>
            <a:endParaRPr lang="ru-RU" altLang="ru-RU" sz="1400" b="1" dirty="0">
              <a:latin typeface="Times New Roman" pitchFamily="18" charset="0"/>
            </a:endParaRPr>
          </a:p>
          <a:p>
            <a:pPr algn="ctr" eaLnBrk="1" hangingPunct="1"/>
            <a:r>
              <a:rPr lang="ru-RU" altLang="ru-RU" sz="1400" b="1" dirty="0" smtClean="0">
                <a:latin typeface="Times New Roman" pitchFamily="18" charset="0"/>
              </a:rPr>
              <a:t>ВСШИ, </a:t>
            </a:r>
            <a:endParaRPr lang="ru-RU" altLang="ru-RU" sz="1400" b="1" dirty="0">
              <a:latin typeface="Times New Roman" pitchFamily="18" charset="0"/>
            </a:endParaRPr>
          </a:p>
          <a:p>
            <a:pPr algn="ctr" eaLnBrk="1" hangingPunct="1"/>
            <a:r>
              <a:rPr lang="ru-RU" altLang="ru-RU" sz="1400" b="1" dirty="0">
                <a:latin typeface="Times New Roman" pitchFamily="18" charset="0"/>
              </a:rPr>
              <a:t>8 </a:t>
            </a:r>
            <a:r>
              <a:rPr lang="ru-RU" altLang="ru-RU" sz="1400" b="1" dirty="0" smtClean="0">
                <a:latin typeface="Times New Roman" pitchFamily="18" charset="0"/>
              </a:rPr>
              <a:t>класс,</a:t>
            </a:r>
            <a:endParaRPr lang="ru-RU" altLang="ru-RU" sz="1400" b="1" dirty="0">
              <a:latin typeface="Times New Roman" pitchFamily="18" charset="0"/>
            </a:endParaRPr>
          </a:p>
          <a:p>
            <a:pPr algn="ctr" eaLnBrk="1" hangingPunct="1"/>
            <a:r>
              <a:rPr lang="ru-RU" altLang="ru-RU" sz="1400" b="1" dirty="0">
                <a:latin typeface="Times New Roman" pitchFamily="18" charset="0"/>
              </a:rPr>
              <a:t>в номинации </a:t>
            </a:r>
          </a:p>
          <a:p>
            <a:pPr algn="ctr" eaLnBrk="1" hangingPunct="1"/>
            <a:r>
              <a:rPr lang="ru-RU" altLang="ru-RU" sz="1400" b="1" dirty="0">
                <a:latin typeface="Times New Roman" pitchFamily="18" charset="0"/>
              </a:rPr>
              <a:t>«Смысловое чтение»</a:t>
            </a:r>
          </a:p>
        </p:txBody>
      </p:sp>
      <p:pic>
        <p:nvPicPr>
          <p:cNvPr id="23569" name="Picture 31" descr="Марамыгина Анна"/>
          <p:cNvPicPr>
            <a:picLocks noChangeAspect="1" noChangeArrowheads="1"/>
          </p:cNvPicPr>
          <p:nvPr/>
        </p:nvPicPr>
        <p:blipFill>
          <a:blip r:embed="rId5" cstate="print"/>
          <a:srcRect l="8598" b="5222"/>
          <a:stretch>
            <a:fillRect/>
          </a:stretch>
        </p:blipFill>
        <p:spPr bwMode="auto">
          <a:xfrm>
            <a:off x="5284470" y="2645410"/>
            <a:ext cx="2335530" cy="254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70" name="Rectangle 32"/>
          <p:cNvSpPr>
            <a:spLocks noChangeArrowheads="1"/>
          </p:cNvSpPr>
          <p:nvPr/>
        </p:nvSpPr>
        <p:spPr bwMode="auto">
          <a:xfrm>
            <a:off x="5257800" y="5406073"/>
            <a:ext cx="233172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1400" b="1" dirty="0" err="1">
                <a:latin typeface="Times New Roman" pitchFamily="18" charset="0"/>
              </a:rPr>
              <a:t>Марамыгина</a:t>
            </a:r>
            <a:r>
              <a:rPr lang="ru-RU" altLang="ru-RU" sz="1400" b="1" dirty="0">
                <a:latin typeface="Times New Roman" pitchFamily="18" charset="0"/>
              </a:rPr>
              <a:t> </a:t>
            </a:r>
            <a:r>
              <a:rPr lang="ru-RU" altLang="ru-RU" sz="1400" b="1" dirty="0" smtClean="0">
                <a:latin typeface="Times New Roman" pitchFamily="18" charset="0"/>
              </a:rPr>
              <a:t>Анна,</a:t>
            </a:r>
            <a:endParaRPr lang="ru-RU" altLang="ru-RU" sz="1400" b="1" dirty="0">
              <a:latin typeface="Times New Roman" pitchFamily="18" charset="0"/>
            </a:endParaRPr>
          </a:p>
          <a:p>
            <a:pPr algn="ctr" eaLnBrk="1" hangingPunct="1"/>
            <a:r>
              <a:rPr lang="ru-RU" altLang="ru-RU" sz="1400" b="1" dirty="0" smtClean="0">
                <a:latin typeface="Times New Roman" pitchFamily="18" charset="0"/>
              </a:rPr>
              <a:t>ВСОШ </a:t>
            </a:r>
            <a:r>
              <a:rPr lang="ru-RU" altLang="ru-RU" sz="1400" b="1" dirty="0">
                <a:latin typeface="Times New Roman" pitchFamily="18" charset="0"/>
              </a:rPr>
              <a:t>№121, </a:t>
            </a:r>
          </a:p>
          <a:p>
            <a:pPr algn="ctr" eaLnBrk="1" hangingPunct="1"/>
            <a:r>
              <a:rPr lang="ru-RU" altLang="ru-RU" sz="1400" b="1" dirty="0">
                <a:latin typeface="Times New Roman" pitchFamily="18" charset="0"/>
              </a:rPr>
              <a:t>7 </a:t>
            </a:r>
            <a:r>
              <a:rPr lang="ru-RU" altLang="ru-RU" sz="1400" b="1" dirty="0" smtClean="0">
                <a:latin typeface="Times New Roman" pitchFamily="18" charset="0"/>
              </a:rPr>
              <a:t>класс,</a:t>
            </a:r>
            <a:endParaRPr lang="ru-RU" altLang="ru-RU" sz="1400" b="1" dirty="0">
              <a:latin typeface="Times New Roman" pitchFamily="18" charset="0"/>
            </a:endParaRPr>
          </a:p>
          <a:p>
            <a:pPr algn="ctr" eaLnBrk="1" hangingPunct="1"/>
            <a:r>
              <a:rPr lang="ru-RU" altLang="ru-RU" sz="1400" b="1" dirty="0">
                <a:latin typeface="Times New Roman" pitchFamily="18" charset="0"/>
              </a:rPr>
              <a:t>в номинации </a:t>
            </a:r>
          </a:p>
          <a:p>
            <a:pPr algn="ctr" eaLnBrk="1" hangingPunct="1"/>
            <a:r>
              <a:rPr lang="ru-RU" altLang="ru-RU" sz="1400" b="1" dirty="0">
                <a:latin typeface="Times New Roman" pitchFamily="18" charset="0"/>
              </a:rPr>
              <a:t>«Моделирование»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7391236" y="548640"/>
            <a:ext cx="4518842" cy="800219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atin typeface="Georgia" pitchFamily="18" charset="0"/>
                <a:cs typeface="Times New Roman" panose="02020603050405020304" pitchFamily="18" charset="0"/>
              </a:rPr>
              <a:t>От создания условий</a:t>
            </a:r>
          </a:p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atin typeface="Georgia" pitchFamily="18" charset="0"/>
                <a:cs typeface="Times New Roman" panose="02020603050405020304" pitchFamily="18" charset="0"/>
              </a:rPr>
              <a:t>к стабильному результату</a:t>
            </a:r>
            <a:endParaRPr lang="ru-RU" sz="2000" b="1" i="1" dirty="0">
              <a:latin typeface="Georgia" pitchFamily="18" charset="0"/>
            </a:endParaRPr>
          </a:p>
        </p:txBody>
      </p:sp>
      <p:sp>
        <p:nvSpPr>
          <p:cNvPr id="23574" name="Прямоугольник 1"/>
          <p:cNvSpPr>
            <a:spLocks noChangeArrowheads="1"/>
          </p:cNvSpPr>
          <p:nvPr/>
        </p:nvSpPr>
        <p:spPr bwMode="auto">
          <a:xfrm>
            <a:off x="7848600" y="2346960"/>
            <a:ext cx="4053840" cy="286232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buFont typeface="Arial" pitchFamily="34" charset="0"/>
              <a:buNone/>
            </a:pPr>
            <a:r>
              <a:rPr lang="ru-RU" sz="2000" dirty="0">
                <a:latin typeface="Georgia" pitchFamily="18" charset="0"/>
                <a:cs typeface="Times New Roman" pitchFamily="18" charset="0"/>
              </a:rPr>
              <a:t>«Только успех поддерживает интерес ученика к учению. </a:t>
            </a:r>
            <a:r>
              <a:rPr lang="ru-RU" sz="2000" dirty="0" smtClean="0">
                <a:latin typeface="Georgia" pitchFamily="18" charset="0"/>
                <a:cs typeface="Times New Roman" pitchFamily="18" charset="0"/>
              </a:rPr>
              <a:t>Ребенок, </a:t>
            </a:r>
            <a:r>
              <a:rPr lang="ru-RU" sz="2000" dirty="0">
                <a:latin typeface="Georgia" pitchFamily="18" charset="0"/>
                <a:cs typeface="Times New Roman" pitchFamily="18" charset="0"/>
              </a:rPr>
              <a:t>никогда не познавший радости труда в </a:t>
            </a:r>
            <a:r>
              <a:rPr lang="ru-RU" sz="2000" dirty="0" smtClean="0">
                <a:latin typeface="Georgia" pitchFamily="18" charset="0"/>
                <a:cs typeface="Times New Roman" pitchFamily="18" charset="0"/>
              </a:rPr>
              <a:t>учении, </a:t>
            </a:r>
            <a:r>
              <a:rPr lang="ru-RU" sz="2000" dirty="0">
                <a:latin typeface="Georgia" pitchFamily="18" charset="0"/>
                <a:cs typeface="Times New Roman" pitchFamily="18" charset="0"/>
              </a:rPr>
              <a:t>не переживший гордости от </a:t>
            </a:r>
            <a:r>
              <a:rPr lang="ru-RU" sz="2000" dirty="0" smtClean="0">
                <a:latin typeface="Georgia" pitchFamily="18" charset="0"/>
                <a:cs typeface="Times New Roman" pitchFamily="18" charset="0"/>
              </a:rPr>
              <a:t>того, </a:t>
            </a:r>
            <a:r>
              <a:rPr lang="ru-RU" sz="2000" dirty="0">
                <a:latin typeface="Georgia" pitchFamily="18" charset="0"/>
                <a:cs typeface="Times New Roman" pitchFamily="18" charset="0"/>
              </a:rPr>
              <a:t>что трудности </a:t>
            </a:r>
            <a:r>
              <a:rPr lang="ru-RU" sz="2000" dirty="0" smtClean="0">
                <a:latin typeface="Georgia" pitchFamily="18" charset="0"/>
                <a:cs typeface="Times New Roman" pitchFamily="18" charset="0"/>
              </a:rPr>
              <a:t>преодолены, теряет </a:t>
            </a:r>
            <a:r>
              <a:rPr lang="ru-RU" sz="2000" dirty="0">
                <a:latin typeface="Georgia" pitchFamily="18" charset="0"/>
                <a:cs typeface="Times New Roman" pitchFamily="18" charset="0"/>
              </a:rPr>
              <a:t>желание </a:t>
            </a:r>
            <a:r>
              <a:rPr lang="ru-RU" sz="2000" dirty="0" smtClean="0">
                <a:latin typeface="Georgia" pitchFamily="18" charset="0"/>
                <a:cs typeface="Times New Roman" pitchFamily="18" charset="0"/>
              </a:rPr>
              <a:t>и интерес </a:t>
            </a:r>
            <a:r>
              <a:rPr lang="ru-RU" sz="2000" dirty="0">
                <a:latin typeface="Georgia" pitchFamily="18" charset="0"/>
                <a:cs typeface="Times New Roman" pitchFamily="18" charset="0"/>
              </a:rPr>
              <a:t>учиться»</a:t>
            </a:r>
          </a:p>
          <a:p>
            <a:pPr algn="r" eaLnBrk="1" hangingPunct="1">
              <a:buFont typeface="Arial" pitchFamily="34" charset="0"/>
              <a:buNone/>
            </a:pPr>
            <a:r>
              <a:rPr lang="ru-RU" sz="2000" dirty="0">
                <a:latin typeface="Georgia" pitchFamily="18" charset="0"/>
                <a:cs typeface="Times New Roman" pitchFamily="18" charset="0"/>
              </a:rPr>
              <a:t>К.Д. Ушинский </a:t>
            </a:r>
          </a:p>
        </p:txBody>
      </p:sp>
      <p:sp>
        <p:nvSpPr>
          <p:cNvPr id="19" name="TextBox 9"/>
          <p:cNvSpPr txBox="1">
            <a:spLocks noChangeArrowheads="1"/>
          </p:cNvSpPr>
          <p:nvPr/>
        </p:nvSpPr>
        <p:spPr bwMode="auto">
          <a:xfrm>
            <a:off x="198120" y="1417321"/>
            <a:ext cx="713232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2000" b="1" dirty="0" smtClean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ru-RU" altLang="ru-RU" sz="2000" dirty="0" smtClean="0">
                <a:latin typeface="Georgia" pitchFamily="18" charset="0"/>
              </a:rPr>
              <a:t>Количество участников</a:t>
            </a:r>
            <a:r>
              <a:rPr lang="ru-RU" altLang="ru-RU" sz="2000" dirty="0">
                <a:latin typeface="Georgia" pitchFamily="18" charset="0"/>
              </a:rPr>
              <a:t>: </a:t>
            </a:r>
            <a:endParaRPr lang="ru-RU" altLang="ru-RU" sz="2000" dirty="0" smtClean="0">
              <a:latin typeface="Georgia" pitchFamily="18" charset="0"/>
            </a:endParaRPr>
          </a:p>
          <a:p>
            <a:pPr algn="ctr" eaLnBrk="1" hangingPunct="1"/>
            <a:r>
              <a:rPr lang="ru-RU" altLang="ru-RU" sz="2000" dirty="0" smtClean="0">
                <a:latin typeface="Georgia" pitchFamily="18" charset="0"/>
              </a:rPr>
              <a:t>отборочный </a:t>
            </a:r>
            <a:r>
              <a:rPr lang="ru-RU" altLang="ru-RU" sz="2000" dirty="0">
                <a:latin typeface="Georgia" pitchFamily="18" charset="0"/>
              </a:rPr>
              <a:t>этап – </a:t>
            </a:r>
            <a:r>
              <a:rPr lang="ru-RU" altLang="ru-RU" sz="2000" dirty="0" smtClean="0">
                <a:latin typeface="Georgia" pitchFamily="18" charset="0"/>
              </a:rPr>
              <a:t>254 чел., очный </a:t>
            </a:r>
            <a:r>
              <a:rPr lang="ru-RU" altLang="ru-RU" sz="2000" dirty="0">
                <a:latin typeface="Georgia" pitchFamily="18" charset="0"/>
              </a:rPr>
              <a:t>этап – </a:t>
            </a:r>
            <a:r>
              <a:rPr lang="ru-RU" altLang="ru-RU" sz="2000" dirty="0" smtClean="0">
                <a:latin typeface="Georgia" pitchFamily="18" charset="0"/>
              </a:rPr>
              <a:t>53 чел. </a:t>
            </a:r>
            <a:endParaRPr lang="ru-RU" altLang="ru-RU" sz="2000" dirty="0">
              <a:latin typeface="Georgia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316233" y="6488668"/>
            <a:ext cx="55595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Georgia" pitchFamily="18" charset="0"/>
                <a:cs typeface="Times New Roman" panose="02020603050405020304" pitchFamily="18" charset="0"/>
              </a:rPr>
              <a:t>2018 – 2027 годы – Десятилетие детства</a:t>
            </a:r>
          </a:p>
        </p:txBody>
      </p:sp>
      <p:pic>
        <p:nvPicPr>
          <p:cNvPr id="22" name="Picture 4" descr="http://suntek.su/files/products/new-1000x80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7241"/>
            <a:ext cx="2191365" cy="13148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" y="4804852"/>
            <a:ext cx="3160144" cy="1685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71168"/>
            <a:ext cx="5398840" cy="495632"/>
          </a:xfrm>
        </p:spPr>
        <p:txBody>
          <a:bodyPr>
            <a:normAutofit fontScale="90000"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2000" b="1" dirty="0" smtClean="0">
                <a:solidFill>
                  <a:srgbClr val="FF0000"/>
                </a:solidFill>
                <a:latin typeface="Georgia" pitchFamily="18" charset="0"/>
                <a:ea typeface="+mn-ea"/>
                <a:cs typeface="Times New Roman" pitchFamily="18" charset="0"/>
              </a:rPr>
              <a:t>Мониторинг </a:t>
            </a:r>
            <a:r>
              <a:rPr lang="ru-RU" sz="2000" b="1" dirty="0" err="1" smtClean="0">
                <a:solidFill>
                  <a:srgbClr val="FF0000"/>
                </a:solidFill>
                <a:latin typeface="Georgia" pitchFamily="18" charset="0"/>
                <a:ea typeface="+mn-ea"/>
                <a:cs typeface="Times New Roman" pitchFamily="18" charset="0"/>
              </a:rPr>
              <a:t>метапредметных</a:t>
            </a:r>
            <a:r>
              <a:rPr lang="ru-RU" sz="2000" b="1" dirty="0" smtClean="0">
                <a:solidFill>
                  <a:srgbClr val="FF0000"/>
                </a:solidFill>
                <a:latin typeface="Georgia" pitchFamily="18" charset="0"/>
                <a:ea typeface="+mn-ea"/>
                <a:cs typeface="Times New Roman" pitchFamily="18" charset="0"/>
              </a:rPr>
              <a:t> умений</a:t>
            </a:r>
            <a:endParaRPr lang="ru-RU" sz="2000" b="1" dirty="0">
              <a:solidFill>
                <a:srgbClr val="FF0000"/>
              </a:solidFill>
              <a:latin typeface="Georgia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26" name="Picture 2" descr="G:\Документы\ШК 2017\Школьный квартал\логотип\Без имени-1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9859" t="7205" r="7602" b="1241"/>
          <a:stretch/>
        </p:blipFill>
        <p:spPr bwMode="auto">
          <a:xfrm>
            <a:off x="365760" y="1580883"/>
            <a:ext cx="1816329" cy="10796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11241" y="1469928"/>
            <a:ext cx="5882640" cy="646331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межрайонный интеллектуальный турнир: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района – 90 учащихся 8-10 классов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3360" y="1166020"/>
            <a:ext cx="2057509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2014 года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04155" y="1613487"/>
            <a:ext cx="39905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сформированности предметных, метапредметных умений учащихся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994937005"/>
              </p:ext>
            </p:extLst>
          </p:nvPr>
        </p:nvGraphicFramePr>
        <p:xfrm>
          <a:off x="6080760" y="2773679"/>
          <a:ext cx="5897880" cy="14935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2168704" y="1059341"/>
            <a:ext cx="37291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ШКОЛЬНЫЙ КВАРТАЛ:</a:t>
            </a:r>
          </a:p>
          <a:p>
            <a:pPr algn="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естественнонаучный цикл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111240" y="2143739"/>
            <a:ext cx="5897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Средний процент выполнения заданий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предметам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естественно-научного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цикла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ttp://suntek.su/files/products/new-1000x80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3201"/>
            <a:ext cx="2191365" cy="13148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277642" y="2693680"/>
            <a:ext cx="2646419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2016-2017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уч.год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995606" y="3154195"/>
            <a:ext cx="296549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ШКОЛЬНЫЙ КВАРТАЛ: </a:t>
            </a:r>
          </a:p>
          <a:p>
            <a:pPr algn="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гуманитарный цикл</a:t>
            </a:r>
          </a:p>
          <a:p>
            <a:pPr algn="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 учащихся 9 классов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3361" y="4450760"/>
            <a:ext cx="8092439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Перспектива 2017-2018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уч.года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180940" y="5064592"/>
            <a:ext cx="37438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ПАРТНЁРСКОЕ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СОГЛАШЕНИЕ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оценки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 образования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обучающихся 9, 10 классов 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«ОКО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ЦРМ»</a:t>
            </a:r>
          </a:p>
        </p:txBody>
      </p:sp>
      <p:sp>
        <p:nvSpPr>
          <p:cNvPr id="16" name="AutoShape 6" descr="https://mail.yandex.ru/message_part/%D0%A6%D0%A0%D0%9C.jpg?_uid=23332539&amp;name=%D0%A6%D0%A0%D0%9C.jpg&amp;hid=1.2&amp;ids=161566636631928350&amp;no_disposition=y&amp;exif_rotate=y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3605793" y="6488668"/>
            <a:ext cx="55595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Georgia" pitchFamily="18" charset="0"/>
                <a:cs typeface="Times New Roman" panose="02020603050405020304" pitchFamily="18" charset="0"/>
              </a:rPr>
              <a:t>2018 – 2027 годы – Десятилетие детства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1" y="0"/>
            <a:ext cx="8061959" cy="5170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Обучающиеся основной и старшей школы</a:t>
            </a:r>
            <a:endParaRPr lang="ru-RU" dirty="0" smtClean="0">
              <a:solidFill>
                <a:srgbClr val="FF0000"/>
              </a:solidFill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7490278" y="564374"/>
            <a:ext cx="4518842" cy="771109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atin typeface="Georgia" pitchFamily="18" charset="0"/>
                <a:cs typeface="Times New Roman" panose="02020603050405020304" pitchFamily="18" charset="0"/>
              </a:rPr>
              <a:t>От создания условий </a:t>
            </a:r>
          </a:p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atin typeface="Georgia" pitchFamily="18" charset="0"/>
                <a:cs typeface="Times New Roman" panose="02020603050405020304" pitchFamily="18" charset="0"/>
              </a:rPr>
              <a:t>к стабильному результату</a:t>
            </a:r>
            <a:endParaRPr lang="ru-RU" sz="2000" b="1" i="1" dirty="0">
              <a:latin typeface="Georgia" pitchFamily="18" charset="0"/>
            </a:endParaRPr>
          </a:p>
        </p:txBody>
      </p:sp>
      <p:sp>
        <p:nvSpPr>
          <p:cNvPr id="21" name="Выноска 1 20"/>
          <p:cNvSpPr/>
          <p:nvPr/>
        </p:nvSpPr>
        <p:spPr>
          <a:xfrm>
            <a:off x="8366760" y="4480560"/>
            <a:ext cx="3611880" cy="2011680"/>
          </a:xfrm>
          <a:prstGeom prst="borderCallout1">
            <a:avLst>
              <a:gd name="adj1" fmla="val 49053"/>
              <a:gd name="adj2" fmla="val -1696"/>
              <a:gd name="adj3" fmla="val 55682"/>
              <a:gd name="adj4" fmla="val -15324"/>
            </a:avLst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8362829" y="4445377"/>
            <a:ext cx="3829171" cy="2138303"/>
          </a:xfrm>
          <a:prstGeom prst="rect">
            <a:avLst/>
          </a:prstGeom>
          <a:ln>
            <a:noFill/>
            <a:prstDash val="dash"/>
          </a:ln>
        </p:spPr>
        <p:txBody>
          <a:bodyPr wrap="square">
            <a:spAutoFit/>
          </a:bodyPr>
          <a:lstStyle/>
          <a:p>
            <a:pPr marL="285750" indent="-285750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Направления исследований: </a:t>
            </a:r>
          </a:p>
          <a:p>
            <a:pPr marL="285750" indent="-285750"/>
            <a:r>
              <a:rPr lang="ru-RU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 класс</a:t>
            </a: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Математическая грамотность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Естественнонаучная грамотность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Познавательные УУД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Читательская грамотность</a:t>
            </a:r>
          </a:p>
          <a:p>
            <a:pPr marL="285750" indent="-285750"/>
            <a:r>
              <a:rPr lang="ru-RU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  класс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Финансовая грамотность</a:t>
            </a:r>
          </a:p>
        </p:txBody>
      </p:sp>
    </p:spTree>
    <p:extLst>
      <p:ext uri="{BB962C8B-B14F-4D97-AF65-F5344CB8AC3E}">
        <p14:creationId xmlns="" xmlns:p14="http://schemas.microsoft.com/office/powerpoint/2010/main" val="233352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8"/>
          <p:cNvGrpSpPr/>
          <p:nvPr/>
        </p:nvGrpSpPr>
        <p:grpSpPr>
          <a:xfrm>
            <a:off x="120159" y="3612394"/>
            <a:ext cx="4415878" cy="1203114"/>
            <a:chOff x="1835696" y="4451336"/>
            <a:chExt cx="5292588" cy="2435586"/>
          </a:xfrm>
        </p:grpSpPr>
        <p:pic>
          <p:nvPicPr>
            <p:cNvPr id="2050" name="Picture 2" descr="http://www.clipartsuggest.com/images/395/winter-olympic-podium-clipart-podium-rBIwGf-clipar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696" y="4734329"/>
              <a:ext cx="5292588" cy="215259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Прямоугольник 7"/>
            <p:cNvSpPr/>
            <p:nvPr/>
          </p:nvSpPr>
          <p:spPr>
            <a:xfrm>
              <a:off x="3700987" y="4451336"/>
              <a:ext cx="1633453" cy="7476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СОШ</a:t>
              </a: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r>
                <a:rPr lang="ru-RU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№ 1</a:t>
              </a:r>
              <a:endParaRPr lang="ru-RU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5637019" y="5116036"/>
              <a:ext cx="1351259" cy="6853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Гимназия</a:t>
              </a:r>
              <a:endParaRPr lang="ru-RU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1910869" y="4805009"/>
              <a:ext cx="1351028" cy="6853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СОШ</a:t>
              </a:r>
              <a:r>
                <a:rPr 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№2</a:t>
              </a:r>
              <a:endParaRPr lang="ru-RU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Заголовок 1"/>
          <p:cNvSpPr txBox="1">
            <a:spLocks/>
          </p:cNvSpPr>
          <p:nvPr/>
        </p:nvSpPr>
        <p:spPr>
          <a:xfrm>
            <a:off x="0" y="0"/>
            <a:ext cx="781812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  <a:ea typeface="+mn-ea"/>
                <a:cs typeface="Times New Roman" pitchFamily="18" charset="0"/>
              </a:rPr>
              <a:t>Проектно-исследовательская деятельность</a:t>
            </a:r>
            <a:endParaRPr lang="ru-RU" sz="2400" b="1" dirty="0">
              <a:solidFill>
                <a:srgbClr val="FF0000"/>
              </a:solidFill>
              <a:latin typeface="Georgia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44785924"/>
              </p:ext>
            </p:extLst>
          </p:nvPr>
        </p:nvGraphicFramePr>
        <p:xfrm>
          <a:off x="144970" y="1175406"/>
          <a:ext cx="4091750" cy="24059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69293" y="719634"/>
            <a:ext cx="3840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atin typeface="Georgia" pitchFamily="18" charset="0"/>
                <a:cs typeface="Times New Roman" panose="02020603050405020304" pitchFamily="18" charset="0"/>
              </a:rPr>
              <a:t>Районный КУИР</a:t>
            </a:r>
            <a:endParaRPr lang="ru-RU" b="1" i="1" dirty="0">
              <a:latin typeface="Georgia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868294" y="4792960"/>
            <a:ext cx="4511425" cy="1516400"/>
          </a:xfrm>
          <a:prstGeom prst="wedgeRoundRectCallout">
            <a:avLst>
              <a:gd name="adj1" fmla="val -63539"/>
              <a:gd name="adj2" fmla="val -50766"/>
              <a:gd name="adj3" fmla="val 16667"/>
            </a:avLst>
          </a:prstGeom>
          <a:ln>
            <a:prstDash val="lg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 участников </a:t>
            </a:r>
            <a:r>
              <a:rPr lang="ru-RU" b="1" i="1" dirty="0" smtClean="0">
                <a:solidFill>
                  <a:schemeClr val="tx1"/>
                </a:solidFill>
                <a:latin typeface="Georgia" pitchFamily="18" charset="0"/>
                <a:cs typeface="Times New Roman" panose="02020603050405020304" pitchFamily="18" charset="0"/>
              </a:rPr>
              <a:t>краевого этапа</a:t>
            </a:r>
          </a:p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призера  </a:t>
            </a:r>
          </a:p>
          <a:p>
            <a:pPr lvl="0"/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Полыгалова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Ксения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СОШ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1,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</a:t>
            </a:r>
          </a:p>
          <a:p>
            <a:pPr lvl="0"/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Брылина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СОШ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1, заняла 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 место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Базуева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Валерия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гимназии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 место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53110" y="3690593"/>
            <a:ext cx="480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atin typeface="Georgia" pitchFamily="18" charset="0"/>
                <a:cs typeface="Times New Roman" panose="02020603050405020304" pitchFamily="18" charset="0"/>
              </a:rPr>
              <a:t>Конкурс «ОТЕЧЕСТВО»</a:t>
            </a:r>
            <a:endParaRPr lang="ru-RU" b="1" i="1" dirty="0">
              <a:latin typeface="Georgia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295575456"/>
              </p:ext>
            </p:extLst>
          </p:nvPr>
        </p:nvGraphicFramePr>
        <p:xfrm>
          <a:off x="7757159" y="4133417"/>
          <a:ext cx="3855721" cy="1474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6" name="Скругленная прямоугольная выноска 15"/>
          <p:cNvSpPr/>
          <p:nvPr/>
        </p:nvSpPr>
        <p:spPr>
          <a:xfrm>
            <a:off x="6568440" y="5775961"/>
            <a:ext cx="5059680" cy="746760"/>
          </a:xfrm>
          <a:prstGeom prst="wedgeRoundRectCallout">
            <a:avLst>
              <a:gd name="adj1" fmla="val 9596"/>
              <a:gd name="adj2" fmla="val -84326"/>
              <a:gd name="adj3" fmla="val 16667"/>
            </a:avLst>
          </a:prstGeom>
          <a:ln>
            <a:prstDash val="lgDashDot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участников </a:t>
            </a:r>
            <a:r>
              <a:rPr lang="ru-RU" b="1" i="1" dirty="0" smtClean="0">
                <a:solidFill>
                  <a:schemeClr val="tx1"/>
                </a:solidFill>
                <a:latin typeface="Georgia" pitchFamily="18" charset="0"/>
                <a:cs typeface="Times New Roman" panose="02020603050405020304" pitchFamily="18" charset="0"/>
              </a:rPr>
              <a:t>краевого этапа</a:t>
            </a:r>
          </a:p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призер </a:t>
            </a:r>
          </a:p>
          <a:p>
            <a:pPr algn="ctr"/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Боталова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Юлия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Н.-Галинская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ООШ,  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 место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Диаграмма 16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409232267"/>
              </p:ext>
            </p:extLst>
          </p:nvPr>
        </p:nvGraphicFramePr>
        <p:xfrm>
          <a:off x="4688962" y="1155672"/>
          <a:ext cx="3281558" cy="2410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3909663" y="720223"/>
            <a:ext cx="480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latin typeface="Georgia" pitchFamily="18" charset="0"/>
                <a:cs typeface="Times New Roman" panose="02020603050405020304" pitchFamily="18" charset="0"/>
              </a:rPr>
              <a:t>Районный конкурс проектов</a:t>
            </a:r>
          </a:p>
        </p:txBody>
      </p:sp>
      <p:grpSp>
        <p:nvGrpSpPr>
          <p:cNvPr id="3" name="Группа 18"/>
          <p:cNvGrpSpPr/>
          <p:nvPr/>
        </p:nvGrpSpPr>
        <p:grpSpPr>
          <a:xfrm>
            <a:off x="7349933" y="2011059"/>
            <a:ext cx="4599343" cy="1233594"/>
            <a:chOff x="1835696" y="4389632"/>
            <a:chExt cx="5512480" cy="2497290"/>
          </a:xfrm>
        </p:grpSpPr>
        <p:pic>
          <p:nvPicPr>
            <p:cNvPr id="20" name="Picture 2" descr="http://www.clipartsuggest.com/images/395/winter-olympic-podium-clipart-podium-rBIwGf-clipar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696" y="4734329"/>
              <a:ext cx="5292588" cy="215259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Прямоугольник 20"/>
            <p:cNvSpPr/>
            <p:nvPr/>
          </p:nvSpPr>
          <p:spPr>
            <a:xfrm>
              <a:off x="3379875" y="4389632"/>
              <a:ext cx="2163720" cy="7476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ВСОШ</a:t>
              </a: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  № </a:t>
              </a:r>
              <a:r>
                <a:rPr lang="ru-RU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121</a:t>
              </a:r>
              <a:endParaRPr lang="ru-RU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1979877" y="4805009"/>
              <a:ext cx="1208318" cy="6230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Гимназия</a:t>
              </a:r>
              <a:endParaRPr lang="ru-RU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5587613" y="4835861"/>
              <a:ext cx="1760563" cy="10592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ru-RU" sz="1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Бородулинская</a:t>
              </a:r>
              <a:r>
                <a:rPr lang="ru-RU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ru-RU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ООШ</a:t>
              </a:r>
              <a:endParaRPr lang="ru-RU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Прямоугольник 23"/>
          <p:cNvSpPr/>
          <p:nvPr/>
        </p:nvSpPr>
        <p:spPr>
          <a:xfrm>
            <a:off x="7886682" y="0"/>
            <a:ext cx="4305318" cy="800219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atin typeface="Georgia" pitchFamily="18" charset="0"/>
                <a:cs typeface="Times New Roman" panose="02020603050405020304" pitchFamily="18" charset="0"/>
              </a:rPr>
              <a:t>От создания условий</a:t>
            </a:r>
          </a:p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atin typeface="Georgia" pitchFamily="18" charset="0"/>
                <a:cs typeface="Times New Roman" panose="02020603050405020304" pitchFamily="18" charset="0"/>
              </a:rPr>
              <a:t>к стабильному результату</a:t>
            </a:r>
            <a:endParaRPr lang="ru-RU" sz="2000" b="1" i="1" dirty="0">
              <a:latin typeface="Georgia" pitchFamily="18" charset="0"/>
            </a:endParaRPr>
          </a:p>
        </p:txBody>
      </p:sp>
      <p:pic>
        <p:nvPicPr>
          <p:cNvPr id="25" name="Picture 4" descr="http://suntek.su/files/products/new-1000x80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635" y="3718560"/>
            <a:ext cx="2191365" cy="12957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3316233" y="6488668"/>
            <a:ext cx="55595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Georgia" pitchFamily="18" charset="0"/>
                <a:cs typeface="Times New Roman" panose="02020603050405020304" pitchFamily="18" charset="0"/>
              </a:rPr>
              <a:t>2018 – 2027 годы – Десятилетие детства</a:t>
            </a:r>
          </a:p>
        </p:txBody>
      </p:sp>
    </p:spTree>
    <p:extLst>
      <p:ext uri="{BB962C8B-B14F-4D97-AF65-F5344CB8AC3E}">
        <p14:creationId xmlns="" xmlns:p14="http://schemas.microsoft.com/office/powerpoint/2010/main" val="130389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18160" y="548640"/>
            <a:ext cx="667656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  <a:ea typeface="+mn-ea"/>
                <a:cs typeface="Times New Roman" pitchFamily="18" charset="0"/>
              </a:rPr>
              <a:t>Районная заочная школа</a:t>
            </a:r>
            <a:endParaRPr lang="ru-RU" sz="2400" b="1" dirty="0">
              <a:solidFill>
                <a:srgbClr val="FF0000"/>
              </a:solidFill>
              <a:latin typeface="Georgia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2" name="Группа 5"/>
          <p:cNvGrpSpPr/>
          <p:nvPr/>
        </p:nvGrpSpPr>
        <p:grpSpPr>
          <a:xfrm>
            <a:off x="7452360" y="3170455"/>
            <a:ext cx="4555437" cy="1813025"/>
            <a:chOff x="1663147" y="4436623"/>
            <a:chExt cx="5465137" cy="2450299"/>
          </a:xfrm>
        </p:grpSpPr>
        <p:pic>
          <p:nvPicPr>
            <p:cNvPr id="7" name="Picture 2" descr="http://www.clipartsuggest.com/images/395/winter-olympic-podium-clipart-podium-rBIwGf-clipar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696" y="4734329"/>
              <a:ext cx="5292588" cy="215259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Прямоугольник 7"/>
            <p:cNvSpPr/>
            <p:nvPr/>
          </p:nvSpPr>
          <p:spPr>
            <a:xfrm>
              <a:off x="3874709" y="4436623"/>
              <a:ext cx="1666315" cy="550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ВСШИ, 42%</a:t>
              </a:r>
              <a:endParaRPr lang="ru-RU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1663147" y="4672447"/>
              <a:ext cx="2113488" cy="5041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СОШ </a:t>
              </a:r>
              <a:r>
                <a:rPr 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№ </a:t>
              </a:r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1, 36%</a:t>
              </a:r>
              <a:endParaRPr lang="ru-RU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10637520" y="3648846"/>
            <a:ext cx="17678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СОШ №2, 28%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536162" y="472440"/>
            <a:ext cx="4655838" cy="800219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atin typeface="Georgia" pitchFamily="18" charset="0"/>
                <a:cs typeface="Times New Roman" panose="02020603050405020304" pitchFamily="18" charset="0"/>
              </a:rPr>
              <a:t>От создания условий</a:t>
            </a:r>
          </a:p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atin typeface="Georgia" pitchFamily="18" charset="0"/>
                <a:cs typeface="Times New Roman" panose="02020603050405020304" pitchFamily="18" charset="0"/>
              </a:rPr>
              <a:t>к стабильному результату</a:t>
            </a:r>
            <a:endParaRPr lang="ru-RU" sz="2000" b="1" i="1" dirty="0">
              <a:latin typeface="Georgia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316233" y="6488668"/>
            <a:ext cx="55595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Georgia" pitchFamily="18" charset="0"/>
                <a:cs typeface="Times New Roman" panose="02020603050405020304" pitchFamily="18" charset="0"/>
              </a:rPr>
              <a:t>2018 – 2027 годы – Десятилетие детства</a:t>
            </a: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426720" y="1405466"/>
          <a:ext cx="6766560" cy="4043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7313"/>
                <a:gridCol w="3862447"/>
                <a:gridCol w="1066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Georgia" pitchFamily="18" charset="0"/>
                          <a:cs typeface="Times New Roman" panose="02020603050405020304" pitchFamily="18" charset="0"/>
                        </a:rPr>
                        <a:t>Предметное направление</a:t>
                      </a:r>
                      <a:endParaRPr lang="ru-RU" sz="1600" b="1" dirty="0">
                        <a:latin typeface="Georgia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Georgia" pitchFamily="18" charset="0"/>
                          <a:cs typeface="Times New Roman" panose="02020603050405020304" pitchFamily="18" charset="0"/>
                        </a:rPr>
                        <a:t>Руководитель</a:t>
                      </a:r>
                      <a:endParaRPr lang="ru-RU" sz="1600" b="1" dirty="0">
                        <a:latin typeface="Georgia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Georgia" pitchFamily="18" charset="0"/>
                          <a:cs typeface="Times New Roman" panose="02020603050405020304" pitchFamily="18" charset="0"/>
                        </a:rPr>
                        <a:t>Число обучающихся</a:t>
                      </a:r>
                      <a:endParaRPr lang="ru-RU" sz="1600" b="1" dirty="0">
                        <a:latin typeface="Georgia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Georgia" pitchFamily="18" charset="0"/>
                          <a:cs typeface="Times New Roman" panose="02020603050405020304" pitchFamily="18" charset="0"/>
                        </a:rPr>
                        <a:t>География</a:t>
                      </a:r>
                      <a:endParaRPr lang="ru-RU" sz="1600" b="1" dirty="0">
                        <a:latin typeface="Georgia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Georgia" pitchFamily="18" charset="0"/>
                          <a:cs typeface="Times New Roman" panose="02020603050405020304" pitchFamily="18" charset="0"/>
                        </a:rPr>
                        <a:t>Маслаков Андрей Иванович</a:t>
                      </a:r>
                      <a:endParaRPr lang="ru-RU" sz="1600" b="1" dirty="0">
                        <a:latin typeface="Georgia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Georgia" pitchFamily="18" charset="0"/>
                          <a:cs typeface="Times New Roman" panose="02020603050405020304" pitchFamily="18" charset="0"/>
                        </a:rPr>
                        <a:t>415</a:t>
                      </a:r>
                      <a:endParaRPr lang="ru-RU" sz="1600" b="1" dirty="0">
                        <a:latin typeface="Georgia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Georgia" pitchFamily="18" charset="0"/>
                          <a:cs typeface="Times New Roman" panose="02020603050405020304" pitchFamily="18" charset="0"/>
                        </a:rPr>
                        <a:t>Английский язык</a:t>
                      </a:r>
                      <a:endParaRPr lang="ru-RU" sz="1600" b="1" dirty="0">
                        <a:latin typeface="Georgia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1600" b="1" dirty="0" err="1" smtClean="0">
                          <a:latin typeface="Georgia" pitchFamily="18" charset="0"/>
                          <a:cs typeface="Times New Roman" panose="02020603050405020304" pitchFamily="18" charset="0"/>
                        </a:rPr>
                        <a:t>Пашова</a:t>
                      </a:r>
                      <a:r>
                        <a:rPr lang="ru-RU" sz="1600" b="1" dirty="0" smtClean="0">
                          <a:latin typeface="Georgia" pitchFamily="18" charset="0"/>
                          <a:cs typeface="Times New Roman" panose="02020603050405020304" pitchFamily="18" charset="0"/>
                        </a:rPr>
                        <a:t> Людмила Владимировна</a:t>
                      </a:r>
                      <a:endParaRPr lang="ru-RU" sz="1600" b="1" dirty="0">
                        <a:latin typeface="Georgia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Georgia" pitchFamily="18" charset="0"/>
                          <a:cs typeface="Times New Roman" panose="02020603050405020304" pitchFamily="18" charset="0"/>
                        </a:rPr>
                        <a:t>277</a:t>
                      </a:r>
                      <a:endParaRPr lang="ru-RU" sz="1600" b="1" dirty="0">
                        <a:latin typeface="Georgia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Georgia" pitchFamily="18" charset="0"/>
                          <a:cs typeface="Times New Roman" panose="02020603050405020304" pitchFamily="18" charset="0"/>
                        </a:rPr>
                        <a:t>Математика</a:t>
                      </a:r>
                      <a:endParaRPr lang="ru-RU" sz="1600" b="1" dirty="0">
                        <a:latin typeface="Georgia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1600" b="1" dirty="0" err="1" smtClean="0">
                          <a:latin typeface="Georgia" pitchFamily="18" charset="0"/>
                          <a:cs typeface="Times New Roman" panose="02020603050405020304" pitchFamily="18" charset="0"/>
                        </a:rPr>
                        <a:t>Пирумова</a:t>
                      </a:r>
                      <a:r>
                        <a:rPr lang="ru-RU" sz="1600" b="1" dirty="0" smtClean="0">
                          <a:latin typeface="Georgia" pitchFamily="18" charset="0"/>
                          <a:cs typeface="Times New Roman" panose="02020603050405020304" pitchFamily="18" charset="0"/>
                        </a:rPr>
                        <a:t> Наталия Александровна</a:t>
                      </a:r>
                      <a:endParaRPr lang="ru-RU" sz="1600" b="1" dirty="0">
                        <a:latin typeface="Georgia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Georgia" pitchFamily="18" charset="0"/>
                          <a:cs typeface="Times New Roman" panose="02020603050405020304" pitchFamily="18" charset="0"/>
                        </a:rPr>
                        <a:t>234</a:t>
                      </a:r>
                      <a:endParaRPr lang="ru-RU" sz="1600" b="1" dirty="0">
                        <a:latin typeface="Georgia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Georgia" pitchFamily="18" charset="0"/>
                          <a:cs typeface="Times New Roman" panose="02020603050405020304" pitchFamily="18" charset="0"/>
                        </a:rPr>
                        <a:t>Физика</a:t>
                      </a:r>
                      <a:endParaRPr lang="ru-RU" sz="1600" b="1" dirty="0">
                        <a:latin typeface="Georgia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Georgia" pitchFamily="18" charset="0"/>
                          <a:cs typeface="Times New Roman" panose="02020603050405020304" pitchFamily="18" charset="0"/>
                        </a:rPr>
                        <a:t>Новикова Наталья Ивановна </a:t>
                      </a:r>
                      <a:endParaRPr lang="ru-RU" sz="1600" b="1" dirty="0">
                        <a:latin typeface="Georgia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Georgia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sz="1600" b="1" dirty="0">
                        <a:latin typeface="Georgia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Georgia" pitchFamily="18" charset="0"/>
                          <a:cs typeface="Times New Roman" panose="02020603050405020304" pitchFamily="18" charset="0"/>
                        </a:rPr>
                        <a:t>Немецкий язык</a:t>
                      </a:r>
                      <a:endParaRPr lang="ru-RU" sz="1600" b="1" dirty="0">
                        <a:latin typeface="Georgia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Georgia" pitchFamily="18" charset="0"/>
                          <a:cs typeface="Times New Roman" panose="02020603050405020304" pitchFamily="18" charset="0"/>
                        </a:rPr>
                        <a:t>Соловьева Фаина </a:t>
                      </a:r>
                      <a:r>
                        <a:rPr lang="ru-RU" sz="1600" b="1" dirty="0" err="1" smtClean="0">
                          <a:latin typeface="Georgia" pitchFamily="18" charset="0"/>
                          <a:cs typeface="Times New Roman" panose="02020603050405020304" pitchFamily="18" charset="0"/>
                        </a:rPr>
                        <a:t>Софроновна</a:t>
                      </a:r>
                      <a:r>
                        <a:rPr lang="ru-RU" sz="1600" b="1" dirty="0" smtClean="0">
                          <a:latin typeface="Georgia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600" b="1" dirty="0">
                        <a:latin typeface="Georgia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Georgia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ru-RU" sz="1600" b="1" dirty="0">
                        <a:latin typeface="Georgia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Georgia" pitchFamily="18" charset="0"/>
                          <a:cs typeface="Times New Roman" panose="02020603050405020304" pitchFamily="18" charset="0"/>
                        </a:rPr>
                        <a:t>Русский язык</a:t>
                      </a:r>
                      <a:endParaRPr lang="ru-RU" sz="1600" b="1" dirty="0">
                        <a:latin typeface="Georgia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1600" b="1" dirty="0" err="1" smtClean="0">
                          <a:latin typeface="Georgia" pitchFamily="18" charset="0"/>
                          <a:cs typeface="Times New Roman" panose="02020603050405020304" pitchFamily="18" charset="0"/>
                        </a:rPr>
                        <a:t>Ососова</a:t>
                      </a:r>
                      <a:r>
                        <a:rPr lang="ru-RU" sz="1600" b="1" dirty="0" smtClean="0">
                          <a:latin typeface="Georgia" pitchFamily="18" charset="0"/>
                          <a:cs typeface="Times New Roman" panose="02020603050405020304" pitchFamily="18" charset="0"/>
                        </a:rPr>
                        <a:t> Светлана Васильевна</a:t>
                      </a:r>
                      <a:endParaRPr lang="ru-RU" sz="1600" b="1" dirty="0">
                        <a:latin typeface="Georgia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Georgia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sz="1600" b="1" dirty="0">
                        <a:latin typeface="Georgia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Georgia" pitchFamily="18" charset="0"/>
                          <a:cs typeface="Times New Roman" panose="02020603050405020304" pitchFamily="18" charset="0"/>
                        </a:rPr>
                        <a:t>Химия</a:t>
                      </a:r>
                      <a:endParaRPr lang="ru-RU" sz="1600" b="1" dirty="0">
                        <a:latin typeface="Georgia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Georgia" pitchFamily="18" charset="0"/>
                          <a:cs typeface="Times New Roman" panose="02020603050405020304" pitchFamily="18" charset="0"/>
                        </a:rPr>
                        <a:t>Бобровникова  Ольга Федоровна</a:t>
                      </a:r>
                      <a:endParaRPr lang="ru-RU" sz="1600" b="1" dirty="0">
                        <a:latin typeface="Georgia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Georgia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600" b="1" dirty="0">
                        <a:latin typeface="Georgia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91855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74320" y="320040"/>
            <a:ext cx="7299960" cy="73152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  <a:ea typeface="+mn-ea"/>
                <a:cs typeface="Times New Roman" pitchFamily="18" charset="0"/>
              </a:rPr>
              <a:t>Сетевая форма реализации образовательных программ</a:t>
            </a:r>
            <a:endParaRPr lang="ru-RU" sz="2400" b="1" dirty="0">
              <a:solidFill>
                <a:srgbClr val="FF0000"/>
              </a:solidFill>
              <a:latin typeface="Georgia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35280" y="1280160"/>
            <a:ext cx="5928359" cy="522732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100" b="1" dirty="0" smtClean="0">
                <a:latin typeface="Georgia" pitchFamily="18" charset="0"/>
                <a:cs typeface="Times New Roman" pitchFamily="18" charset="0"/>
              </a:rPr>
              <a:t>Сетевые элективные курсы </a:t>
            </a:r>
          </a:p>
          <a:p>
            <a:pPr algn="ctr"/>
            <a:r>
              <a:rPr lang="ru-RU" sz="2000" dirty="0" smtClean="0">
                <a:latin typeface="Georgia" pitchFamily="18" charset="0"/>
                <a:cs typeface="Times New Roman" pitchFamily="18" charset="0"/>
              </a:rPr>
              <a:t>10 класс – 98 чел.,  50% учащихся </a:t>
            </a:r>
          </a:p>
          <a:p>
            <a:pPr algn="ctr"/>
            <a:r>
              <a:rPr lang="ru-RU" sz="2000" dirty="0" smtClean="0">
                <a:latin typeface="Georgia" pitchFamily="18" charset="0"/>
                <a:cs typeface="Times New Roman" pitchFamily="18" charset="0"/>
              </a:rPr>
              <a:t>11 класс – 84 чел., 42 % учащихся</a:t>
            </a:r>
          </a:p>
          <a:p>
            <a:pPr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100" b="1" dirty="0" smtClean="0">
                <a:latin typeface="Georgia" pitchFamily="18" charset="0"/>
                <a:cs typeface="Times New Roman" pitchFamily="18" charset="0"/>
              </a:rPr>
              <a:t>Педагоги</a:t>
            </a:r>
          </a:p>
          <a:p>
            <a:pPr algn="ctr"/>
            <a:r>
              <a:rPr lang="ru-RU" sz="2000" dirty="0" smtClean="0">
                <a:latin typeface="Georgia" pitchFamily="18" charset="0"/>
                <a:cs typeface="Times New Roman" pitchFamily="18" charset="0"/>
              </a:rPr>
              <a:t> 13 человек  из 4 школ</a:t>
            </a:r>
          </a:p>
          <a:p>
            <a:endParaRPr lang="ru-RU" dirty="0" smtClean="0"/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883921" y="2555559"/>
          <a:ext cx="4861559" cy="25281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61559"/>
              </a:tblGrid>
              <a:tr h="364073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Georgia" pitchFamily="18" charset="0"/>
                          <a:cs typeface="Times New Roman" pitchFamily="18" charset="0"/>
                        </a:rPr>
                        <a:t>10 класс</a:t>
                      </a:r>
                      <a:endParaRPr lang="ru-RU" sz="2000" dirty="0"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 marL="121920" marR="121920"/>
                </a:tc>
              </a:tr>
              <a:tr h="924186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Georgia" pitchFamily="18" charset="0"/>
                          <a:cs typeface="Times New Roman" pitchFamily="18" charset="0"/>
                        </a:rPr>
                        <a:t>Русский язык, математика, история, </a:t>
                      </a:r>
                    </a:p>
                    <a:p>
                      <a:r>
                        <a:rPr lang="ru-RU" sz="2000" dirty="0" smtClean="0">
                          <a:latin typeface="Georgia" pitchFamily="18" charset="0"/>
                          <a:cs typeface="Times New Roman" pitchFamily="18" charset="0"/>
                        </a:rPr>
                        <a:t>биология, химия, информатика, </a:t>
                      </a:r>
                    </a:p>
                    <a:p>
                      <a:r>
                        <a:rPr lang="ru-RU" sz="2000" dirty="0" smtClean="0">
                          <a:latin typeface="Georgia" pitchFamily="18" charset="0"/>
                          <a:cs typeface="Times New Roman" pitchFamily="18" charset="0"/>
                        </a:rPr>
                        <a:t>Английский язык, физика, черчение</a:t>
                      </a:r>
                    </a:p>
                  </a:txBody>
                  <a:tcPr marL="121920" marR="121920"/>
                </a:tc>
              </a:tr>
              <a:tr h="36407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 smtClean="0">
                          <a:solidFill>
                            <a:schemeClr val="lt1"/>
                          </a:solidFill>
                          <a:latin typeface="Georgia" pitchFamily="18" charset="0"/>
                          <a:ea typeface="+mn-ea"/>
                          <a:cs typeface="Times New Roman" pitchFamily="18" charset="0"/>
                        </a:rPr>
                        <a:t>11 класс</a:t>
                      </a:r>
                    </a:p>
                  </a:txBody>
                  <a:tcPr marL="121920" marR="121920">
                    <a:solidFill>
                      <a:schemeClr val="accent1"/>
                    </a:solidFill>
                  </a:tcPr>
                </a:tc>
              </a:tr>
              <a:tr h="729868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Georgia" pitchFamily="18" charset="0"/>
                          <a:cs typeface="Times New Roman" pitchFamily="18" charset="0"/>
                        </a:rPr>
                        <a:t>Русский язык, математика, история, физика, химия, биология, черчение</a:t>
                      </a:r>
                    </a:p>
                  </a:txBody>
                  <a:tcPr marL="121920" marR="121920"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7254240" y="320040"/>
            <a:ext cx="4625358" cy="800219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atin typeface="Georgia" pitchFamily="18" charset="0"/>
                <a:cs typeface="Times New Roman" panose="02020603050405020304" pitchFamily="18" charset="0"/>
              </a:rPr>
              <a:t>От создания условий</a:t>
            </a:r>
          </a:p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atin typeface="Georgia" pitchFamily="18" charset="0"/>
                <a:cs typeface="Times New Roman" panose="02020603050405020304" pitchFamily="18" charset="0"/>
              </a:rPr>
              <a:t>к стабильному результату</a:t>
            </a:r>
            <a:endParaRPr lang="ru-RU" sz="2000" b="1" i="1" dirty="0">
              <a:latin typeface="Georg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0" y="1645920"/>
            <a:ext cx="501396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900" b="1" dirty="0" smtClean="0">
                <a:latin typeface="Georgia" pitchFamily="18" charset="0"/>
                <a:cs typeface="Times New Roman" pitchFamily="18" charset="0"/>
              </a:rPr>
              <a:t>Городские учебные сборы 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900" b="1" dirty="0" smtClean="0">
                <a:latin typeface="Georgia" pitchFamily="18" charset="0"/>
                <a:cs typeface="Times New Roman" pitchFamily="18" charset="0"/>
              </a:rPr>
              <a:t>для выпускников 9 классов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900" b="1" dirty="0" smtClean="0">
                <a:latin typeface="Georgia" pitchFamily="18" charset="0"/>
                <a:cs typeface="Times New Roman" pitchFamily="18" charset="0"/>
              </a:rPr>
              <a:t> «Я выбираю будущее»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900" b="1" dirty="0" smtClean="0">
                <a:latin typeface="Georgia" pitchFamily="18" charset="0"/>
                <a:cs typeface="Times New Roman" pitchFamily="18" charset="0"/>
              </a:rPr>
              <a:t>по разработке  ИОП – 95 чел.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50480" y="3459481"/>
            <a:ext cx="17678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6705600" y="3764281"/>
            <a:ext cx="28956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День 2. </a:t>
            </a:r>
          </a:p>
          <a:p>
            <a:pPr lvl="0"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«ПРОБУЙ и ВЫБИРАЙ»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382000" y="4632960"/>
            <a:ext cx="29870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День 3. </a:t>
            </a:r>
          </a:p>
          <a:p>
            <a:pPr lvl="0" algn="ctr"/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«СОЗДАЙ ОБРАЗ СВОЕГО БУДУЩЕГО»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738360" y="3185161"/>
            <a:ext cx="210312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День 1</a:t>
            </a:r>
          </a:p>
          <a:p>
            <a:pPr lvl="0"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«ПОЗНАЙ СЕБЯ»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316233" y="6488668"/>
            <a:ext cx="55595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Georgia" pitchFamily="18" charset="0"/>
                <a:cs typeface="Times New Roman" panose="02020603050405020304" pitchFamily="18" charset="0"/>
              </a:rPr>
              <a:t>2018 – 2027 годы – Десятилетие детства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Наташа\Desktop\WP_20161202_15_08_00_Smar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47" y="4854890"/>
            <a:ext cx="2532348" cy="15459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667" b="2941"/>
          <a:stretch>
            <a:fillRect/>
          </a:stretch>
        </p:blipFill>
        <p:spPr>
          <a:xfrm>
            <a:off x="396239" y="3559490"/>
            <a:ext cx="2385047" cy="1565187"/>
          </a:xfrm>
          <a:prstGeom prst="rect">
            <a:avLst/>
          </a:prstGeom>
        </p:spPr>
      </p:pic>
      <p:pic>
        <p:nvPicPr>
          <p:cNvPr id="7" name="Picture 3" descr="C:\Users\Наташа\Desktop\WP_20161117_15_26_15_Smar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726" y="3422331"/>
            <a:ext cx="2494982" cy="1637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94360" y="457203"/>
            <a:ext cx="5745480" cy="62483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b="1" dirty="0" smtClean="0">
                <a:solidFill>
                  <a:srgbClr val="FF0000"/>
                </a:solidFill>
                <a:latin typeface="Georgia" pitchFamily="18" charset="0"/>
                <a:ea typeface="+mn-ea"/>
                <a:cs typeface="Times New Roman" pitchFamily="18" charset="0"/>
              </a:rPr>
              <a:t>Профориентация школьников</a:t>
            </a:r>
            <a:endParaRPr lang="ru-RU" sz="2700" b="1" dirty="0">
              <a:solidFill>
                <a:srgbClr val="FF0000"/>
              </a:solidFill>
              <a:latin typeface="Georgia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365758" y="1256637"/>
          <a:ext cx="11506200" cy="18370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3562"/>
                <a:gridCol w="1889760"/>
                <a:gridCol w="1524000"/>
                <a:gridCol w="1798320"/>
                <a:gridCol w="1889760"/>
                <a:gridCol w="2590798"/>
              </a:tblGrid>
              <a:tr h="860397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latin typeface="Georgia" pitchFamily="18" charset="0"/>
                          <a:ea typeface="+mn-ea"/>
                          <a:cs typeface="Times New Roman" pitchFamily="18" charset="0"/>
                        </a:rPr>
                        <a:t>Экскурсии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latin typeface="Georgia" pitchFamily="18" charset="0"/>
                          <a:ea typeface="+mn-ea"/>
                          <a:cs typeface="Times New Roman" pitchFamily="18" charset="0"/>
                        </a:rPr>
                        <a:t>Круглые столы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latin typeface="Georgia" pitchFamily="18" charset="0"/>
                          <a:ea typeface="+mn-ea"/>
                          <a:cs typeface="Times New Roman" pitchFamily="18" charset="0"/>
                        </a:rPr>
                        <a:t>Ярмарки учебных мест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latin typeface="Georgia" pitchFamily="18" charset="0"/>
                          <a:ea typeface="+mn-ea"/>
                          <a:cs typeface="Times New Roman" pitchFamily="18" charset="0"/>
                        </a:rPr>
                        <a:t>Профессиональные пробы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latin typeface="Georgia" pitchFamily="18" charset="0"/>
                          <a:ea typeface="+mn-ea"/>
                          <a:cs typeface="Times New Roman" pitchFamily="18" charset="0"/>
                        </a:rPr>
                        <a:t>Конкурс </a:t>
                      </a:r>
                    </a:p>
                    <a:p>
                      <a:pPr marL="0" algn="ctr" defTabSz="914400" rtl="0" eaLnBrk="1" latinLnBrk="0" hangingPunct="1"/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latin typeface="Georgia" pitchFamily="18" charset="0"/>
                          <a:ea typeface="+mn-ea"/>
                          <a:cs typeface="Times New Roman" pitchFamily="18" charset="0"/>
                        </a:rPr>
                        <a:t>«В мире профессий»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latin typeface="Georgia" pitchFamily="18" charset="0"/>
                          <a:ea typeface="+mn-ea"/>
                          <a:cs typeface="Times New Roman" pitchFamily="18" charset="0"/>
                        </a:rPr>
                        <a:t> Акция</a:t>
                      </a:r>
                    </a:p>
                  </a:txBody>
                  <a:tcPr/>
                </a:tc>
              </a:tr>
              <a:tr h="922683"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Georgia" pitchFamily="18" charset="0"/>
                          <a:ea typeface="+mn-ea"/>
                          <a:cs typeface="Times New Roman" pitchFamily="18" charset="0"/>
                        </a:rPr>
                        <a:t>10 на 17 предприятий города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Georgia" pitchFamily="18" charset="0"/>
                          <a:ea typeface="+mn-ea"/>
                          <a:cs typeface="Times New Roman" pitchFamily="18" charset="0"/>
                        </a:rPr>
                        <a:t>«Медицина»  «Педагогика»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Georgia" pitchFamily="18" charset="0"/>
                          <a:ea typeface="+mn-ea"/>
                          <a:cs typeface="Times New Roman" pitchFamily="18" charset="0"/>
                        </a:rPr>
                        <a:t>ВМТ</a:t>
                      </a:r>
                    </a:p>
                    <a:p>
                      <a:pPr algn="ctr"/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Georgia" pitchFamily="18" charset="0"/>
                          <a:ea typeface="+mn-ea"/>
                          <a:cs typeface="Times New Roman" pitchFamily="18" charset="0"/>
                        </a:rPr>
                        <a:t>ПКТ </a:t>
                      </a:r>
                    </a:p>
                    <a:p>
                      <a:pPr algn="ctr"/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Georgia" pitchFamily="18" charset="0"/>
                          <a:ea typeface="+mn-ea"/>
                          <a:cs typeface="Times New Roman" pitchFamily="18" charset="0"/>
                        </a:rPr>
                        <a:t>ЗАТ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Georgia" pitchFamily="18" charset="0"/>
                          <a:ea typeface="+mn-ea"/>
                          <a:cs typeface="Times New Roman" pitchFamily="18" charset="0"/>
                        </a:rPr>
                        <a:t>57 чел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Georgia" pitchFamily="18" charset="0"/>
                          <a:ea typeface="+mn-ea"/>
                          <a:cs typeface="Times New Roman" pitchFamily="18" charset="0"/>
                        </a:rPr>
                        <a:t>60 чел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Georgia" pitchFamily="18" charset="0"/>
                          <a:ea typeface="+mn-ea"/>
                          <a:cs typeface="Times New Roman" pitchFamily="18" charset="0"/>
                        </a:rPr>
                        <a:t>«Есть такая профессия Родину защищать»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7299960" y="350520"/>
            <a:ext cx="4625358" cy="800219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atin typeface="Georgia" pitchFamily="18" charset="0"/>
                <a:cs typeface="Times New Roman" panose="02020603050405020304" pitchFamily="18" charset="0"/>
              </a:rPr>
              <a:t>От создания условий</a:t>
            </a:r>
          </a:p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atin typeface="Georgia" pitchFamily="18" charset="0"/>
                <a:cs typeface="Times New Roman" panose="02020603050405020304" pitchFamily="18" charset="0"/>
              </a:rPr>
              <a:t>к стабильному результату</a:t>
            </a:r>
            <a:endParaRPr lang="ru-RU" sz="2000" b="1" i="1" dirty="0">
              <a:latin typeface="Georgia" pitchFamily="18" charset="0"/>
            </a:endParaRPr>
          </a:p>
        </p:txBody>
      </p:sp>
      <p:sp>
        <p:nvSpPr>
          <p:cNvPr id="12" name="TextBox 21"/>
          <p:cNvSpPr txBox="1">
            <a:spLocks noChangeArrowheads="1"/>
          </p:cNvSpPr>
          <p:nvPr/>
        </p:nvSpPr>
        <p:spPr bwMode="auto">
          <a:xfrm>
            <a:off x="6416040" y="3383280"/>
            <a:ext cx="5059680" cy="212365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2200" b="1" dirty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ru-RU" altLang="ru-RU" sz="2200" b="1" dirty="0" smtClean="0">
                <a:latin typeface="Times New Roman" pitchFamily="18" charset="0"/>
                <a:cs typeface="Times New Roman" pitchFamily="18" charset="0"/>
              </a:rPr>
              <a:t>Активные участники мероприятий</a:t>
            </a:r>
          </a:p>
          <a:p>
            <a:pPr algn="ctr" eaLnBrk="1" hangingPunct="1"/>
            <a:endParaRPr lang="ru-RU" altLang="ru-RU" sz="2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СОШ № 1, СОШ №2, ВСОШ №121, </a:t>
            </a:r>
          </a:p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Гимназия, ВСШИ, Путинская СОШ, </a:t>
            </a:r>
          </a:p>
          <a:p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Зюкайская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СОШ, Ленинская СОШ, </a:t>
            </a:r>
          </a:p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Вознесенская СОШ,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Комаровская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СОШ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316233" y="6488668"/>
            <a:ext cx="55595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Georgia" pitchFamily="18" charset="0"/>
                <a:cs typeface="Times New Roman" panose="02020603050405020304" pitchFamily="18" charset="0"/>
              </a:rPr>
              <a:t>2018 – 2027 годы – Десятилетие детства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8171542" cy="4821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FF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Дополнительное образование</a:t>
            </a:r>
            <a:endParaRPr lang="ru-RU" dirty="0">
              <a:solidFill>
                <a:srgbClr val="FF0000"/>
              </a:solidFill>
              <a:effectLst/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65760" y="9569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endParaRPr lang="ru-RU" b="1" dirty="0" smtClean="0">
              <a:latin typeface="Georgia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lvl="0"/>
            <a:endParaRPr lang="ru-RU" b="1" dirty="0"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787640" y="533894"/>
            <a:ext cx="4168322" cy="800219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000" b="1" i="1" dirty="0" smtClean="0">
                <a:latin typeface="Georgia" pitchFamily="18" charset="0"/>
                <a:cs typeface="Times New Roman" panose="02020603050405020304" pitchFamily="18" charset="0"/>
              </a:rPr>
              <a:t>От создания условий к стабильному результату</a:t>
            </a:r>
            <a:endParaRPr lang="ru-RU" sz="2000" b="1" i="1" dirty="0" smtClean="0">
              <a:latin typeface="Georgia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37160" y="929701"/>
            <a:ext cx="3779520" cy="255454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sz="2000" i="1" dirty="0" smtClean="0">
                <a:latin typeface="Georgia" pitchFamily="18" charset="0"/>
                <a:cs typeface="Times New Roman" panose="02020603050405020304" pitchFamily="18" charset="0"/>
              </a:rPr>
              <a:t>контингент – </a:t>
            </a:r>
            <a:r>
              <a:rPr lang="ru-RU" sz="2000" b="1" i="1" dirty="0" smtClean="0">
                <a:latin typeface="Georgia" pitchFamily="18" charset="0"/>
                <a:cs typeface="Times New Roman" panose="02020603050405020304" pitchFamily="18" charset="0"/>
              </a:rPr>
              <a:t>4486</a:t>
            </a:r>
            <a:r>
              <a:rPr lang="ru-RU" sz="2000" i="1" dirty="0" smtClean="0">
                <a:latin typeface="Georgia" pitchFamily="18" charset="0"/>
                <a:cs typeface="Times New Roman" panose="02020603050405020304" pitchFamily="18" charset="0"/>
              </a:rPr>
              <a:t> ребенка,</a:t>
            </a:r>
          </a:p>
          <a:p>
            <a:r>
              <a:rPr lang="ru-RU" sz="2000" i="1" dirty="0" smtClean="0">
                <a:latin typeface="Georgia" pitchFamily="18" charset="0"/>
                <a:cs typeface="Times New Roman" panose="02020603050405020304" pitchFamily="18" charset="0"/>
              </a:rPr>
              <a:t>из них:</a:t>
            </a:r>
          </a:p>
          <a:p>
            <a:r>
              <a:rPr lang="ru-RU" sz="2000" i="1" dirty="0" smtClean="0">
                <a:latin typeface="Georgia" pitchFamily="18" charset="0"/>
                <a:cs typeface="Times New Roman" panose="02020603050405020304" pitchFamily="18" charset="0"/>
              </a:rPr>
              <a:t>МАУДО «ДЮСШ» - 500 чел.</a:t>
            </a:r>
          </a:p>
          <a:p>
            <a:r>
              <a:rPr lang="ru-RU" sz="2000" i="1" dirty="0" smtClean="0">
                <a:latin typeface="Georgia" pitchFamily="18" charset="0"/>
                <a:cs typeface="Times New Roman" panose="02020603050405020304" pitchFamily="18" charset="0"/>
              </a:rPr>
              <a:t>МАУ ДО «СЮТур» - 452 чел.</a:t>
            </a:r>
          </a:p>
          <a:p>
            <a:r>
              <a:rPr lang="ru-RU" sz="2000" i="1" dirty="0" smtClean="0">
                <a:latin typeface="Georgia" pitchFamily="18" charset="0"/>
                <a:cs typeface="Times New Roman" panose="02020603050405020304" pitchFamily="18" charset="0"/>
              </a:rPr>
              <a:t>МБУ ДО «ФСЦ «Спутник» – 580 чел.</a:t>
            </a:r>
          </a:p>
          <a:p>
            <a:r>
              <a:rPr lang="ru-RU" sz="2000" i="1" dirty="0" smtClean="0">
                <a:latin typeface="Georgia" pitchFamily="18" charset="0"/>
                <a:cs typeface="Times New Roman" panose="02020603050405020304" pitchFamily="18" charset="0"/>
              </a:rPr>
              <a:t>МБУ ДО «</a:t>
            </a:r>
            <a:r>
              <a:rPr lang="ru-RU" sz="2000" i="1" dirty="0" err="1" smtClean="0">
                <a:latin typeface="Georgia" pitchFamily="18" charset="0"/>
                <a:cs typeface="Times New Roman" panose="02020603050405020304" pitchFamily="18" charset="0"/>
              </a:rPr>
              <a:t>ДООпЦ</a:t>
            </a:r>
            <a:r>
              <a:rPr lang="ru-RU" sz="2000" i="1" dirty="0" smtClean="0">
                <a:latin typeface="Georgia" pitchFamily="18" charset="0"/>
                <a:cs typeface="Times New Roman" panose="02020603050405020304" pitchFamily="18" charset="0"/>
              </a:rPr>
              <a:t> «Мастер» - 190 чел.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4069080" y="4151243"/>
            <a:ext cx="3825240" cy="163121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ru-RU" sz="2000" i="1" dirty="0" smtClean="0">
                <a:solidFill>
                  <a:prstClr val="black"/>
                </a:solidFill>
                <a:latin typeface="Georgia" pitchFamily="18" charset="0"/>
                <a:cs typeface="Times New Roman" panose="02020603050405020304" pitchFamily="18" charset="0"/>
              </a:rPr>
              <a:t>МАУ ДО «СЮТ» - 683 </a:t>
            </a:r>
            <a:r>
              <a:rPr lang="ru-RU" sz="2000" i="1" dirty="0" smtClean="0">
                <a:latin typeface="Georgia" pitchFamily="18" charset="0"/>
                <a:cs typeface="Times New Roman" panose="02020603050405020304" pitchFamily="18" charset="0"/>
              </a:rPr>
              <a:t>чел.</a:t>
            </a:r>
            <a:endParaRPr lang="ru-RU" sz="2000" i="1" dirty="0" smtClean="0">
              <a:solidFill>
                <a:prstClr val="black"/>
              </a:solidFill>
              <a:latin typeface="Georgia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000" i="1" dirty="0" smtClean="0">
                <a:solidFill>
                  <a:prstClr val="black"/>
                </a:solidFill>
                <a:latin typeface="Georgia" pitchFamily="18" charset="0"/>
                <a:cs typeface="Times New Roman" panose="02020603050405020304" pitchFamily="18" charset="0"/>
              </a:rPr>
              <a:t>МАУ ДО «СЮН» - 950 </a:t>
            </a:r>
            <a:r>
              <a:rPr lang="ru-RU" sz="2000" i="1" dirty="0" smtClean="0">
                <a:latin typeface="Georgia" pitchFamily="18" charset="0"/>
                <a:cs typeface="Times New Roman" panose="02020603050405020304" pitchFamily="18" charset="0"/>
              </a:rPr>
              <a:t>чел.</a:t>
            </a:r>
            <a:endParaRPr lang="ru-RU" sz="2000" i="1" dirty="0" smtClean="0">
              <a:solidFill>
                <a:prstClr val="black"/>
              </a:solidFill>
              <a:latin typeface="Georgia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000" i="1" dirty="0" smtClean="0">
                <a:solidFill>
                  <a:prstClr val="black"/>
                </a:solidFill>
                <a:latin typeface="Georgia" pitchFamily="18" charset="0"/>
                <a:cs typeface="Times New Roman" panose="02020603050405020304" pitchFamily="18" charset="0"/>
              </a:rPr>
              <a:t>МБУ ДО «Школа искусств» - 1131 </a:t>
            </a:r>
            <a:r>
              <a:rPr lang="ru-RU" sz="2000" i="1" dirty="0" smtClean="0">
                <a:latin typeface="Georgia" pitchFamily="18" charset="0"/>
                <a:cs typeface="Times New Roman" panose="02020603050405020304" pitchFamily="18" charset="0"/>
              </a:rPr>
              <a:t>чел.</a:t>
            </a:r>
            <a:endParaRPr lang="ru-RU" sz="2000" i="1" dirty="0" smtClean="0">
              <a:solidFill>
                <a:prstClr val="black"/>
              </a:solidFill>
              <a:latin typeface="Georgia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000" i="1" dirty="0" smtClean="0">
                <a:solidFill>
                  <a:prstClr val="black"/>
                </a:solidFill>
                <a:latin typeface="Georgia" pitchFamily="18" charset="0"/>
                <a:cs typeface="Times New Roman" panose="02020603050405020304" pitchFamily="18" charset="0"/>
              </a:rPr>
              <a:t>МБУ ДО «ЦПМСС»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183880" y="1569720"/>
            <a:ext cx="3611880" cy="224676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prstClr val="black"/>
                </a:solidFill>
                <a:latin typeface="Georgia" pitchFamily="18" charset="0"/>
                <a:cs typeface="Times New Roman" panose="02020603050405020304" pitchFamily="18" charset="0"/>
              </a:rPr>
              <a:t>для доступности дополнительного образования  используются </a:t>
            </a:r>
            <a:r>
              <a:rPr lang="ru-RU" sz="2000" b="1" i="1" dirty="0" smtClean="0">
                <a:solidFill>
                  <a:prstClr val="black"/>
                </a:solidFill>
                <a:latin typeface="Georgia" pitchFamily="18" charset="0"/>
                <a:cs typeface="Times New Roman" panose="02020603050405020304" pitchFamily="18" charset="0"/>
              </a:rPr>
              <a:t>12</a:t>
            </a:r>
            <a:r>
              <a:rPr lang="ru-RU" sz="2000" i="1" dirty="0" smtClean="0">
                <a:solidFill>
                  <a:prstClr val="black"/>
                </a:solidFill>
                <a:latin typeface="Georgia" pitchFamily="18" charset="0"/>
                <a:cs typeface="Times New Roman" panose="02020603050405020304" pitchFamily="18" charset="0"/>
              </a:rPr>
              <a:t> зданий, </a:t>
            </a:r>
          </a:p>
          <a:p>
            <a:r>
              <a:rPr lang="ru-RU" sz="2000" i="1" dirty="0" smtClean="0">
                <a:solidFill>
                  <a:prstClr val="black"/>
                </a:solidFill>
                <a:latin typeface="Georgia" pitchFamily="18" charset="0"/>
                <a:cs typeface="Times New Roman" panose="02020603050405020304" pitchFamily="18" charset="0"/>
              </a:rPr>
              <a:t>общая </a:t>
            </a:r>
            <a:r>
              <a:rPr lang="en-US" sz="2000" i="1" dirty="0" smtClean="0">
                <a:solidFill>
                  <a:prstClr val="black"/>
                </a:solidFill>
                <a:latin typeface="Georgia" pitchFamily="18" charset="0"/>
                <a:cs typeface="Times New Roman" panose="02020603050405020304" pitchFamily="18" charset="0"/>
              </a:rPr>
              <a:t>S</a:t>
            </a:r>
            <a:r>
              <a:rPr lang="ru-RU" sz="2000" i="1" dirty="0" smtClean="0">
                <a:solidFill>
                  <a:prstClr val="black"/>
                </a:solidFill>
                <a:latin typeface="Georgia" pitchFamily="18" charset="0"/>
                <a:cs typeface="Times New Roman" panose="02020603050405020304" pitchFamily="18" charset="0"/>
              </a:rPr>
              <a:t> территории составляет </a:t>
            </a:r>
            <a:r>
              <a:rPr lang="ru-RU" sz="2000" b="1" i="1" dirty="0" smtClean="0">
                <a:latin typeface="Georgia" pitchFamily="18" charset="0"/>
                <a:cs typeface="Times New Roman" panose="02020603050405020304" pitchFamily="18" charset="0"/>
              </a:rPr>
              <a:t>72035,7 </a:t>
            </a:r>
            <a:r>
              <a:rPr lang="ru-RU" sz="2000" i="1" dirty="0" smtClean="0">
                <a:solidFill>
                  <a:prstClr val="black"/>
                </a:solidFill>
                <a:latin typeface="Georgia" pitchFamily="18" charset="0"/>
                <a:cs typeface="Times New Roman" panose="02020603050405020304" pitchFamily="18" charset="0"/>
              </a:rPr>
              <a:t>м</a:t>
            </a:r>
            <a:r>
              <a:rPr lang="ru-RU" sz="2000" i="1" baseline="30000" dirty="0" smtClean="0">
                <a:solidFill>
                  <a:prstClr val="black"/>
                </a:solidFill>
                <a:latin typeface="Georgia" pitchFamily="18" charset="0"/>
                <a:cs typeface="Times New Roman" panose="02020603050405020304" pitchFamily="18" charset="0"/>
              </a:rPr>
              <a:t>2</a:t>
            </a:r>
            <a:r>
              <a:rPr lang="ru-RU" sz="2000" i="1" dirty="0" smtClean="0">
                <a:solidFill>
                  <a:prstClr val="black"/>
                </a:solidFill>
                <a:latin typeface="Georgia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000" i="1" dirty="0" smtClean="0">
                <a:solidFill>
                  <a:prstClr val="black"/>
                </a:solidFill>
                <a:latin typeface="Georgia" pitchFamily="18" charset="0"/>
                <a:cs typeface="Times New Roman" panose="02020603050405020304" pitchFamily="18" charset="0"/>
              </a:rPr>
              <a:t>общая </a:t>
            </a:r>
            <a:r>
              <a:rPr lang="en-US" sz="2000" i="1" dirty="0" smtClean="0">
                <a:solidFill>
                  <a:prstClr val="black"/>
                </a:solidFill>
                <a:latin typeface="Georgia" pitchFamily="18" charset="0"/>
                <a:cs typeface="Times New Roman" panose="02020603050405020304" pitchFamily="18" charset="0"/>
              </a:rPr>
              <a:t>S </a:t>
            </a:r>
            <a:r>
              <a:rPr lang="ru-RU" sz="2000" i="1" dirty="0" smtClean="0">
                <a:solidFill>
                  <a:prstClr val="black"/>
                </a:solidFill>
                <a:latin typeface="Georgia" pitchFamily="18" charset="0"/>
                <a:cs typeface="Times New Roman" panose="02020603050405020304" pitchFamily="18" charset="0"/>
              </a:rPr>
              <a:t>зданий </a:t>
            </a:r>
            <a:r>
              <a:rPr lang="ru-RU" sz="2000" b="1" i="1" dirty="0" smtClean="0">
                <a:solidFill>
                  <a:prstClr val="black"/>
                </a:solidFill>
                <a:latin typeface="Georgia" pitchFamily="18" charset="0"/>
                <a:cs typeface="Times New Roman" panose="02020603050405020304" pitchFamily="18" charset="0"/>
              </a:rPr>
              <a:t>4704 </a:t>
            </a:r>
            <a:r>
              <a:rPr lang="ru-RU" sz="2000" i="1" dirty="0" smtClean="0">
                <a:solidFill>
                  <a:prstClr val="black"/>
                </a:solidFill>
                <a:latin typeface="Georgia" pitchFamily="18" charset="0"/>
                <a:cs typeface="Times New Roman" panose="02020603050405020304" pitchFamily="18" charset="0"/>
              </a:rPr>
              <a:t>м</a:t>
            </a:r>
            <a:r>
              <a:rPr lang="ru-RU" sz="2000" i="1" baseline="30000" dirty="0" smtClean="0">
                <a:solidFill>
                  <a:prstClr val="black"/>
                </a:solidFill>
                <a:latin typeface="Georgia" pitchFamily="18" charset="0"/>
                <a:cs typeface="Times New Roman" panose="02020603050405020304" pitchFamily="18" charset="0"/>
              </a:rPr>
              <a:t>2</a:t>
            </a:r>
            <a:r>
              <a:rPr lang="ru-RU" sz="2000" i="1" dirty="0" smtClean="0">
                <a:solidFill>
                  <a:prstClr val="black"/>
                </a:solidFill>
                <a:latin typeface="Georgia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331473" y="6353294"/>
            <a:ext cx="55595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Georgia" pitchFamily="18" charset="0"/>
                <a:cs typeface="Times New Roman" panose="02020603050405020304" pitchFamily="18" charset="0"/>
              </a:rPr>
              <a:t>2018 – 2027 годы – Десятилетие детства</a:t>
            </a:r>
          </a:p>
        </p:txBody>
      </p:sp>
      <p:pic>
        <p:nvPicPr>
          <p:cNvPr id="203777" name="Picture 1" descr="C:\Users\Пользователь\Desktop\5 краевой хореографический фестиваль-конкурс, г.Пермь, май 20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" y="3901440"/>
            <a:ext cx="3636000" cy="2398538"/>
          </a:xfrm>
          <a:prstGeom prst="rect">
            <a:avLst/>
          </a:prstGeom>
          <a:noFill/>
        </p:spPr>
      </p:pic>
      <p:pic>
        <p:nvPicPr>
          <p:cNvPr id="15" name="Рисунок 14" descr="D:\ФОТО ДЛЯ САЙТА\баскетбол\IMG_973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77200" y="3924723"/>
            <a:ext cx="3731885" cy="23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3778" name="Picture 2" descr="IMG_20170420_1514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05571" y="1447799"/>
            <a:ext cx="3744855" cy="2209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81648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8171542" cy="4821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FF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Дополнительное образование</a:t>
            </a:r>
            <a:endParaRPr lang="ru-RU" dirty="0">
              <a:solidFill>
                <a:srgbClr val="FF0000"/>
              </a:solidFill>
              <a:effectLst/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340985" y="195321"/>
            <a:ext cx="240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endParaRPr lang="ru-RU" i="1" dirty="0">
              <a:solidFill>
                <a:schemeClr val="accent1">
                  <a:lumMod val="50000"/>
                </a:schemeClr>
              </a:solidFill>
              <a:latin typeface="Georgia" panose="02040502050405020303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65760" y="1203960"/>
            <a:ext cx="36423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b="1" dirty="0" smtClean="0">
              <a:latin typeface="Georgia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lvl="0"/>
            <a:endParaRPr lang="ru-RU" b="1" dirty="0"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421880" y="487681"/>
            <a:ext cx="4518842" cy="800219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000" b="1" i="1" dirty="0" smtClean="0">
                <a:latin typeface="Georgia" pitchFamily="18" charset="0"/>
                <a:cs typeface="Times New Roman" panose="02020603050405020304" pitchFamily="18" charset="0"/>
              </a:rPr>
              <a:t>От создания условий к стабильному результату</a:t>
            </a:r>
            <a:endParaRPr lang="ru-RU" sz="2000" b="1" i="1" dirty="0" smtClean="0">
              <a:latin typeface="Georgi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" y="640080"/>
            <a:ext cx="6995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Условия успешности обучающихся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453393" y="6353294"/>
            <a:ext cx="55595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Georgia" pitchFamily="18" charset="0"/>
                <a:cs typeface="Times New Roman" panose="02020603050405020304" pitchFamily="18" charset="0"/>
              </a:rPr>
              <a:t>2018 – 2027 годы – Десятилетие детства</a:t>
            </a:r>
          </a:p>
        </p:txBody>
      </p:sp>
      <p:graphicFrame>
        <p:nvGraphicFramePr>
          <p:cNvPr id="12" name="Содержимое 3"/>
          <p:cNvGraphicFramePr>
            <a:graphicFrameLocks noGrp="1"/>
          </p:cNvGraphicFramePr>
          <p:nvPr>
            <p:ph idx="1"/>
          </p:nvPr>
        </p:nvGraphicFramePr>
        <p:xfrm>
          <a:off x="289560" y="1127760"/>
          <a:ext cx="5059680" cy="243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26" name="Picture 2" descr="C:\Users\Пользователь\Desktop\парад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7919" y="2148840"/>
            <a:ext cx="4637949" cy="3154680"/>
          </a:xfrm>
          <a:prstGeom prst="rect">
            <a:avLst/>
          </a:prstGeom>
          <a:noFill/>
        </p:spPr>
      </p:pic>
      <p:graphicFrame>
        <p:nvGraphicFramePr>
          <p:cNvPr id="16" name="Содержимое 3"/>
          <p:cNvGraphicFramePr>
            <a:graphicFrameLocks/>
          </p:cNvGraphicFramePr>
          <p:nvPr/>
        </p:nvGraphicFramePr>
        <p:xfrm>
          <a:off x="289560" y="3688079"/>
          <a:ext cx="5135880" cy="2443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8" name="Picture 4" descr="C:\Users\Пользователь\Desktop\Первенство межрйонных соревнований по спортивной аэробике, г.Оханск. апрель 2017. Все участники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44840" y="4404664"/>
            <a:ext cx="3688080" cy="2057096"/>
          </a:xfrm>
          <a:prstGeom prst="rect">
            <a:avLst/>
          </a:prstGeom>
          <a:noFill/>
        </p:spPr>
      </p:pic>
      <p:pic>
        <p:nvPicPr>
          <p:cNvPr id="11" name="Рисунок 10" descr="D:\TOURIST\ФОТОГРАФИИ\ССГ\DSC_0821.JPG"/>
          <p:cNvPicPr/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215" y="1456456"/>
            <a:ext cx="2907665" cy="1933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2" descr="\\Ruoruk\ОБМЕН\Школа искусств\Мальцева Евгения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80699" y="4514008"/>
            <a:ext cx="1719261" cy="1821955"/>
          </a:xfrm>
          <a:prstGeom prst="rect">
            <a:avLst/>
          </a:prstGeom>
          <a:noFill/>
        </p:spPr>
      </p:pic>
      <p:pic>
        <p:nvPicPr>
          <p:cNvPr id="1028" name="Picture 4" descr="\\Ruoruk\ОБМЕН\Школа искусств\оркестр рук Смирнов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79720" y="1725832"/>
            <a:ext cx="3444239" cy="17184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81648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1606" y="690170"/>
            <a:ext cx="2390514" cy="2773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Пользователь\Desktop\Чемпионат и первенство Пермского края по спортивной аэробике, личное первенство 6-8 лет, 4 место. февраль 20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1600200"/>
            <a:ext cx="2246855" cy="301752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8171542" cy="4821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FF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Дополнительное образование</a:t>
            </a:r>
            <a:endParaRPr lang="ru-RU" dirty="0">
              <a:solidFill>
                <a:srgbClr val="FF0000"/>
              </a:solidFill>
              <a:effectLst/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340985" y="195321"/>
            <a:ext cx="240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endParaRPr lang="ru-RU" i="1" dirty="0">
              <a:solidFill>
                <a:schemeClr val="accent1">
                  <a:lumMod val="50000"/>
                </a:schemeClr>
              </a:solidFill>
              <a:latin typeface="Georgia" panose="02040502050405020303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65760" y="9569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endParaRPr lang="ru-RU" b="1" dirty="0" smtClean="0">
              <a:latin typeface="Georgia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lvl="0"/>
            <a:endParaRPr lang="ru-RU" b="1" dirty="0"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467600" y="503414"/>
            <a:ext cx="4518842" cy="771109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000" b="1" i="1" dirty="0" smtClean="0">
                <a:latin typeface="Georgia" pitchFamily="18" charset="0"/>
                <a:cs typeface="Times New Roman" panose="02020603050405020304" pitchFamily="18" charset="0"/>
              </a:rPr>
              <a:t>От создания условий к стабильному результату</a:t>
            </a:r>
            <a:endParaRPr lang="ru-RU" sz="2000" b="1" i="1" dirty="0" smtClean="0">
              <a:latin typeface="Georgi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72400" y="1661159"/>
            <a:ext cx="3947160" cy="1938992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 charset="0"/>
              <a:buNone/>
            </a:pPr>
            <a:r>
              <a:rPr lang="ru-RU" sz="2000" b="1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Нет ничего более легкого, чем быть занятым, и нет ничего более трудного, чем быть результативным.</a:t>
            </a:r>
          </a:p>
          <a:p>
            <a:pPr algn="r">
              <a:buFont typeface="Arial" charset="0"/>
              <a:buNone/>
            </a:pPr>
            <a:r>
              <a:rPr lang="ru-RU" sz="2000" b="1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</a:t>
            </a:r>
            <a:r>
              <a:rPr lang="ru-RU" sz="1400" b="1" dirty="0" err="1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А.Маккензи</a:t>
            </a:r>
            <a:r>
              <a:rPr lang="ru-RU" sz="2000" b="1" dirty="0" smtClean="0">
                <a:solidFill>
                  <a:srgbClr val="FF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                                                                             </a:t>
            </a:r>
            <a:endParaRPr lang="ru-RU" dirty="0" smtClean="0">
              <a:solidFill>
                <a:srgbClr val="FF0000"/>
              </a:solidFill>
            </a:endParaRPr>
          </a:p>
        </p:txBody>
      </p:sp>
      <p:pic>
        <p:nvPicPr>
          <p:cNvPr id="199682" name="Picture 2" descr="Вера Гордин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1142999"/>
            <a:ext cx="2895600" cy="2132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D:\TOURIST\ФОТОГРАФИИ\Россия Марий ЭЛ\Россия 2017\DSC_0004.JPG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24" y="3760020"/>
            <a:ext cx="3038191" cy="2020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3" descr="\\Ruoruk\ОБМЕН\Школа искусств\Васильева Оля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76980" y="3855720"/>
            <a:ext cx="2258060" cy="2362200"/>
          </a:xfrm>
          <a:prstGeom prst="rect">
            <a:avLst/>
          </a:prstGeom>
          <a:noFill/>
        </p:spPr>
      </p:pic>
      <p:pic>
        <p:nvPicPr>
          <p:cNvPr id="14" name="Picture 1" descr="C:\Users\Пользователь\Desktop\пьедестал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71360" y="4023360"/>
            <a:ext cx="2727960" cy="2179320"/>
          </a:xfrm>
          <a:prstGeom prst="rect">
            <a:avLst/>
          </a:prstGeom>
          <a:noFill/>
        </p:spPr>
      </p:pic>
      <p:pic>
        <p:nvPicPr>
          <p:cNvPr id="2050" name="Picture 2" descr="\\Ruoruk\ОБМЕН\Школа искусств\Лопатин Лев.jpe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226040" y="3779520"/>
            <a:ext cx="1645920" cy="2758440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3316233" y="6488668"/>
            <a:ext cx="55595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Georgia" pitchFamily="18" charset="0"/>
                <a:cs typeface="Times New Roman" panose="02020603050405020304" pitchFamily="18" charset="0"/>
              </a:rPr>
              <a:t>2018 – 2027 годы – Десятилетие детства</a:t>
            </a:r>
          </a:p>
        </p:txBody>
      </p:sp>
    </p:spTree>
    <p:extLst>
      <p:ext uri="{BB962C8B-B14F-4D97-AF65-F5344CB8AC3E}">
        <p14:creationId xmlns="" xmlns:p14="http://schemas.microsoft.com/office/powerpoint/2010/main" val="381648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7320" y="1243013"/>
            <a:ext cx="7620000" cy="5218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594995"/>
          </a:xfrm>
        </p:spPr>
        <p:txBody>
          <a:bodyPr>
            <a:norm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700" b="1" dirty="0" smtClean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XXI</a:t>
            </a:r>
            <a:r>
              <a:rPr lang="ru-RU" sz="2700" b="1" dirty="0" smtClean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в: вызовы системе образования 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13360" y="579120"/>
          <a:ext cx="5013960" cy="649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13960"/>
              </a:tblGrid>
              <a:tr h="5687190">
                <a:tc>
                  <a:txBody>
                    <a:bodyPr/>
                    <a:lstStyle/>
                    <a:p>
                      <a:pPr algn="just">
                        <a:buFont typeface="Arial" pitchFamily="34" charset="0"/>
                        <a:buChar char="•"/>
                      </a:pPr>
                      <a:r>
                        <a:rPr lang="ru-RU" sz="2000" i="1" kern="1200" dirty="0" smtClean="0">
                          <a:solidFill>
                            <a:schemeClr val="tx1"/>
                          </a:solidFill>
                          <a:latin typeface="Georgia" pitchFamily="18" charset="0"/>
                          <a:ea typeface="+mn-ea"/>
                          <a:cs typeface="Times New Roman" panose="02020603050405020304" pitchFamily="18" charset="0"/>
                        </a:rPr>
                        <a:t>Ориентированность на развитие личности обучающегося </a:t>
                      </a:r>
                    </a:p>
                    <a:p>
                      <a:pPr algn="just"/>
                      <a:r>
                        <a:rPr lang="ru-RU" sz="2000" i="1" kern="1200" dirty="0" smtClean="0">
                          <a:solidFill>
                            <a:schemeClr val="tx1"/>
                          </a:solidFill>
                          <a:latin typeface="Georgia" pitchFamily="18" charset="0"/>
                          <a:ea typeface="+mn-ea"/>
                          <a:cs typeface="Times New Roman" panose="02020603050405020304" pitchFamily="18" charset="0"/>
                        </a:rPr>
                        <a:t>•Гибкость и адаптивность образовательных программ </a:t>
                      </a:r>
                    </a:p>
                    <a:p>
                      <a:pPr algn="just"/>
                      <a:r>
                        <a:rPr lang="ru-RU" sz="2000" i="1" kern="1200" dirty="0" smtClean="0">
                          <a:solidFill>
                            <a:schemeClr val="tx1"/>
                          </a:solidFill>
                          <a:latin typeface="Georgia" pitchFamily="18" charset="0"/>
                          <a:ea typeface="+mn-ea"/>
                          <a:cs typeface="Times New Roman" panose="02020603050405020304" pitchFamily="18" charset="0"/>
                        </a:rPr>
                        <a:t>•Результат образования - уровень владения ключевыми навыками и компетенциями через применение в реальных ситуациях </a:t>
                      </a:r>
                    </a:p>
                    <a:p>
                      <a:pPr algn="just"/>
                      <a:r>
                        <a:rPr lang="ru-RU" sz="2000" i="1" kern="1200" dirty="0" smtClean="0">
                          <a:solidFill>
                            <a:schemeClr val="tx1"/>
                          </a:solidFill>
                          <a:latin typeface="Georgia" pitchFamily="18" charset="0"/>
                          <a:ea typeface="+mn-ea"/>
                          <a:cs typeface="Times New Roman" panose="02020603050405020304" pitchFamily="18" charset="0"/>
                        </a:rPr>
                        <a:t>•Основана на проектной, исследовательской, </a:t>
                      </a:r>
                      <a:r>
                        <a:rPr lang="ru-RU" sz="2000" i="1" kern="1200" dirty="0" err="1" smtClean="0">
                          <a:solidFill>
                            <a:schemeClr val="tx1"/>
                          </a:solidFill>
                          <a:latin typeface="Georgia" pitchFamily="18" charset="0"/>
                          <a:ea typeface="+mn-ea"/>
                          <a:cs typeface="Times New Roman" panose="02020603050405020304" pitchFamily="18" charset="0"/>
                        </a:rPr>
                        <a:t>практикоориентированной</a:t>
                      </a:r>
                      <a:r>
                        <a:rPr lang="ru-RU" sz="2000" i="1" kern="1200" dirty="0" smtClean="0">
                          <a:solidFill>
                            <a:schemeClr val="tx1"/>
                          </a:solidFill>
                          <a:latin typeface="Georgia" pitchFamily="18" charset="0"/>
                          <a:ea typeface="+mn-ea"/>
                          <a:cs typeface="Times New Roman" panose="02020603050405020304" pitchFamily="18" charset="0"/>
                        </a:rPr>
                        <a:t> деятельности </a:t>
                      </a:r>
                    </a:p>
                    <a:p>
                      <a:pPr algn="just"/>
                      <a:r>
                        <a:rPr lang="ru-RU" sz="2000" i="1" kern="1200" dirty="0" smtClean="0">
                          <a:solidFill>
                            <a:schemeClr val="tx1"/>
                          </a:solidFill>
                          <a:latin typeface="Georgia" pitchFamily="18" charset="0"/>
                          <a:ea typeface="+mn-ea"/>
                          <a:cs typeface="Times New Roman" panose="02020603050405020304" pitchFamily="18" charset="0"/>
                        </a:rPr>
                        <a:t>•Совместная деятельность и сотрудничество </a:t>
                      </a:r>
                    </a:p>
                    <a:p>
                      <a:pPr algn="just"/>
                      <a:r>
                        <a:rPr lang="ru-RU" sz="2000" i="1" kern="1200" dirty="0" smtClean="0">
                          <a:solidFill>
                            <a:schemeClr val="tx1"/>
                          </a:solidFill>
                          <a:latin typeface="Georgia" pitchFamily="18" charset="0"/>
                          <a:ea typeface="+mn-ea"/>
                          <a:cs typeface="Times New Roman" panose="02020603050405020304" pitchFamily="18" charset="0"/>
                        </a:rPr>
                        <a:t>•Широкое использование современных технологий, в том числе при удаленном взаимодействии </a:t>
                      </a:r>
                    </a:p>
                    <a:p>
                      <a:pPr algn="just"/>
                      <a:r>
                        <a:rPr lang="ru-RU" sz="2000" i="1" kern="1200" dirty="0" smtClean="0">
                          <a:solidFill>
                            <a:schemeClr val="tx1"/>
                          </a:solidFill>
                          <a:latin typeface="Georgia" pitchFamily="18" charset="0"/>
                          <a:ea typeface="+mn-ea"/>
                          <a:cs typeface="Times New Roman" panose="02020603050405020304" pitchFamily="18" charset="0"/>
                        </a:rPr>
                        <a:t>•Ранняя профориентация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Содержимое 3"/>
          <p:cNvGraphicFramePr>
            <a:graphicFrameLocks noGrp="1"/>
          </p:cNvGraphicFramePr>
          <p:nvPr>
            <p:ph idx="1"/>
          </p:nvPr>
        </p:nvGraphicFramePr>
        <p:xfrm>
          <a:off x="289560" y="1645920"/>
          <a:ext cx="6720840" cy="4465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9033" y="137265"/>
            <a:ext cx="8171542" cy="5170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FF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Дополнительное образование</a:t>
            </a:r>
            <a:endParaRPr lang="ru-RU" dirty="0">
              <a:solidFill>
                <a:srgbClr val="FF0000"/>
              </a:solidFill>
              <a:effectLst/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340985" y="195321"/>
            <a:ext cx="240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endParaRPr lang="ru-RU" i="1" dirty="0">
              <a:solidFill>
                <a:schemeClr val="accent1">
                  <a:lumMod val="50000"/>
                </a:schemeClr>
              </a:solidFill>
              <a:latin typeface="Georgia" panose="02040502050405020303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65760" y="9569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endParaRPr lang="ru-RU" b="1" dirty="0" smtClean="0">
              <a:latin typeface="Georgia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lvl="0"/>
            <a:endParaRPr lang="ru-RU" b="1" dirty="0"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421880" y="732014"/>
            <a:ext cx="4518842" cy="771109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000" b="1" i="1" dirty="0" smtClean="0">
                <a:latin typeface="Georgia" pitchFamily="18" charset="0"/>
                <a:cs typeface="Times New Roman" panose="02020603050405020304" pitchFamily="18" charset="0"/>
              </a:rPr>
              <a:t>От создания условий к стабильному результату</a:t>
            </a:r>
            <a:endParaRPr lang="ru-RU" sz="2000" b="1" i="1" dirty="0" smtClean="0">
              <a:latin typeface="Georgi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9080" y="1097280"/>
            <a:ext cx="6995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Выпускники учреждений дополнительного образования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590553" y="6488668"/>
            <a:ext cx="55595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Georgia" pitchFamily="18" charset="0"/>
                <a:cs typeface="Times New Roman" panose="02020603050405020304" pitchFamily="18" charset="0"/>
              </a:rPr>
              <a:t>2018 – 2027 годы – Десятилетие детства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28800" y="5821680"/>
            <a:ext cx="2804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latin typeface="Georgia" pitchFamily="18" charset="0"/>
                <a:cs typeface="Times New Roman" panose="02020603050405020304" pitchFamily="18" charset="0"/>
              </a:rPr>
              <a:t>1365 выпускников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7421880" y="1741240"/>
            <a:ext cx="4480560" cy="101566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>
              <a:buFont typeface="Arial" charset="0"/>
              <a:buNone/>
            </a:pPr>
            <a:r>
              <a:rPr lang="ru-RU" sz="2000" i="1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Когда человек стремится к чему-то высокому, ему помогает вся Вселенная.</a:t>
            </a:r>
            <a:endParaRPr lang="ru-RU" sz="2000" i="1" dirty="0" smtClean="0"/>
          </a:p>
        </p:txBody>
      </p:sp>
      <p:pic>
        <p:nvPicPr>
          <p:cNvPr id="17" name="Рисунок 16" descr="D:\TOURIST\ФОТОГРАФИИ\ССГ\DSC_1012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542" y="2960571"/>
            <a:ext cx="2921635" cy="1942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Пользователь\Desktop\Чемпионат и первенство города Перми по спартивной аэробике и танцевальной гимнастике, май 2017.  3 место.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17080" y="4221480"/>
            <a:ext cx="2624387" cy="2133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81648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3"/>
          <p:cNvSpPr txBox="1">
            <a:spLocks/>
          </p:cNvSpPr>
          <p:nvPr/>
        </p:nvSpPr>
        <p:spPr>
          <a:xfrm>
            <a:off x="4065581" y="4383374"/>
            <a:ext cx="3917587" cy="17126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buFont typeface="Wingdings" pitchFamily="2" charset="2"/>
              <a:buNone/>
            </a:pPr>
            <a:r>
              <a:rPr lang="ru-RU" sz="1600" dirty="0" err="1" smtClean="0">
                <a:solidFill>
                  <a:srgbClr val="FF0000"/>
                </a:solidFill>
                <a:latin typeface="Georgia" pitchFamily="18" charset="0"/>
              </a:rPr>
              <a:t>Лукененко</a:t>
            </a:r>
            <a:r>
              <a:rPr lang="ru-RU" sz="1600" dirty="0" smtClean="0">
                <a:solidFill>
                  <a:srgbClr val="FF0000"/>
                </a:solidFill>
                <a:latin typeface="Georgia" pitchFamily="18" charset="0"/>
              </a:rPr>
              <a:t> Виталий</a:t>
            </a:r>
            <a:r>
              <a:rPr lang="ru-RU" sz="1400" dirty="0" smtClean="0">
                <a:latin typeface="Georgia" pitchFamily="18" charset="0"/>
              </a:rPr>
              <a:t>,</a:t>
            </a:r>
          </a:p>
          <a:p>
            <a:pPr algn="ctr">
              <a:buFont typeface="Wingdings" pitchFamily="2" charset="2"/>
              <a:buNone/>
            </a:pPr>
            <a:r>
              <a:rPr lang="ru-RU" sz="1600" dirty="0" smtClean="0">
                <a:latin typeface="Georgia" pitchFamily="18" charset="0"/>
              </a:rPr>
              <a:t>студент </a:t>
            </a:r>
            <a:r>
              <a:rPr lang="en-US" sz="1600" dirty="0" smtClean="0">
                <a:latin typeface="Georgia" pitchFamily="18" charset="0"/>
              </a:rPr>
              <a:t>III </a:t>
            </a:r>
            <a:r>
              <a:rPr lang="ru-RU" sz="1600" dirty="0" smtClean="0">
                <a:latin typeface="Georgia" pitchFamily="18" charset="0"/>
              </a:rPr>
              <a:t>курса ГБПОУ ВМТ, </a:t>
            </a:r>
          </a:p>
          <a:p>
            <a:pPr algn="ctr">
              <a:buFont typeface="Wingdings" pitchFamily="2" charset="2"/>
              <a:buNone/>
            </a:pPr>
            <a:r>
              <a:rPr lang="ru-RU" sz="1400" dirty="0" smtClean="0">
                <a:latin typeface="Georgia" pitchFamily="18" charset="0"/>
                <a:cs typeface="Times New Roman" charset="0"/>
              </a:rPr>
              <a:t>победитель в компетенции</a:t>
            </a:r>
          </a:p>
          <a:p>
            <a:pPr algn="ctr">
              <a:buFont typeface="Wingdings" pitchFamily="2" charset="2"/>
              <a:buNone/>
            </a:pPr>
            <a:r>
              <a:rPr lang="ru-RU" sz="1400" dirty="0" smtClean="0">
                <a:latin typeface="Georgia" pitchFamily="18" charset="0"/>
                <a:cs typeface="Times New Roman" charset="0"/>
              </a:rPr>
              <a:t>«Управление  железнодорожным транспортом» </a:t>
            </a:r>
          </a:p>
          <a:p>
            <a:pPr algn="ctr">
              <a:buFont typeface="Wingdings" pitchFamily="2" charset="2"/>
              <a:buNone/>
            </a:pPr>
            <a:r>
              <a:rPr lang="en-US" sz="1400" i="1" dirty="0" smtClean="0">
                <a:latin typeface="Georgia" pitchFamily="18" charset="0"/>
                <a:cs typeface="Times New Roman" charset="0"/>
              </a:rPr>
              <a:t>III</a:t>
            </a:r>
            <a:r>
              <a:rPr lang="ru-RU" sz="1400" i="1" dirty="0" smtClean="0">
                <a:latin typeface="Georgia" pitchFamily="18" charset="0"/>
                <a:cs typeface="Times New Roman" charset="0"/>
              </a:rPr>
              <a:t> Открытого регионального  чемпионата </a:t>
            </a:r>
            <a:r>
              <a:rPr lang="en-US" sz="1400" i="1" dirty="0" err="1" smtClean="0">
                <a:latin typeface="Georgia" pitchFamily="18" charset="0"/>
                <a:cs typeface="Times New Roman" charset="0"/>
              </a:rPr>
              <a:t>WorldSkills</a:t>
            </a:r>
            <a:r>
              <a:rPr lang="ru-RU" sz="1400" i="1" dirty="0" smtClean="0">
                <a:latin typeface="Georgia" pitchFamily="18" charset="0"/>
                <a:cs typeface="Times New Roman" charset="0"/>
              </a:rPr>
              <a:t> и</a:t>
            </a:r>
          </a:p>
          <a:p>
            <a:pPr algn="ctr">
              <a:buFont typeface="Wingdings" pitchFamily="2" charset="2"/>
              <a:buNone/>
            </a:pPr>
            <a:r>
              <a:rPr lang="ru-RU" sz="1400" i="1" dirty="0" smtClean="0">
                <a:latin typeface="Georgia" pitchFamily="18" charset="0"/>
                <a:cs typeface="Times New Roman" charset="0"/>
              </a:rPr>
              <a:t>  финала </a:t>
            </a:r>
            <a:r>
              <a:rPr lang="en-US" sz="1400" i="1" dirty="0" smtClean="0">
                <a:latin typeface="Georgia" pitchFamily="18" charset="0"/>
                <a:cs typeface="Times New Roman" charset="0"/>
              </a:rPr>
              <a:t>V</a:t>
            </a:r>
            <a:r>
              <a:rPr lang="ru-RU" sz="1400" i="1" dirty="0" smtClean="0">
                <a:latin typeface="Georgia" pitchFamily="18" charset="0"/>
                <a:cs typeface="Times New Roman" charset="0"/>
              </a:rPr>
              <a:t> Национального чемпионата «Молодые профессионалы-2017» (</a:t>
            </a:r>
            <a:r>
              <a:rPr lang="en-US" sz="1400" dirty="0" smtClean="0">
                <a:latin typeface="Georgia" pitchFamily="18" charset="0"/>
                <a:cs typeface="Times New Roman" charset="0"/>
              </a:rPr>
              <a:t>WSR</a:t>
            </a:r>
            <a:r>
              <a:rPr lang="ru-RU" sz="1400" dirty="0" smtClean="0">
                <a:latin typeface="Georgia" pitchFamily="18" charset="0"/>
                <a:cs typeface="Times New Roman" charset="0"/>
              </a:rPr>
              <a:t>)</a:t>
            </a:r>
            <a:endParaRPr lang="ru-RU" sz="1400" dirty="0">
              <a:latin typeface="Georgia" pitchFamily="18" charset="0"/>
              <a:cs typeface="Times New Roman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0"/>
            <a:ext cx="7574280" cy="4821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Успешные студенты СПО</a:t>
            </a:r>
            <a:endParaRPr lang="ru-RU" dirty="0">
              <a:solidFill>
                <a:srgbClr val="FF0000"/>
              </a:solidFill>
              <a:effectLst/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398838" y="545073"/>
            <a:ext cx="4518842" cy="771109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000" b="1" i="1" dirty="0" smtClean="0">
                <a:latin typeface="Georgia" pitchFamily="18" charset="0"/>
                <a:cs typeface="Times New Roman" panose="02020603050405020304" pitchFamily="18" charset="0"/>
              </a:rPr>
              <a:t>От создания условий к стабильному результату</a:t>
            </a:r>
            <a:endParaRPr lang="ru-RU" sz="2000" b="1" i="1" dirty="0" smtClean="0">
              <a:latin typeface="Georg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62366" y="2467718"/>
            <a:ext cx="102717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8841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114" t="11110" b="35226"/>
          <a:stretch/>
        </p:blipFill>
        <p:spPr bwMode="auto">
          <a:xfrm>
            <a:off x="8401079" y="1930641"/>
            <a:ext cx="1251898" cy="1229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401079" y="3160214"/>
            <a:ext cx="11160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FF0000"/>
                </a:solidFill>
                <a:latin typeface="Georgia" pitchFamily="18" charset="0"/>
              </a:rPr>
              <a:t>Черноусов </a:t>
            </a:r>
          </a:p>
          <a:p>
            <a:r>
              <a:rPr lang="ru-RU" sz="1400" dirty="0" smtClean="0">
                <a:solidFill>
                  <a:srgbClr val="FF0000"/>
                </a:solidFill>
                <a:latin typeface="Georgia" pitchFamily="18" charset="0"/>
              </a:rPr>
              <a:t>Дмитрий</a:t>
            </a:r>
            <a:endParaRPr lang="ru-RU" sz="1400" dirty="0">
              <a:solidFill>
                <a:srgbClr val="FF0000"/>
              </a:solidFill>
              <a:latin typeface="Georgia" pitchFamily="18" charset="0"/>
            </a:endParaRPr>
          </a:p>
        </p:txBody>
      </p:sp>
      <p:pic>
        <p:nvPicPr>
          <p:cNvPr id="1884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5058" y="1891666"/>
            <a:ext cx="1313615" cy="112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027868" y="3160214"/>
            <a:ext cx="10919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FF0000"/>
                </a:solidFill>
                <a:latin typeface="Georgia" pitchFamily="18" charset="0"/>
              </a:rPr>
              <a:t>Завьялов </a:t>
            </a:r>
            <a:endParaRPr lang="ru-RU" sz="1400" dirty="0" smtClean="0">
              <a:solidFill>
                <a:srgbClr val="FF0000"/>
              </a:solidFill>
              <a:latin typeface="Georgia" pitchFamily="18" charset="0"/>
            </a:endParaRPr>
          </a:p>
          <a:p>
            <a:r>
              <a:rPr lang="ru-RU" sz="1400" dirty="0" smtClean="0">
                <a:solidFill>
                  <a:srgbClr val="FF0000"/>
                </a:solidFill>
                <a:latin typeface="Georgia" pitchFamily="18" charset="0"/>
              </a:rPr>
              <a:t>Владимир </a:t>
            </a:r>
            <a:endParaRPr lang="ru-RU" sz="1400" dirty="0">
              <a:solidFill>
                <a:srgbClr val="FF0000"/>
              </a:solidFill>
              <a:latin typeface="Georgia" pitchFamily="18" charset="0"/>
            </a:endParaRPr>
          </a:p>
        </p:txBody>
      </p:sp>
      <p:pic>
        <p:nvPicPr>
          <p:cNvPr id="1884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1555" y="4413602"/>
            <a:ext cx="1275178" cy="991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7985760" y="5473005"/>
            <a:ext cx="385333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err="1" smtClean="0">
                <a:solidFill>
                  <a:srgbClr val="FF0000"/>
                </a:solidFill>
                <a:latin typeface="Georgia" pitchFamily="18" charset="0"/>
              </a:rPr>
              <a:t>Мокрушин</a:t>
            </a:r>
            <a:r>
              <a:rPr lang="ru-RU" sz="1400" dirty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ru-RU" sz="1400" dirty="0" smtClean="0">
                <a:solidFill>
                  <a:srgbClr val="FF0000"/>
                </a:solidFill>
                <a:latin typeface="Georgia" pitchFamily="18" charset="0"/>
              </a:rPr>
              <a:t>Роман</a:t>
            </a:r>
            <a:r>
              <a:rPr lang="ru-RU" sz="1400" dirty="0" smtClean="0">
                <a:latin typeface="Georgia" pitchFamily="18" charset="0"/>
              </a:rPr>
              <a:t>, </a:t>
            </a:r>
          </a:p>
          <a:p>
            <a:pPr algn="ctr"/>
            <a:r>
              <a:rPr lang="ru-RU" sz="1400" dirty="0" smtClean="0">
                <a:latin typeface="Georgia" pitchFamily="18" charset="0"/>
              </a:rPr>
              <a:t>призер </a:t>
            </a:r>
          </a:p>
          <a:p>
            <a:pPr algn="ctr"/>
            <a:r>
              <a:rPr lang="ru-RU" sz="1400" dirty="0" smtClean="0">
                <a:latin typeface="Georgia" pitchFamily="18" charset="0"/>
              </a:rPr>
              <a:t>регионального этапа </a:t>
            </a:r>
            <a:r>
              <a:rPr lang="ru-RU" sz="1400" i="1" dirty="0" smtClean="0">
                <a:latin typeface="Georgia" pitchFamily="18" charset="0"/>
              </a:rPr>
              <a:t>Всероссийской </a:t>
            </a:r>
            <a:r>
              <a:rPr lang="ru-RU" sz="1400" i="1" dirty="0">
                <a:latin typeface="Georgia" pitchFamily="18" charset="0"/>
              </a:rPr>
              <a:t>олимпиады по специальности «Строительство и эксплуатация зданий и сооружений»</a:t>
            </a:r>
            <a:r>
              <a:rPr lang="ru-RU" sz="1400" i="1" dirty="0" smtClean="0">
                <a:latin typeface="Georgia" pitchFamily="18" charset="0"/>
              </a:rPr>
              <a:t> </a:t>
            </a:r>
          </a:p>
        </p:txBody>
      </p:sp>
      <p:pic>
        <p:nvPicPr>
          <p:cNvPr id="188423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143" y="1917904"/>
            <a:ext cx="1908329" cy="2105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9379930" y="1377536"/>
            <a:ext cx="8370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 dirty="0">
                <a:solidFill>
                  <a:srgbClr val="FF0000"/>
                </a:solidFill>
                <a:latin typeface="Georgia" pitchFamily="18" charset="0"/>
              </a:rPr>
              <a:t>ЗАТ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608514" y="1348455"/>
            <a:ext cx="9428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 dirty="0">
                <a:solidFill>
                  <a:srgbClr val="FF0000"/>
                </a:solidFill>
                <a:latin typeface="Georgia" pitchFamily="18" charset="0"/>
              </a:rPr>
              <a:t>ВМТ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822441" y="3674938"/>
            <a:ext cx="41188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Georgia" pitchFamily="18" charset="0"/>
              </a:rPr>
              <a:t>Участники краевого конкурса профессионального мастерства «Лучший электрик-2017», 2 и 4 места</a:t>
            </a:r>
            <a:endParaRPr lang="ru-RU" sz="1400" dirty="0">
              <a:latin typeface="Georgia" pitchFamily="18" charset="0"/>
            </a:endParaRPr>
          </a:p>
        </p:txBody>
      </p:sp>
      <p:pic>
        <p:nvPicPr>
          <p:cNvPr id="18841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24" y="1937011"/>
            <a:ext cx="3376408" cy="2530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06463" y="1386270"/>
            <a:ext cx="9172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 dirty="0">
                <a:solidFill>
                  <a:srgbClr val="FF0000"/>
                </a:solidFill>
                <a:latin typeface="Georgia" pitchFamily="18" charset="0"/>
              </a:rPr>
              <a:t>ПКТ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63880" y="4693920"/>
            <a:ext cx="3143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Georgia" pitchFamily="18" charset="0"/>
              </a:rPr>
              <a:t>Дипломанты региональных и международных конкурсов</a:t>
            </a:r>
            <a:endParaRPr lang="ru-RU" sz="1400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2261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8171542" cy="4821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FF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Доступное дополнительное образование</a:t>
            </a:r>
            <a:endParaRPr lang="ru-RU" dirty="0">
              <a:solidFill>
                <a:srgbClr val="FF0000"/>
              </a:solidFill>
              <a:effectLst/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05200" y="4053840"/>
            <a:ext cx="6979920" cy="2246769"/>
          </a:xfrm>
          <a:prstGeom prst="rect">
            <a:avLst/>
          </a:prstGeom>
          <a:ln>
            <a:solidFill>
              <a:schemeClr val="accent5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ru-RU" sz="2000" b="1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 Создание в Пермском крае конкурентоспособной системы дополнительного образования детей, соответствующей интересам детей и их родителей, региональным особенностям и потребностям социально-экономического и технологического развития региона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4938"/>
            <a:ext cx="3507452" cy="23383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0317480" y="5181600"/>
            <a:ext cx="1417320" cy="135636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551616"/>
            <a:ext cx="2286000" cy="3046706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/>
          <a:srcRect l="19488" t="18634" r="38382" b="11367"/>
          <a:stretch>
            <a:fillRect/>
          </a:stretch>
        </p:blipFill>
        <p:spPr bwMode="auto">
          <a:xfrm>
            <a:off x="3363144" y="593264"/>
            <a:ext cx="3698331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\\Server-mf-a1\StoreData\04-Отделы\03-Отдел воспитания и социализации\Чащинов Е.Н\01-Личная\РДШ\Весенний слет 22 мая 2017\Coat_of_Arms_of_Perm_oblast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39905" y="0"/>
            <a:ext cx="749816" cy="1442294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9797832" y="398944"/>
            <a:ext cx="25922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и науки Пермского края</a:t>
            </a:r>
            <a:endParaRPr lang="ru-RU" sz="1400" b="1" dirty="0"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3" descr="C:\Users\Chashhinov-EN\Desktop\logo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45016" y="1538496"/>
            <a:ext cx="1561404" cy="960864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9813072" y="1652032"/>
            <a:ext cx="25922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Институт развития образования </a:t>
            </a:r>
          </a:p>
          <a:p>
            <a:r>
              <a:rPr lang="ru-RU" sz="1400" b="1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Пермского края</a:t>
            </a:r>
            <a:endParaRPr lang="ru-RU" sz="1400" b="1" dirty="0"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veradm.ru/media/project_mo_181/cd/b9/29/a3/89/22/veradmru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88680" y="2576195"/>
            <a:ext cx="790750" cy="974725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9599712" y="2734072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Верещагинский муниципальный район</a:t>
            </a:r>
            <a:endParaRPr lang="ru-RU" sz="1400" b="1" dirty="0"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316233" y="6488668"/>
            <a:ext cx="55595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Georgia" pitchFamily="18" charset="0"/>
                <a:cs typeface="Times New Roman" panose="02020603050405020304" pitchFamily="18" charset="0"/>
              </a:rPr>
              <a:t>2018 – 2027 годы – Десятилетие детства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8171542" cy="4821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FF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Российское движение школьников (РДШ)</a:t>
            </a:r>
            <a:endParaRPr lang="ru-RU" dirty="0">
              <a:solidFill>
                <a:srgbClr val="FF0000"/>
              </a:solidFill>
              <a:effectLst/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421880" y="502920"/>
            <a:ext cx="4518842" cy="817323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000" b="1" i="1" dirty="0" smtClean="0">
                <a:latin typeface="Georgia" pitchFamily="18" charset="0"/>
                <a:cs typeface="Times New Roman" panose="02020603050405020304" pitchFamily="18" charset="0"/>
              </a:rPr>
              <a:t>От создания условий к стабильному результату</a:t>
            </a:r>
            <a:endParaRPr lang="ru-RU" sz="2000" b="1" i="1" dirty="0" smtClean="0">
              <a:latin typeface="Georgia" pitchFamily="18" charset="0"/>
            </a:endParaRPr>
          </a:p>
        </p:txBody>
      </p:sp>
      <p:sp>
        <p:nvSpPr>
          <p:cNvPr id="1028" name="AutoShape 4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6" name="Picture 12" descr="http://domnovoskola.ucoz.ru/RDSCH/c63ee358c54c68ad2e6b4ebe0e11b3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7720" y="594360"/>
            <a:ext cx="1760072" cy="944880"/>
          </a:xfrm>
          <a:prstGeom prst="rect">
            <a:avLst/>
          </a:prstGeom>
          <a:noFill/>
        </p:spPr>
      </p:pic>
      <p:pic>
        <p:nvPicPr>
          <p:cNvPr id="1037" name="Picture 13" descr="C:\Users\Пользователь\Desktop\календарь рдш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2131" y="1364674"/>
            <a:ext cx="8636722" cy="4563686"/>
          </a:xfrm>
          <a:prstGeom prst="rect">
            <a:avLst/>
          </a:prstGeom>
          <a:noFill/>
        </p:spPr>
      </p:pic>
      <p:pic>
        <p:nvPicPr>
          <p:cNvPr id="1038" name="Picture 14" descr="D:\Мальцева Е.В\Российское движение школьников\Форум\DSCN25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4434840"/>
            <a:ext cx="3581400" cy="1985039"/>
          </a:xfrm>
          <a:prstGeom prst="rect">
            <a:avLst/>
          </a:prstGeom>
          <a:noFill/>
        </p:spPr>
      </p:pic>
      <p:pic>
        <p:nvPicPr>
          <p:cNvPr id="1039" name="Picture 15" descr="D:\Мальцева Е.В\Российское движение школьников\Форум\DSCN253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311640" y="2164080"/>
            <a:ext cx="2880360" cy="1844040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0" y="1645920"/>
            <a:ext cx="3017520" cy="2569934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000" b="1" i="1" dirty="0" smtClean="0">
                <a:latin typeface="Georgia" pitchFamily="18" charset="0"/>
                <a:cs typeface="Times New Roman" panose="02020603050405020304" pitchFamily="18" charset="0"/>
              </a:rPr>
              <a:t>ФОРУМЫ РДШ</a:t>
            </a:r>
          </a:p>
          <a:p>
            <a:pPr algn="ctr">
              <a:lnSpc>
                <a:spcPct val="115000"/>
              </a:lnSpc>
            </a:pPr>
            <a:r>
              <a:rPr lang="ru-RU" sz="2000" b="1" i="1" dirty="0" smtClean="0">
                <a:latin typeface="Georgia" pitchFamily="18" charset="0"/>
                <a:cs typeface="Times New Roman" panose="02020603050405020304" pitchFamily="18" charset="0"/>
              </a:rPr>
              <a:t>«Готов, действуй!»</a:t>
            </a:r>
          </a:p>
          <a:p>
            <a:pPr algn="ctr">
              <a:lnSpc>
                <a:spcPct val="115000"/>
              </a:lnSpc>
            </a:pPr>
            <a:r>
              <a:rPr lang="ru-RU" sz="2000" b="1" i="1" dirty="0" smtClean="0">
                <a:latin typeface="Georgia" pitchFamily="18" charset="0"/>
                <a:cs typeface="Times New Roman" panose="02020603050405020304" pitchFamily="18" charset="0"/>
              </a:rPr>
              <a:t>18 марта 2017 г.– </a:t>
            </a:r>
          </a:p>
          <a:p>
            <a:pPr algn="ctr">
              <a:lnSpc>
                <a:spcPct val="115000"/>
              </a:lnSpc>
            </a:pPr>
            <a:r>
              <a:rPr lang="ru-RU" sz="2000" b="1" i="1" dirty="0" smtClean="0">
                <a:latin typeface="Georgia" pitchFamily="18" charset="0"/>
                <a:cs typeface="Times New Roman" panose="02020603050405020304" pitchFamily="18" charset="0"/>
              </a:rPr>
              <a:t>53 </a:t>
            </a:r>
            <a:r>
              <a:rPr lang="ru-RU" sz="2000" b="1" i="1" dirty="0" err="1" smtClean="0">
                <a:latin typeface="Georgia" pitchFamily="18" charset="0"/>
                <a:cs typeface="Times New Roman" panose="02020603050405020304" pitchFamily="18" charset="0"/>
              </a:rPr>
              <a:t>об-ся</a:t>
            </a:r>
            <a:r>
              <a:rPr lang="ru-RU" sz="2000" b="1" i="1" dirty="0" smtClean="0">
                <a:latin typeface="Georgia" pitchFamily="18" charset="0"/>
                <a:cs typeface="Times New Roman" panose="02020603050405020304" pitchFamily="18" charset="0"/>
              </a:rPr>
              <a:t> (13 ОУ);</a:t>
            </a:r>
          </a:p>
          <a:p>
            <a:pPr algn="ctr">
              <a:lnSpc>
                <a:spcPct val="115000"/>
              </a:lnSpc>
            </a:pPr>
            <a:r>
              <a:rPr lang="ru-RU" sz="2000" b="1" i="1" dirty="0" smtClean="0">
                <a:latin typeface="Georgia" pitchFamily="18" charset="0"/>
                <a:cs typeface="Times New Roman" panose="02020603050405020304" pitchFamily="18" charset="0"/>
              </a:rPr>
              <a:t>«Прямой эфир»</a:t>
            </a:r>
          </a:p>
          <a:p>
            <a:pPr algn="ctr">
              <a:lnSpc>
                <a:spcPct val="115000"/>
              </a:lnSpc>
            </a:pPr>
            <a:r>
              <a:rPr lang="ru-RU" sz="2000" b="1" i="1" dirty="0" smtClean="0">
                <a:latin typeface="Georgia" pitchFamily="18" charset="0"/>
                <a:cs typeface="Times New Roman" panose="02020603050405020304" pitchFamily="18" charset="0"/>
              </a:rPr>
              <a:t>10 июня 2017 – </a:t>
            </a:r>
          </a:p>
          <a:p>
            <a:pPr algn="ctr">
              <a:lnSpc>
                <a:spcPct val="115000"/>
              </a:lnSpc>
            </a:pPr>
            <a:r>
              <a:rPr lang="ru-RU" sz="2000" b="1" i="1" dirty="0" smtClean="0">
                <a:latin typeface="Georgia" pitchFamily="18" charset="0"/>
                <a:cs typeface="Times New Roman" panose="02020603050405020304" pitchFamily="18" charset="0"/>
              </a:rPr>
              <a:t>85 </a:t>
            </a:r>
            <a:r>
              <a:rPr lang="ru-RU" sz="2000" b="1" i="1" dirty="0" err="1" smtClean="0">
                <a:latin typeface="Georgia" pitchFamily="18" charset="0"/>
                <a:cs typeface="Times New Roman" panose="02020603050405020304" pitchFamily="18" charset="0"/>
              </a:rPr>
              <a:t>об-ся</a:t>
            </a:r>
            <a:r>
              <a:rPr lang="ru-RU" sz="2000" b="1" i="1" dirty="0" smtClean="0">
                <a:latin typeface="Georgia" pitchFamily="18" charset="0"/>
                <a:cs typeface="Times New Roman" panose="02020603050405020304" pitchFamily="18" charset="0"/>
              </a:rPr>
              <a:t> (12 ОУ)</a:t>
            </a:r>
            <a:endParaRPr lang="ru-RU" sz="2000" b="1" i="1" dirty="0" smtClean="0">
              <a:latin typeface="Georgia" pitchFamily="18" charset="0"/>
            </a:endParaRPr>
          </a:p>
        </p:txBody>
      </p:sp>
      <p:pic>
        <p:nvPicPr>
          <p:cNvPr id="1041" name="Picture 17" descr="D:\Мальцева Е.В\Российское движение школьников\Форум\DSCN255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502301" y="5410201"/>
            <a:ext cx="2689700" cy="144780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3642360" y="5350057"/>
            <a:ext cx="5730240" cy="104797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b="1" dirty="0" smtClean="0">
                <a:latin typeface="Georgia" pitchFamily="18" charset="0"/>
                <a:cs typeface="Times New Roman" panose="02020603050405020304" pitchFamily="18" charset="0"/>
              </a:rPr>
              <a:t>42% </a:t>
            </a:r>
            <a:r>
              <a:rPr lang="ru-RU" dirty="0" smtClean="0">
                <a:latin typeface="Georgia" pitchFamily="18" charset="0"/>
                <a:cs typeface="Times New Roman" panose="02020603050405020304" pitchFamily="18" charset="0"/>
              </a:rPr>
              <a:t>общеобразовательных учреждений вошли в Российское движение школьников на территории Верещагинского муниципального района.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316233" y="6488668"/>
            <a:ext cx="55595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Georgia" pitchFamily="18" charset="0"/>
                <a:cs typeface="Times New Roman" panose="02020603050405020304" pitchFamily="18" charset="0"/>
              </a:rPr>
              <a:t>2018 – 2027 годы – Десятилетие детства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ндрей\Desktop\pie-chart_316757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36150">
            <a:off x="1641432" y="-56862"/>
            <a:ext cx="5406737" cy="73270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2880" y="1295400"/>
            <a:ext cx="4343400" cy="4221480"/>
          </a:xfrm>
          <a:ln>
            <a:solidFill>
              <a:schemeClr val="accent1"/>
            </a:solidFill>
          </a:ln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Молодёжный кубок </a:t>
            </a:r>
          </a:p>
          <a:p>
            <a:pPr marL="0" indent="0" algn="ctr">
              <a:buNone/>
            </a:pPr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мира</a:t>
            </a:r>
          </a:p>
          <a:p>
            <a:pPr marL="0" indent="0" algn="ctr">
              <a:buNone/>
            </a:pPr>
            <a:r>
              <a:rPr lang="ru-RU" dirty="0" smtClean="0"/>
              <a:t> 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28 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команд района: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Вознесенская СОШ, </a:t>
            </a:r>
            <a:r>
              <a:rPr lang="ru-RU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Зюкайская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СОШ,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Ленинская СОШ, </a:t>
            </a:r>
            <a:r>
              <a:rPr lang="ru-RU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Сепычевская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СОШ, гимназия, СОШ № 1, СОШ №2, ВСШИ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ВСОШ № 121</a:t>
            </a:r>
          </a:p>
          <a:p>
            <a:pPr marL="0" indent="0" algn="ctr">
              <a:buNone/>
            </a:pP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162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школьника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 игр 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возрастные категории</a:t>
            </a:r>
          </a:p>
          <a:p>
            <a:pPr marL="0" indent="0" algn="ctr">
              <a:buNone/>
            </a:pPr>
            <a:r>
              <a:rPr lang="ru-RU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Результативные команды:</a:t>
            </a:r>
          </a:p>
          <a:p>
            <a:pPr marL="0" indent="0" algn="ctr">
              <a:buNone/>
            </a:pP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Гимназия, СОШ №2, ВСШИ,  СОШ№1, Вознесенская СОШ, </a:t>
            </a:r>
            <a:r>
              <a:rPr lang="ru-RU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Зюкайская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СОШ </a:t>
            </a: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4724400" y="1524000"/>
            <a:ext cx="7178040" cy="181356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ru-RU" sz="2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Межрайонные  игры</a:t>
            </a:r>
          </a:p>
          <a:p>
            <a:pPr marL="0" indent="0">
              <a:lnSpc>
                <a:spcPct val="120000"/>
              </a:lnSpc>
            </a:pP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Единый домашний чемпионат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районов, 6 игр,  25 команд, </a:t>
            </a:r>
          </a:p>
          <a:p>
            <a:pPr marL="0" indent="0">
              <a:lnSpc>
                <a:spcPct val="120000"/>
              </a:lnSpc>
            </a:pP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Открытый кубок гимназии - </a:t>
            </a: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 района, 27 команд, </a:t>
            </a:r>
            <a:endParaRPr lang="ru-RU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</a:pP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Ежовские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раскопки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Очёр) -  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районов, 37 команд, </a:t>
            </a:r>
          </a:p>
          <a:p>
            <a:pPr marL="0" indent="0">
              <a:lnSpc>
                <a:spcPct val="120000"/>
              </a:lnSpc>
            </a:pP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Остров Сокровищ </a:t>
            </a: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(Очёр) – 3 района, </a:t>
            </a:r>
            <a:r>
              <a:rPr lang="ru-RU" sz="21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 команд </a:t>
            </a:r>
            <a:endParaRPr lang="ru-RU" sz="21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itchFamily="34" charset="0"/>
              <a:buNone/>
            </a:pPr>
            <a:endParaRPr lang="ru-RU" dirty="0"/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4572000" y="5461308"/>
            <a:ext cx="4221480" cy="87853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Школьный чемпионат </a:t>
            </a:r>
          </a:p>
          <a:p>
            <a:pPr marL="0" indent="0" algn="ctr">
              <a:buFont typeface="Arial" pitchFamily="34" charset="0"/>
              <a:buNone/>
            </a:pPr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России-2017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Ижевск</a:t>
            </a:r>
          </a:p>
        </p:txBody>
      </p:sp>
      <p:sp>
        <p:nvSpPr>
          <p:cNvPr id="11" name="Стрелка углом вверх 10"/>
          <p:cNvSpPr/>
          <p:nvPr/>
        </p:nvSpPr>
        <p:spPr>
          <a:xfrm rot="5400000" flipV="1">
            <a:off x="8937706" y="5302462"/>
            <a:ext cx="650822" cy="844819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9" name="Picture 5" descr="G:\сов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470" y="5485539"/>
            <a:ext cx="1660909" cy="13318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5806440" y="3438912"/>
            <a:ext cx="6096000" cy="1910328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itchFamily="34" charset="0"/>
              <a:buNone/>
            </a:pPr>
            <a:r>
              <a:rPr lang="ru-RU" sz="29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Кубок Прикамья-2017</a:t>
            </a:r>
          </a:p>
          <a:p>
            <a:pPr marL="0" indent="0" algn="ctr">
              <a:lnSpc>
                <a:spcPct val="120000"/>
              </a:lnSpc>
              <a:buFont typeface="Arial" pitchFamily="34" charset="0"/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 команд района (гимназия, СОШ  №1, СОШ №2, ВСШИ), 40 игроков, 3 игры</a:t>
            </a:r>
          </a:p>
          <a:p>
            <a:pPr marL="0" indent="0" algn="ctr">
              <a:lnSpc>
                <a:spcPct val="120000"/>
              </a:lnSpc>
              <a:buFont typeface="Arial" pitchFamily="34" charset="0"/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Финал в г. Пермь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команды района (гимназия, СОШ №2)</a:t>
            </a:r>
          </a:p>
          <a:p>
            <a:pPr marL="0" indent="0" algn="ctr">
              <a:lnSpc>
                <a:spcPct val="120000"/>
              </a:lnSpc>
              <a:buFont typeface="Arial" pitchFamily="34" charset="0"/>
              <a:buNone/>
            </a:pPr>
            <a:r>
              <a:rPr lang="ru-RU" sz="2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место в Пермском крае - СОШ №2 </a:t>
            </a:r>
          </a:p>
          <a:p>
            <a:pPr marL="0" indent="0">
              <a:lnSpc>
                <a:spcPct val="120000"/>
              </a:lnSpc>
              <a:buFont typeface="Arial" pitchFamily="34" charset="0"/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316233" y="6488668"/>
            <a:ext cx="55595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Georgia" pitchFamily="18" charset="0"/>
                <a:cs typeface="Times New Roman" panose="02020603050405020304" pitchFamily="18" charset="0"/>
              </a:rPr>
              <a:t>2018 – 2027 годы – Десятилетие детства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0" y="0"/>
            <a:ext cx="8171542" cy="4821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FF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Интеллектуальный клуб «Что? Где? Когда?»</a:t>
            </a:r>
            <a:endParaRPr lang="ru-RU" dirty="0">
              <a:solidFill>
                <a:srgbClr val="FF0000"/>
              </a:solidFill>
              <a:effectLst/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421880" y="502920"/>
            <a:ext cx="4518842" cy="817323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000" b="1" i="1" dirty="0" smtClean="0">
                <a:latin typeface="Georgia" pitchFamily="18" charset="0"/>
                <a:cs typeface="Times New Roman" panose="02020603050405020304" pitchFamily="18" charset="0"/>
              </a:rPr>
              <a:t>От создания условий к стабильному результату</a:t>
            </a:r>
            <a:endParaRPr lang="ru-RU" sz="2000" b="1" i="1" dirty="0" smtClean="0"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6616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7270927" cy="5170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FF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Лето - 2017</a:t>
            </a:r>
            <a:endParaRPr lang="ru-RU" dirty="0">
              <a:solidFill>
                <a:srgbClr val="FF0000"/>
              </a:solidFill>
              <a:effectLst/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DSCN50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69920" y="3291840"/>
            <a:ext cx="4023360" cy="3017520"/>
          </a:xfrm>
          <a:prstGeom prst="rect">
            <a:avLst/>
          </a:prstGeom>
        </p:spPr>
      </p:pic>
      <p:pic>
        <p:nvPicPr>
          <p:cNvPr id="6" name="Рисунок 5" descr="IMG_186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63340" y="609600"/>
            <a:ext cx="3543300" cy="2362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213360" y="838200"/>
            <a:ext cx="3703320" cy="11798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ru-RU" b="1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Летний отдых – 55%</a:t>
            </a:r>
          </a:p>
          <a:p>
            <a:pPr>
              <a:spcAft>
                <a:spcPts val="1000"/>
              </a:spcAft>
            </a:pPr>
            <a:r>
              <a:rPr lang="ru-RU" b="1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Оздоровлены – 2881 чел.</a:t>
            </a:r>
          </a:p>
          <a:p>
            <a:pPr>
              <a:spcAft>
                <a:spcPts val="1000"/>
              </a:spcAft>
            </a:pPr>
            <a:r>
              <a:rPr lang="ru-RU" b="1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Трудоустроены  - 71  чел.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703638" y="0"/>
            <a:ext cx="4168322" cy="48212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ГТО - 2017</a:t>
            </a:r>
          </a:p>
        </p:txBody>
      </p:sp>
      <p:pic>
        <p:nvPicPr>
          <p:cNvPr id="9" name="Содержимое 3" descr="DSCN745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0272" y="2770644"/>
            <a:ext cx="3113008" cy="2334756"/>
          </a:xfrm>
          <a:prstGeom prst="rect">
            <a:avLst/>
          </a:prstGeom>
        </p:spPr>
      </p:pic>
      <p:pic>
        <p:nvPicPr>
          <p:cNvPr id="4098" name="Picture 2" descr="http://ortonschool16.kuz-edu.ru/files/ortonschool16/_gto2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33487" y="594360"/>
            <a:ext cx="4138473" cy="166116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7528560" y="2240280"/>
            <a:ext cx="4450080" cy="1585049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b="1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Всего – 126 человек (9 ОУ)</a:t>
            </a:r>
          </a:p>
          <a:p>
            <a:pPr algn="ctr">
              <a:spcAft>
                <a:spcPts val="1000"/>
              </a:spcAft>
            </a:pPr>
            <a:r>
              <a:rPr lang="ru-RU" b="1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Золотой знак – 19 человек</a:t>
            </a:r>
          </a:p>
          <a:p>
            <a:pPr algn="ctr">
              <a:spcAft>
                <a:spcPts val="1000"/>
              </a:spcAft>
            </a:pPr>
            <a:r>
              <a:rPr lang="ru-RU" b="1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Серебряный знак – 8 человек</a:t>
            </a:r>
          </a:p>
          <a:p>
            <a:pPr algn="ctr">
              <a:spcAft>
                <a:spcPts val="1000"/>
              </a:spcAft>
            </a:pPr>
            <a:r>
              <a:rPr lang="ru-RU" b="1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Бронзовый знак – 6 человек</a:t>
            </a:r>
          </a:p>
        </p:txBody>
      </p:sp>
      <p:pic>
        <p:nvPicPr>
          <p:cNvPr id="4104" name="Picture 8" descr="http://shkola-firovo.ru/tinybrowser/images/gto/gto-5-1024x71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30677" y="3902710"/>
            <a:ext cx="3643163" cy="236093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3316233" y="6488668"/>
            <a:ext cx="55595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Georgia" pitchFamily="18" charset="0"/>
                <a:cs typeface="Times New Roman" panose="02020603050405020304" pitchFamily="18" charset="0"/>
              </a:rPr>
              <a:t>2018 – 2027 годы – Десятилетие детства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520085"/>
            <a:ext cx="620268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  <a:ea typeface="+mn-ea"/>
                <a:cs typeface="Times New Roman" pitchFamily="18" charset="0"/>
              </a:rPr>
              <a:t>Банк одаренных детей</a:t>
            </a:r>
            <a:endParaRPr lang="ru-RU" sz="2400" b="1" dirty="0">
              <a:solidFill>
                <a:srgbClr val="FF0000"/>
              </a:solidFill>
              <a:latin typeface="Georgia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3" name="Группа 5"/>
          <p:cNvGrpSpPr/>
          <p:nvPr/>
        </p:nvGrpSpPr>
        <p:grpSpPr>
          <a:xfrm>
            <a:off x="754454" y="2741174"/>
            <a:ext cx="5232929" cy="1685101"/>
            <a:chOff x="1780657" y="4377420"/>
            <a:chExt cx="5347627" cy="2509502"/>
          </a:xfrm>
        </p:grpSpPr>
        <p:pic>
          <p:nvPicPr>
            <p:cNvPr id="7" name="Picture 2" descr="http://www.clipartsuggest.com/images/395/winter-olympic-podium-clipart-podium-rBIwGf-clipar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696" y="4734329"/>
              <a:ext cx="5292588" cy="215259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Прямоугольник 7"/>
            <p:cNvSpPr/>
            <p:nvPr/>
          </p:nvSpPr>
          <p:spPr>
            <a:xfrm>
              <a:off x="3669759" y="4377420"/>
              <a:ext cx="1485137" cy="9625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ru-RU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Кукетская</a:t>
              </a:r>
              <a:r>
                <a:rPr lang="ru-RU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ru-RU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ООШ</a:t>
              </a:r>
              <a:endParaRPr lang="ru-RU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1780657" y="4695143"/>
              <a:ext cx="1937656" cy="5041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Комаровская</a:t>
              </a:r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СОШ</a:t>
              </a:r>
              <a:endParaRPr lang="ru-RU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4588142" y="3045960"/>
            <a:ext cx="11274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Гимназия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599294191"/>
              </p:ext>
            </p:extLst>
          </p:nvPr>
        </p:nvGraphicFramePr>
        <p:xfrm>
          <a:off x="6522720" y="1857792"/>
          <a:ext cx="5364480" cy="105156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743200"/>
                <a:gridCol w="2621280"/>
              </a:tblGrid>
              <a:tr h="324036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dk1"/>
                          </a:solidFill>
                          <a:latin typeface="Georgia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latin typeface="Georgia" pitchFamily="18" charset="0"/>
                          <a:ea typeface="+mn-ea"/>
                          <a:cs typeface="Times New Roman" pitchFamily="18" charset="0"/>
                        </a:rPr>
                        <a:t>1 января  - 31 мая</a:t>
                      </a:r>
                      <a:endParaRPr lang="ru-RU" sz="2000" b="1" kern="1200" dirty="0">
                        <a:solidFill>
                          <a:schemeClr val="dk1"/>
                        </a:solidFill>
                        <a:latin typeface="Georgia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latin typeface="Georgia" pitchFamily="18" charset="0"/>
                          <a:ea typeface="+mn-ea"/>
                          <a:cs typeface="Times New Roman" pitchFamily="18" charset="0"/>
                        </a:rPr>
                        <a:t>Число детей</a:t>
                      </a:r>
                      <a:endParaRPr lang="ru-RU" sz="2000" b="1" kern="1200" dirty="0">
                        <a:solidFill>
                          <a:schemeClr val="dk1"/>
                        </a:solidFill>
                        <a:latin typeface="Georgia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0" marB="0"/>
                </a:tc>
              </a:tr>
              <a:tr h="162018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chemeClr val="dk1"/>
                          </a:solidFill>
                          <a:latin typeface="Georgia" pitchFamily="18" charset="0"/>
                          <a:ea typeface="+mn-ea"/>
                          <a:cs typeface="Times New Roman" pitchFamily="18" charset="0"/>
                        </a:rPr>
                        <a:t>Дошкольники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chemeClr val="dk1"/>
                          </a:solidFill>
                          <a:latin typeface="Georgia" pitchFamily="18" charset="0"/>
                          <a:ea typeface="+mn-ea"/>
                          <a:cs typeface="Times New Roman" pitchFamily="18" charset="0"/>
                        </a:rPr>
                        <a:t>133</a:t>
                      </a:r>
                    </a:p>
                  </a:txBody>
                  <a:tcPr marT="0" marB="0"/>
                </a:tc>
              </a:tr>
              <a:tr h="162018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chemeClr val="dk1"/>
                          </a:solidFill>
                          <a:latin typeface="Georgia" pitchFamily="18" charset="0"/>
                          <a:ea typeface="+mn-ea"/>
                          <a:cs typeface="Times New Roman" pitchFamily="18" charset="0"/>
                        </a:rPr>
                        <a:t>Школьники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chemeClr val="dk1"/>
                          </a:solidFill>
                          <a:latin typeface="Georgia" pitchFamily="18" charset="0"/>
                          <a:ea typeface="+mn-ea"/>
                          <a:cs typeface="Times New Roman" pitchFamily="18" charset="0"/>
                        </a:rPr>
                        <a:t>832</a:t>
                      </a:r>
                    </a:p>
                  </a:txBody>
                  <a:tcPr marT="0" marB="0"/>
                </a:tc>
              </a:tr>
            </a:tbl>
          </a:graphicData>
        </a:graphic>
      </p:graphicFrame>
      <p:grpSp>
        <p:nvGrpSpPr>
          <p:cNvPr id="5" name="Группа 12"/>
          <p:cNvGrpSpPr/>
          <p:nvPr/>
        </p:nvGrpSpPr>
        <p:grpSpPr>
          <a:xfrm>
            <a:off x="6294196" y="4053059"/>
            <a:ext cx="5394884" cy="1843467"/>
            <a:chOff x="1694298" y="4164274"/>
            <a:chExt cx="6114030" cy="2745345"/>
          </a:xfrm>
        </p:grpSpPr>
        <p:pic>
          <p:nvPicPr>
            <p:cNvPr id="14" name="Picture 2" descr="http://www.clipartsuggest.com/images/395/winter-olympic-podium-clipart-podium-rBIwGf-clipar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2967" y="4551270"/>
              <a:ext cx="5292589" cy="235834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Прямоугольник 14"/>
            <p:cNvSpPr/>
            <p:nvPr/>
          </p:nvSpPr>
          <p:spPr>
            <a:xfrm>
              <a:off x="3547655" y="4164274"/>
              <a:ext cx="2027165" cy="550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Детский сад №8 </a:t>
              </a:r>
              <a:endParaRPr lang="ru-RU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1694298" y="4672447"/>
              <a:ext cx="1805033" cy="5041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Детский сад №5 </a:t>
              </a:r>
              <a:endParaRPr lang="ru-RU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5574662" y="4619354"/>
              <a:ext cx="2233666" cy="8708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Детский сад №6, Вознесенский </a:t>
              </a:r>
              <a:r>
                <a:rPr lang="ru-RU" sz="1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</a:t>
              </a:r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/с </a:t>
              </a:r>
              <a:endParaRPr lang="ru-RU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6812280" y="350520"/>
            <a:ext cx="5113038" cy="800219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atin typeface="Georgia" pitchFamily="18" charset="0"/>
                <a:cs typeface="Times New Roman" panose="02020603050405020304" pitchFamily="18" charset="0"/>
              </a:rPr>
              <a:t>От создания условий</a:t>
            </a:r>
          </a:p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atin typeface="Georgia" pitchFamily="18" charset="0"/>
                <a:cs typeface="Times New Roman" panose="02020603050405020304" pitchFamily="18" charset="0"/>
              </a:rPr>
              <a:t>к стабильному результату</a:t>
            </a:r>
            <a:endParaRPr lang="ru-RU" sz="2000" b="1" i="1" dirty="0">
              <a:latin typeface="Georgia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316233" y="6488668"/>
            <a:ext cx="55595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Georgia" pitchFamily="18" charset="0"/>
                <a:cs typeface="Times New Roman" panose="02020603050405020304" pitchFamily="18" charset="0"/>
              </a:rPr>
              <a:t>2018 – 2027 годы – Десятилетие детства</a:t>
            </a:r>
          </a:p>
        </p:txBody>
      </p:sp>
    </p:spTree>
    <p:extLst>
      <p:ext uri="{BB962C8B-B14F-4D97-AF65-F5344CB8AC3E}">
        <p14:creationId xmlns="" xmlns:p14="http://schemas.microsoft.com/office/powerpoint/2010/main" val="146790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4319" y="1905000"/>
            <a:ext cx="4450081" cy="3816429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indent="-285750" algn="ctr">
              <a:buFont typeface="Arial" pitchFamily="34" charset="0"/>
              <a:buChar char="•"/>
            </a:pPr>
            <a:r>
              <a:rPr lang="ru-RU" altLang="ru-RU" sz="2200" dirty="0" smtClean="0">
                <a:latin typeface="Georgia" pitchFamily="18" charset="0"/>
                <a:cs typeface="Times New Roman" pitchFamily="18" charset="0"/>
              </a:rPr>
              <a:t>Юные дарования Верещагинского района – </a:t>
            </a:r>
          </a:p>
          <a:p>
            <a:pPr indent="-285750" algn="ctr"/>
            <a:r>
              <a:rPr lang="ru-RU" altLang="ru-RU" sz="2200" b="1" dirty="0" smtClean="0">
                <a:latin typeface="Georgia" pitchFamily="18" charset="0"/>
                <a:cs typeface="Times New Roman" pitchFamily="18" charset="0"/>
              </a:rPr>
              <a:t>15</a:t>
            </a:r>
            <a:r>
              <a:rPr lang="ru-RU" altLang="ru-RU" sz="2200" dirty="0" smtClean="0">
                <a:latin typeface="Georgia" pitchFamily="18" charset="0"/>
                <a:cs typeface="Times New Roman" pitchFamily="18" charset="0"/>
              </a:rPr>
              <a:t> человек</a:t>
            </a:r>
          </a:p>
          <a:p>
            <a:pPr indent="-285750" algn="ctr">
              <a:buFont typeface="Arial" pitchFamily="34" charset="0"/>
              <a:buChar char="•"/>
            </a:pPr>
            <a:r>
              <a:rPr lang="ru-RU" altLang="ru-RU" sz="2200" dirty="0" smtClean="0">
                <a:latin typeface="Georgia" pitchFamily="18" charset="0"/>
                <a:cs typeface="Times New Roman" pitchFamily="18" charset="0"/>
              </a:rPr>
              <a:t>Дошкольное образование – </a:t>
            </a:r>
          </a:p>
          <a:p>
            <a:pPr indent="-285750" algn="ctr"/>
            <a:r>
              <a:rPr lang="ru-RU" altLang="ru-RU" sz="2200" b="1" dirty="0" smtClean="0">
                <a:latin typeface="Georgia" pitchFamily="18" charset="0"/>
                <a:cs typeface="Times New Roman" pitchFamily="18" charset="0"/>
              </a:rPr>
              <a:t>16</a:t>
            </a:r>
            <a:r>
              <a:rPr lang="ru-RU" altLang="ru-RU" sz="2200" dirty="0" smtClean="0">
                <a:latin typeface="Georgia" pitchFamily="18" charset="0"/>
                <a:cs typeface="Times New Roman" pitchFamily="18" charset="0"/>
              </a:rPr>
              <a:t> человек</a:t>
            </a:r>
          </a:p>
          <a:p>
            <a:pPr indent="-285750" algn="ctr">
              <a:buFont typeface="Arial" pitchFamily="34" charset="0"/>
              <a:buChar char="•"/>
            </a:pPr>
            <a:r>
              <a:rPr lang="ru-RU" altLang="ru-RU" sz="2200" dirty="0" smtClean="0">
                <a:latin typeface="Georgia" pitchFamily="18" charset="0"/>
                <a:cs typeface="Times New Roman" pitchFamily="18" charset="0"/>
              </a:rPr>
              <a:t>Школьное образование – </a:t>
            </a:r>
          </a:p>
          <a:p>
            <a:pPr indent="-285750" algn="ctr"/>
            <a:r>
              <a:rPr lang="ru-RU" altLang="ru-RU" sz="2200" b="1" dirty="0" smtClean="0">
                <a:latin typeface="Georgia" pitchFamily="18" charset="0"/>
                <a:cs typeface="Times New Roman" pitchFamily="18" charset="0"/>
              </a:rPr>
              <a:t>44</a:t>
            </a:r>
            <a:r>
              <a:rPr lang="ru-RU" altLang="ru-RU" sz="2200" dirty="0" smtClean="0">
                <a:latin typeface="Georgia" pitchFamily="18" charset="0"/>
                <a:cs typeface="Times New Roman" pitchFamily="18" charset="0"/>
              </a:rPr>
              <a:t> человека</a:t>
            </a:r>
          </a:p>
          <a:p>
            <a:pPr indent="-285750" algn="ctr">
              <a:buFont typeface="Arial" pitchFamily="34" charset="0"/>
              <a:buChar char="•"/>
            </a:pPr>
            <a:r>
              <a:rPr lang="ru-RU" altLang="ru-RU" sz="2200" dirty="0" smtClean="0">
                <a:latin typeface="Georgia" pitchFamily="18" charset="0"/>
                <a:cs typeface="Times New Roman" pitchFamily="18" charset="0"/>
              </a:rPr>
              <a:t>Дополнительное образование – </a:t>
            </a:r>
            <a:r>
              <a:rPr lang="ru-RU" altLang="ru-RU" sz="2200" b="1" dirty="0" smtClean="0">
                <a:latin typeface="Georgia" pitchFamily="18" charset="0"/>
                <a:cs typeface="Times New Roman" pitchFamily="18" charset="0"/>
              </a:rPr>
              <a:t>6</a:t>
            </a:r>
            <a:r>
              <a:rPr lang="ru-RU" altLang="ru-RU" sz="2200" dirty="0" smtClean="0">
                <a:latin typeface="Georgia" pitchFamily="18" charset="0"/>
                <a:cs typeface="Times New Roman" pitchFamily="18" charset="0"/>
              </a:rPr>
              <a:t> человек</a:t>
            </a:r>
          </a:p>
          <a:p>
            <a:pPr indent="-285750" algn="ctr">
              <a:buFont typeface="Arial" pitchFamily="34" charset="0"/>
              <a:buChar char="•"/>
            </a:pPr>
            <a:r>
              <a:rPr lang="ru-RU" altLang="ru-RU" sz="2200" dirty="0" smtClean="0">
                <a:latin typeface="Georgia" pitchFamily="18" charset="0"/>
                <a:cs typeface="Times New Roman" pitchFamily="18" charset="0"/>
              </a:rPr>
              <a:t>Гордость Пермского края – </a:t>
            </a:r>
          </a:p>
          <a:p>
            <a:pPr indent="-285750" algn="ctr"/>
            <a:r>
              <a:rPr lang="ru-RU" altLang="ru-RU" sz="2200" b="1" dirty="0" smtClean="0">
                <a:latin typeface="Georgia" pitchFamily="18" charset="0"/>
                <a:cs typeface="Times New Roman" pitchFamily="18" charset="0"/>
              </a:rPr>
              <a:t>6</a:t>
            </a:r>
            <a:r>
              <a:rPr lang="ru-RU" altLang="ru-RU" sz="2200" dirty="0" smtClean="0">
                <a:latin typeface="Georgia" pitchFamily="18" charset="0"/>
                <a:cs typeface="Times New Roman" pitchFamily="18" charset="0"/>
              </a:rPr>
              <a:t> человек</a:t>
            </a:r>
            <a:endParaRPr lang="ru-RU" altLang="ru-RU" sz="2200" dirty="0">
              <a:latin typeface="Georgia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20" y="2004060"/>
            <a:ext cx="6804678" cy="413448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254240" y="944880"/>
            <a:ext cx="4671078" cy="800219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atin typeface="Georgia" pitchFamily="18" charset="0"/>
                <a:cs typeface="Times New Roman" panose="02020603050405020304" pitchFamily="18" charset="0"/>
              </a:rPr>
              <a:t>От создания условий</a:t>
            </a:r>
          </a:p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atin typeface="Georgia" pitchFamily="18" charset="0"/>
                <a:cs typeface="Times New Roman" panose="02020603050405020304" pitchFamily="18" charset="0"/>
              </a:rPr>
              <a:t>к стабильному результату</a:t>
            </a:r>
            <a:endParaRPr lang="ru-RU" sz="2000" b="1" i="1" dirty="0">
              <a:latin typeface="Georgi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8031480" cy="94179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Новогодний прием Главы Верещагинского муниципального района одаренных детей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14400" y="1219200"/>
            <a:ext cx="3413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Georgia" pitchFamily="18" charset="0"/>
                <a:cs typeface="Times New Roman" pitchFamily="18" charset="0"/>
              </a:rPr>
              <a:t>87 обучающихся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316233" y="6488668"/>
            <a:ext cx="55595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Georgia" pitchFamily="18" charset="0"/>
                <a:cs typeface="Times New Roman" panose="02020603050405020304" pitchFamily="18" charset="0"/>
              </a:rPr>
              <a:t>2018 – 2027 годы – Десятилетие детства</a:t>
            </a:r>
          </a:p>
        </p:txBody>
      </p:sp>
    </p:spTree>
    <p:extLst>
      <p:ext uri="{BB962C8B-B14F-4D97-AF65-F5344CB8AC3E}">
        <p14:creationId xmlns="" xmlns:p14="http://schemas.microsoft.com/office/powerpoint/2010/main" val="346926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406640" cy="1143000"/>
          </a:xfrm>
        </p:spPr>
        <p:txBody>
          <a:bodyPr>
            <a:no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  <a:ea typeface="+mn-ea"/>
                <a:cs typeface="Times New Roman" pitchFamily="18" charset="0"/>
              </a:rPr>
              <a:t>Торжественный приём главы Верещагинского муниципального района выпускников 11 класса</a:t>
            </a:r>
            <a:endParaRPr lang="ru-RU" sz="2400" b="1" dirty="0">
              <a:solidFill>
                <a:srgbClr val="FF0000"/>
              </a:solidFill>
              <a:latin typeface="Georgia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322320"/>
            <a:ext cx="6050280" cy="30251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38" y="1328930"/>
            <a:ext cx="5333162" cy="266658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299960" y="198120"/>
            <a:ext cx="4671078" cy="800219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atin typeface="Georgia" pitchFamily="18" charset="0"/>
                <a:cs typeface="Times New Roman" panose="02020603050405020304" pitchFamily="18" charset="0"/>
              </a:rPr>
              <a:t>От создания условий</a:t>
            </a:r>
          </a:p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atin typeface="Georgia" pitchFamily="18" charset="0"/>
                <a:cs typeface="Times New Roman" panose="02020603050405020304" pitchFamily="18" charset="0"/>
              </a:rPr>
              <a:t>к стабильному результату</a:t>
            </a:r>
            <a:endParaRPr lang="ru-RU" sz="2000" b="1" i="1" dirty="0">
              <a:latin typeface="Georgi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06640" y="1661161"/>
            <a:ext cx="4480560" cy="3477875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 b="1" dirty="0" smtClean="0">
                <a:latin typeface="Georgia" pitchFamily="18" charset="0"/>
                <a:cs typeface="Times New Roman" pitchFamily="18" charset="0"/>
              </a:rPr>
              <a:t>«…школьники должны учиться </a:t>
            </a:r>
            <a:r>
              <a:rPr lang="ru-RU" sz="20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самостоятельно мыслить, </a:t>
            </a:r>
            <a:r>
              <a:rPr lang="ru-RU" sz="2000" b="1" dirty="0" smtClean="0">
                <a:latin typeface="Georgia" pitchFamily="18" charset="0"/>
                <a:cs typeface="Times New Roman" pitchFamily="18" charset="0"/>
              </a:rPr>
              <a:t>работать </a:t>
            </a:r>
            <a:r>
              <a:rPr lang="ru-RU" sz="20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индивидуально и в команде</a:t>
            </a:r>
            <a:r>
              <a:rPr lang="ru-RU" sz="2000" b="1" dirty="0" smtClean="0">
                <a:latin typeface="Georgia" pitchFamily="18" charset="0"/>
                <a:cs typeface="Times New Roman" pitchFamily="18" charset="0"/>
              </a:rPr>
              <a:t>, решать нестандартные задачи, </a:t>
            </a:r>
            <a:r>
              <a:rPr lang="ru-RU" sz="20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ставить </a:t>
            </a:r>
            <a:r>
              <a:rPr lang="ru-RU" sz="2000" b="1" dirty="0" smtClean="0">
                <a:latin typeface="Georgia" pitchFamily="18" charset="0"/>
                <a:cs typeface="Times New Roman" pitchFamily="18" charset="0"/>
              </a:rPr>
              <a:t>перед собой </a:t>
            </a:r>
            <a:r>
              <a:rPr lang="ru-RU" sz="20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цели и добиваться их</a:t>
            </a:r>
            <a:r>
              <a:rPr lang="ru-RU" sz="2000" b="1" dirty="0" smtClean="0">
                <a:latin typeface="Georgia" pitchFamily="18" charset="0"/>
                <a:cs typeface="Times New Roman" pitchFamily="18" charset="0"/>
              </a:rPr>
              <a:t>, чтобы в будущем это стало </a:t>
            </a:r>
            <a:r>
              <a:rPr lang="ru-RU" sz="20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основой их благополучной интересной жизни</a:t>
            </a:r>
            <a:r>
              <a:rPr lang="ru-RU" sz="2000" b="1" dirty="0" smtClean="0">
                <a:latin typeface="Georgia" pitchFamily="18" charset="0"/>
                <a:cs typeface="Times New Roman" pitchFamily="18" charset="0"/>
              </a:rPr>
              <a:t>» </a:t>
            </a:r>
          </a:p>
          <a:p>
            <a:pPr algn="r">
              <a:defRPr/>
            </a:pPr>
            <a:r>
              <a:rPr lang="ru-RU" sz="2000" dirty="0" smtClean="0">
                <a:latin typeface="Georgia" pitchFamily="18" charset="0"/>
                <a:cs typeface="Times New Roman" pitchFamily="18" charset="0"/>
              </a:rPr>
              <a:t>В.В. Путин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316233" y="6488668"/>
            <a:ext cx="55595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Georgia" pitchFamily="18" charset="0"/>
                <a:cs typeface="Times New Roman" panose="02020603050405020304" pitchFamily="18" charset="0"/>
              </a:rPr>
              <a:t>2018 – 2027 годы – Десятилетие детства</a:t>
            </a:r>
          </a:p>
        </p:txBody>
      </p:sp>
    </p:spTree>
    <p:extLst>
      <p:ext uri="{BB962C8B-B14F-4D97-AF65-F5344CB8AC3E}">
        <p14:creationId xmlns="" xmlns:p14="http://schemas.microsoft.com/office/powerpoint/2010/main" val="409782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35280" y="350520"/>
            <a:ext cx="6999132" cy="5170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Команда, без которой…</a:t>
            </a:r>
            <a:endParaRPr lang="ru-RU" dirty="0">
              <a:solidFill>
                <a:srgbClr val="FF0000"/>
              </a:solidFill>
              <a:effectLst/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340985" y="195321"/>
            <a:ext cx="240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endParaRPr lang="ru-RU" i="1" dirty="0">
              <a:solidFill>
                <a:schemeClr val="accent1">
                  <a:lumMod val="50000"/>
                </a:schemeClr>
              </a:solidFill>
              <a:latin typeface="Georgia" panose="02040502050405020303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65760" y="9569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endParaRPr lang="ru-RU" b="1" dirty="0" smtClean="0">
              <a:latin typeface="Georgia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lvl="0"/>
            <a:endParaRPr lang="ru-RU" b="1" dirty="0"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680959" y="259080"/>
            <a:ext cx="4309575" cy="800219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000" b="1" i="1" dirty="0" smtClean="0">
                <a:latin typeface="Georgia" pitchFamily="18" charset="0"/>
                <a:cs typeface="Times New Roman" panose="02020603050405020304" pitchFamily="18" charset="0"/>
              </a:rPr>
              <a:t>От создания условий к стабильному результату</a:t>
            </a:r>
            <a:endParaRPr lang="ru-RU" sz="2000" b="1" i="1" dirty="0" smtClean="0">
              <a:latin typeface="Georg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913" r="15112"/>
          <a:stretch>
            <a:fillRect/>
          </a:stretch>
        </p:blipFill>
        <p:spPr bwMode="auto">
          <a:xfrm>
            <a:off x="4419600" y="4084321"/>
            <a:ext cx="1935480" cy="2269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70320" y="4656112"/>
            <a:ext cx="2179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latin typeface="Georgia" pitchFamily="18" charset="0"/>
              </a:rPr>
              <a:t>Тетенова</a:t>
            </a:r>
            <a:r>
              <a:rPr lang="ru-RU" b="1" dirty="0" smtClean="0">
                <a:latin typeface="Georgia" pitchFamily="18" charset="0"/>
              </a:rPr>
              <a:t> Ирина Геннадьевна </a:t>
            </a:r>
          </a:p>
          <a:p>
            <a:r>
              <a:rPr lang="ru-RU" dirty="0" smtClean="0">
                <a:latin typeface="Georgia" pitchFamily="18" charset="0"/>
              </a:rPr>
              <a:t>МБУК </a:t>
            </a:r>
            <a:r>
              <a:rPr lang="ru-RU" dirty="0" err="1" smtClean="0">
                <a:latin typeface="Georgia" pitchFamily="18" charset="0"/>
              </a:rPr>
              <a:t>ГДДиТ</a:t>
            </a:r>
            <a:endParaRPr lang="ru-RU" dirty="0">
              <a:latin typeface="Georgi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094948" y="2009855"/>
            <a:ext cx="20970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Georgia" pitchFamily="18" charset="0"/>
              </a:rPr>
              <a:t>Романова Лариса Владимировна </a:t>
            </a:r>
            <a:r>
              <a:rPr lang="ru-RU" dirty="0" smtClean="0">
                <a:latin typeface="Georgia" pitchFamily="18" charset="0"/>
              </a:rPr>
              <a:t>МБУК «</a:t>
            </a:r>
            <a:r>
              <a:rPr lang="ru-RU" dirty="0" err="1" smtClean="0">
                <a:latin typeface="Georgia" pitchFamily="18" charset="0"/>
              </a:rPr>
              <a:t>ГЦКиД</a:t>
            </a:r>
            <a:r>
              <a:rPr lang="ru-RU" dirty="0" smtClean="0">
                <a:latin typeface="Georgia" pitchFamily="18" charset="0"/>
              </a:rPr>
              <a:t>»</a:t>
            </a:r>
            <a:endParaRPr lang="ru-RU" dirty="0">
              <a:latin typeface="Georgi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064900" y="4525353"/>
            <a:ext cx="21271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latin typeface="Georgia" pitchFamily="18" charset="0"/>
              </a:rPr>
              <a:t>Изгагина</a:t>
            </a:r>
            <a:r>
              <a:rPr lang="ru-RU" b="1" dirty="0" smtClean="0">
                <a:latin typeface="Georgia" pitchFamily="18" charset="0"/>
              </a:rPr>
              <a:t> Ирина Александровна</a:t>
            </a:r>
          </a:p>
          <a:p>
            <a:r>
              <a:rPr lang="ru-RU" dirty="0" smtClean="0">
                <a:latin typeface="Georgia" pitchFamily="18" charset="0"/>
              </a:rPr>
              <a:t>МБОУ «Школа искусств»</a:t>
            </a:r>
            <a:endParaRPr lang="ru-RU" dirty="0">
              <a:latin typeface="Georgia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59889" y="1844368"/>
            <a:ext cx="17792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Georgia" pitchFamily="18" charset="0"/>
              </a:rPr>
              <a:t>Шестакова Елена Михайловна </a:t>
            </a:r>
            <a:r>
              <a:rPr lang="ru-RU" dirty="0" smtClean="0">
                <a:latin typeface="Georgia" pitchFamily="18" charset="0"/>
              </a:rPr>
              <a:t>МАОУ «СОШ №1»</a:t>
            </a:r>
            <a:endParaRPr lang="ru-RU" dirty="0">
              <a:latin typeface="Georgia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33420" y="4598046"/>
            <a:ext cx="19409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Georgia" pitchFamily="18" charset="0"/>
              </a:rPr>
              <a:t>Сальников Андрей Михайлович</a:t>
            </a:r>
          </a:p>
          <a:p>
            <a:r>
              <a:rPr lang="ru-RU" dirty="0" smtClean="0">
                <a:latin typeface="Georgia" pitchFamily="18" charset="0"/>
              </a:rPr>
              <a:t>МБОУ «Гимназия»</a:t>
            </a:r>
            <a:endParaRPr lang="ru-RU" dirty="0">
              <a:latin typeface="Georgia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070" t="9343" r="13264" b="14850"/>
          <a:stretch>
            <a:fillRect/>
          </a:stretch>
        </p:blipFill>
        <p:spPr bwMode="auto">
          <a:xfrm>
            <a:off x="8290560" y="4114800"/>
            <a:ext cx="1776222" cy="2255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112377" y="1286905"/>
            <a:ext cx="239866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Georgia" pitchFamily="18" charset="0"/>
              </a:rPr>
              <a:t>Сабурова </a:t>
            </a:r>
            <a:r>
              <a:rPr lang="ru-RU" b="1" dirty="0">
                <a:latin typeface="Georgia" pitchFamily="18" charset="0"/>
              </a:rPr>
              <a:t>Ольга </a:t>
            </a:r>
            <a:r>
              <a:rPr lang="ru-RU" b="1" dirty="0" smtClean="0">
                <a:latin typeface="Georgia" pitchFamily="18" charset="0"/>
              </a:rPr>
              <a:t>Геннадьевна,</a:t>
            </a:r>
          </a:p>
          <a:p>
            <a:r>
              <a:rPr lang="ru-RU" dirty="0" smtClean="0">
                <a:latin typeface="Georgia" pitchFamily="18" charset="0"/>
              </a:rPr>
              <a:t>помощник </a:t>
            </a:r>
            <a:r>
              <a:rPr lang="ru-RU" dirty="0">
                <a:latin typeface="Georgia" pitchFamily="18" charset="0"/>
              </a:rPr>
              <a:t>главы администрации </a:t>
            </a:r>
            <a:r>
              <a:rPr lang="ru-RU" dirty="0" err="1">
                <a:latin typeface="Georgia" pitchFamily="18" charset="0"/>
              </a:rPr>
              <a:t>Верещагинского</a:t>
            </a:r>
            <a:r>
              <a:rPr lang="ru-RU" dirty="0">
                <a:latin typeface="Georgia" pitchFamily="18" charset="0"/>
              </a:rPr>
              <a:t> городского поселения по культуре, молодежи и спорту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1" y="4215937"/>
            <a:ext cx="1820058" cy="218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2413" y="1438339"/>
            <a:ext cx="1752316" cy="2336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C:\Users\KEN\Downloads\prE5g_KRVf8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6223" t="22619" r="19458" b="19600"/>
          <a:stretch/>
        </p:blipFill>
        <p:spPr bwMode="auto">
          <a:xfrm>
            <a:off x="4436693" y="1411375"/>
            <a:ext cx="1923947" cy="22674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040" t="22547" r="31460"/>
          <a:stretch/>
        </p:blipFill>
        <p:spPr bwMode="auto">
          <a:xfrm>
            <a:off x="213360" y="1402081"/>
            <a:ext cx="1889760" cy="2294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3316233" y="6488668"/>
            <a:ext cx="55595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Georgia" pitchFamily="18" charset="0"/>
                <a:cs typeface="Times New Roman" panose="02020603050405020304" pitchFamily="18" charset="0"/>
              </a:rPr>
              <a:t>2018 – 2027 годы – Десятилетие детства</a:t>
            </a:r>
          </a:p>
        </p:txBody>
      </p:sp>
    </p:spTree>
    <p:extLst>
      <p:ext uri="{BB962C8B-B14F-4D97-AF65-F5344CB8AC3E}">
        <p14:creationId xmlns="" xmlns:p14="http://schemas.microsoft.com/office/powerpoint/2010/main" val="101103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21399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Georgia" pitchFamily="18" charset="0"/>
              </a:rPr>
              <a:t>Целевой ориентир - повышения качества образования</a:t>
            </a:r>
          </a:p>
        </p:txBody>
      </p:sp>
      <p:sp>
        <p:nvSpPr>
          <p:cNvPr id="59395" name="Rectangle 3"/>
          <p:cNvSpPr>
            <a:spLocks noChangeArrowheads="1"/>
          </p:cNvSpPr>
          <p:nvPr/>
        </p:nvSpPr>
        <p:spPr bwMode="auto">
          <a:xfrm>
            <a:off x="3550920" y="1490867"/>
            <a:ext cx="8397240" cy="4387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700" b="1" u="sng" dirty="0" smtClean="0"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В.В. Путин </a:t>
            </a:r>
            <a:r>
              <a:rPr lang="ru-RU" sz="2700" dirty="0" smtClean="0">
                <a:latin typeface="Georgia" pitchFamily="18" charset="0"/>
                <a:ea typeface="Times New Roman" pitchFamily="18" charset="0"/>
                <a:cs typeface="Times New Roman" pitchFamily="18" charset="0"/>
              </a:rPr>
              <a:t>(послание Федеральному собранию в 2016 г.)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sz="2700" dirty="0" smtClean="0">
              <a:latin typeface="Georgia" pitchFamily="18" charset="0"/>
              <a:ea typeface="Times New Roman" pitchFamily="18" charset="0"/>
              <a:cs typeface="Times New Roman" pitchFamily="18" charset="0"/>
            </a:endParaRPr>
          </a:p>
          <a:p>
            <a:pPr algn="just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dirty="0" smtClean="0">
                <a:latin typeface="Georgia" pitchFamily="18" charset="0"/>
                <a:ea typeface="Times New Roman" pitchFamily="18" charset="0"/>
                <a:cs typeface="Times New Roman" pitchFamily="18" charset="0"/>
              </a:rPr>
              <a:t>…</a:t>
            </a:r>
            <a:r>
              <a:rPr lang="ru-RU" sz="2700" b="1" dirty="0" smtClean="0">
                <a:solidFill>
                  <a:srgbClr val="C0000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Вижу в молодом поколении надежную, прочную опору России в бурном, сложном XXI веке. </a:t>
            </a:r>
            <a:r>
              <a:rPr lang="ru-RU" sz="2700" dirty="0" smtClean="0"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Верю, что это поколение способно не только отвечать на вызовы времени, но и на равных участвовать в формировании интеллектуальной, технологической, культурной повестки глобального развития.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l="6684" t="7260" r="7754" b="4988"/>
          <a:stretch>
            <a:fillRect/>
          </a:stretch>
        </p:blipFill>
        <p:spPr bwMode="auto">
          <a:xfrm>
            <a:off x="198120" y="1309657"/>
            <a:ext cx="3108960" cy="4329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1"/>
          <p:cNvPicPr>
            <a:picLocks noChangeAspect="1"/>
          </p:cNvPicPr>
          <p:nvPr/>
        </p:nvPicPr>
        <p:blipFill>
          <a:blip r:embed="rId3" cstate="print"/>
          <a:srcRect r="7666"/>
          <a:stretch>
            <a:fillRect/>
          </a:stretch>
        </p:blipFill>
        <p:spPr bwMode="auto">
          <a:xfrm>
            <a:off x="7545631" y="4602480"/>
            <a:ext cx="3076135" cy="1874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0" y="692696"/>
            <a:ext cx="65760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Georgia" pitchFamily="18" charset="0"/>
                <a:ea typeface="Times New Roman" panose="02020603050405020304" pitchFamily="18" charset="0"/>
              </a:rPr>
              <a:t>Всероссийские</a:t>
            </a:r>
            <a:r>
              <a:rPr lang="ru-RU" b="1" dirty="0" smtClean="0">
                <a:solidFill>
                  <a:srgbClr val="FF0000"/>
                </a:solidFill>
                <a:latin typeface="Georgia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Georgia" pitchFamily="18" charset="0"/>
                <a:ea typeface="Times New Roman" panose="02020603050405020304" pitchFamily="18" charset="0"/>
              </a:rPr>
              <a:t>проверочные работы</a:t>
            </a: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182960" y="1325528"/>
          <a:ext cx="5615947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Диаграмма 13"/>
          <p:cNvGraphicFramePr/>
          <p:nvPr/>
        </p:nvGraphicFramePr>
        <p:xfrm>
          <a:off x="213440" y="3789040"/>
          <a:ext cx="5568619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Диаграмма 14"/>
          <p:cNvGraphicFramePr/>
          <p:nvPr/>
        </p:nvGraphicFramePr>
        <p:xfrm>
          <a:off x="5903979" y="1639456"/>
          <a:ext cx="6288021" cy="3374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0" y="0"/>
            <a:ext cx="8304245" cy="5170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Общеобразовательные учреждения</a:t>
            </a:r>
            <a:endParaRPr lang="ru-RU" sz="2400" b="1" dirty="0">
              <a:solidFill>
                <a:srgbClr val="FF0000"/>
              </a:solidFill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498080" y="548681"/>
            <a:ext cx="4450080" cy="800219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000" b="1" i="1" dirty="0" smtClean="0">
                <a:latin typeface="Georgia" pitchFamily="18" charset="0"/>
                <a:cs typeface="Times New Roman" panose="02020603050405020304" pitchFamily="18" charset="0"/>
              </a:rPr>
              <a:t>От создания условий к стабильному результату</a:t>
            </a:r>
            <a:endParaRPr lang="ru-RU" sz="2000" b="1" i="1" dirty="0" smtClean="0">
              <a:latin typeface="Georgia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137965" y="6488668"/>
            <a:ext cx="5559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Georgia" pitchFamily="18" charset="0"/>
                <a:cs typeface="Times New Roman" panose="02020603050405020304" pitchFamily="18" charset="0"/>
              </a:rPr>
              <a:t>2018 – 2027 годы – Десятилетие детства</a:t>
            </a:r>
          </a:p>
        </p:txBody>
      </p:sp>
    </p:spTree>
    <p:extLst>
      <p:ext uri="{BB962C8B-B14F-4D97-AF65-F5344CB8AC3E}">
        <p14:creationId xmlns="" xmlns:p14="http://schemas.microsoft.com/office/powerpoint/2010/main" val="148468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39349" y="620688"/>
            <a:ext cx="6336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Georgia" pitchFamily="18" charset="0"/>
                <a:ea typeface="Times New Roman" panose="02020603050405020304" pitchFamily="18" charset="0"/>
              </a:rPr>
              <a:t>Всероссийские</a:t>
            </a:r>
            <a:r>
              <a:rPr lang="ru-RU" b="1" dirty="0" smtClean="0">
                <a:solidFill>
                  <a:srgbClr val="FF0000"/>
                </a:solidFill>
                <a:latin typeface="Georgia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Georgia" pitchFamily="18" charset="0"/>
                <a:ea typeface="Times New Roman" panose="02020603050405020304" pitchFamily="18" charset="0"/>
              </a:rPr>
              <a:t>проверочные</a:t>
            </a:r>
            <a:r>
              <a:rPr lang="ru-RU" b="1" dirty="0" smtClean="0">
                <a:solidFill>
                  <a:srgbClr val="FF0000"/>
                </a:solidFill>
                <a:latin typeface="Georgia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Georgia" pitchFamily="18" charset="0"/>
                <a:ea typeface="Times New Roman" panose="02020603050405020304" pitchFamily="18" charset="0"/>
              </a:rPr>
              <a:t>работы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0" y="0"/>
            <a:ext cx="8304245" cy="5170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Общеобразовательные учреждения</a:t>
            </a:r>
            <a:endParaRPr lang="ru-RU" sz="2400" b="1" dirty="0">
              <a:solidFill>
                <a:srgbClr val="FF0000"/>
              </a:solidFill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223760" y="548681"/>
            <a:ext cx="4693920" cy="800219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000" b="1" i="1" dirty="0" smtClean="0">
                <a:latin typeface="Georgia" pitchFamily="18" charset="0"/>
                <a:cs typeface="Times New Roman" panose="02020603050405020304" pitchFamily="18" charset="0"/>
              </a:rPr>
              <a:t>От создания условий к стабильному результату</a:t>
            </a:r>
            <a:endParaRPr lang="ru-RU" sz="2000" b="1" i="1" dirty="0" smtClean="0">
              <a:latin typeface="Georgia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14165" y="6488668"/>
            <a:ext cx="5559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Georgia" pitchFamily="18" charset="0"/>
                <a:cs typeface="Times New Roman" panose="02020603050405020304" pitchFamily="18" charset="0"/>
              </a:rPr>
              <a:t>2018 – 2027 годы – Десятилетие детства</a:t>
            </a:r>
          </a:p>
        </p:txBody>
      </p:sp>
      <p:graphicFrame>
        <p:nvGraphicFramePr>
          <p:cNvPr id="8" name="Диаграмма 7"/>
          <p:cNvGraphicFramePr/>
          <p:nvPr/>
        </p:nvGraphicFramePr>
        <p:xfrm>
          <a:off x="556320" y="1310640"/>
          <a:ext cx="5143440" cy="2407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Диаграмма 13"/>
          <p:cNvGraphicFramePr/>
          <p:nvPr/>
        </p:nvGraphicFramePr>
        <p:xfrm>
          <a:off x="487680" y="3733800"/>
          <a:ext cx="5212080" cy="2407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Диаграмма 8"/>
          <p:cNvGraphicFramePr/>
          <p:nvPr/>
        </p:nvGraphicFramePr>
        <p:xfrm>
          <a:off x="5684520" y="1813560"/>
          <a:ext cx="6187440" cy="4389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="" xmlns:p14="http://schemas.microsoft.com/office/powerpoint/2010/main" val="148468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57201" y="712128"/>
            <a:ext cx="655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Georgia" pitchFamily="18" charset="0"/>
                <a:ea typeface="Times New Roman" panose="02020603050405020304" pitchFamily="18" charset="0"/>
              </a:rPr>
              <a:t>Качество образования выпускников 9 класса</a:t>
            </a:r>
          </a:p>
        </p:txBody>
      </p:sp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039549511"/>
              </p:ext>
            </p:extLst>
          </p:nvPr>
        </p:nvGraphicFramePr>
        <p:xfrm>
          <a:off x="719403" y="3718560"/>
          <a:ext cx="5184576" cy="2694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039549511"/>
              </p:ext>
            </p:extLst>
          </p:nvPr>
        </p:nvGraphicFramePr>
        <p:xfrm>
          <a:off x="6384032" y="1820064"/>
          <a:ext cx="4800533" cy="24807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039549511"/>
              </p:ext>
            </p:extLst>
          </p:nvPr>
        </p:nvGraphicFramePr>
        <p:xfrm>
          <a:off x="780363" y="1221512"/>
          <a:ext cx="5376597" cy="2301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3357424" y="6488668"/>
            <a:ext cx="5559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Georgia" pitchFamily="18" charset="0"/>
                <a:cs typeface="Times New Roman" panose="02020603050405020304" pitchFamily="18" charset="0"/>
              </a:rPr>
              <a:t>2018 – 2027 годы – Десятилетие детства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0" y="0"/>
            <a:ext cx="8304245" cy="5170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Общеобразовательные учреждения</a:t>
            </a:r>
            <a:endParaRPr lang="ru-RU" sz="2400" b="1" dirty="0">
              <a:solidFill>
                <a:srgbClr val="FF0000"/>
              </a:solidFill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360920" y="548681"/>
            <a:ext cx="4511040" cy="800219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000" b="1" i="1" dirty="0" smtClean="0">
                <a:latin typeface="Georgia" pitchFamily="18" charset="0"/>
                <a:cs typeface="Times New Roman" panose="02020603050405020304" pitchFamily="18" charset="0"/>
              </a:rPr>
              <a:t>От создания условий к стабильному результату</a:t>
            </a:r>
            <a:endParaRPr lang="ru-RU" sz="2000" b="1" i="1" dirty="0" smtClean="0">
              <a:latin typeface="Georgia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039352" y="4589513"/>
            <a:ext cx="4070608" cy="1323439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cs typeface="Times New Roman" panose="02020603050405020304" pitchFamily="18" charset="0"/>
              </a:rPr>
              <a:t>Лидеры</a:t>
            </a:r>
          </a:p>
          <a:p>
            <a:pPr marL="342900" indent="-342900">
              <a:buAutoNum type="arabicParenR"/>
            </a:pPr>
            <a:r>
              <a:rPr lang="ru-RU" sz="2000" dirty="0" smtClean="0">
                <a:cs typeface="Times New Roman" panose="02020603050405020304" pitchFamily="18" charset="0"/>
              </a:rPr>
              <a:t>гимназия (63,3 балла)</a:t>
            </a:r>
          </a:p>
          <a:p>
            <a:pPr marL="342900" indent="-342900">
              <a:buAutoNum type="arabicParenR"/>
            </a:pPr>
            <a:r>
              <a:rPr lang="ru-RU" sz="2000" dirty="0" err="1" smtClean="0">
                <a:cs typeface="Times New Roman" panose="02020603050405020304" pitchFamily="18" charset="0"/>
              </a:rPr>
              <a:t>Н.-Галинская</a:t>
            </a:r>
            <a:r>
              <a:rPr lang="ru-RU" sz="2000" dirty="0" smtClean="0">
                <a:cs typeface="Times New Roman" panose="02020603050405020304" pitchFamily="18" charset="0"/>
              </a:rPr>
              <a:t> ООШ (60,3 балла)</a:t>
            </a:r>
          </a:p>
          <a:p>
            <a:pPr marL="342900" indent="-342900">
              <a:buAutoNum type="arabicParenR"/>
            </a:pPr>
            <a:r>
              <a:rPr lang="ru-RU" sz="2000" dirty="0" smtClean="0">
                <a:cs typeface="Times New Roman" panose="02020603050405020304" pitchFamily="18" charset="0"/>
              </a:rPr>
              <a:t>ВСШИ (60,2 балла)</a:t>
            </a:r>
          </a:p>
        </p:txBody>
      </p:sp>
    </p:spTree>
    <p:extLst>
      <p:ext uri="{BB962C8B-B14F-4D97-AF65-F5344CB8AC3E}">
        <p14:creationId xmlns="" xmlns:p14="http://schemas.microsoft.com/office/powerpoint/2010/main" val="148468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57201" y="712128"/>
            <a:ext cx="655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Georgia" pitchFamily="18" charset="0"/>
                <a:ea typeface="Times New Roman" panose="02020603050405020304" pitchFamily="18" charset="0"/>
              </a:rPr>
              <a:t>Качество образования выпускников 9 класса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357424" y="6488668"/>
            <a:ext cx="5559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Georgia" pitchFamily="18" charset="0"/>
                <a:cs typeface="Times New Roman" panose="02020603050405020304" pitchFamily="18" charset="0"/>
              </a:rPr>
              <a:t>2018 – 2027 годы – Десятилетие детства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0" y="0"/>
            <a:ext cx="8304245" cy="5170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Общеобразовательные учреждения</a:t>
            </a:r>
            <a:endParaRPr lang="ru-RU" sz="2400" b="1" dirty="0">
              <a:solidFill>
                <a:srgbClr val="FF0000"/>
              </a:solidFill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360920" y="548681"/>
            <a:ext cx="4511040" cy="800219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000" b="1" i="1" dirty="0" smtClean="0">
                <a:latin typeface="Georgia" pitchFamily="18" charset="0"/>
                <a:cs typeface="Times New Roman" panose="02020603050405020304" pitchFamily="18" charset="0"/>
              </a:rPr>
              <a:t>От создания условий к стабильному результату</a:t>
            </a:r>
            <a:endParaRPr lang="ru-RU" sz="2000" b="1" i="1" dirty="0" smtClean="0">
              <a:latin typeface="Georgia" pitchFamily="18" charset="0"/>
            </a:endParaRPr>
          </a:p>
        </p:txBody>
      </p:sp>
      <p:graphicFrame>
        <p:nvGraphicFramePr>
          <p:cNvPr id="7" name="Диаграмма 6"/>
          <p:cNvGraphicFramePr>
            <a:graphicFrameLocks noGrp="1"/>
          </p:cNvGraphicFramePr>
          <p:nvPr/>
        </p:nvGraphicFramePr>
        <p:xfrm>
          <a:off x="0" y="1112520"/>
          <a:ext cx="12192000" cy="5340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148468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039549511"/>
              </p:ext>
            </p:extLst>
          </p:nvPr>
        </p:nvGraphicFramePr>
        <p:xfrm>
          <a:off x="699592" y="3991353"/>
          <a:ext cx="5184576" cy="25813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039549511"/>
              </p:ext>
            </p:extLst>
          </p:nvPr>
        </p:nvGraphicFramePr>
        <p:xfrm>
          <a:off x="6966195" y="1820064"/>
          <a:ext cx="4320480" cy="2598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039549511"/>
              </p:ext>
            </p:extLst>
          </p:nvPr>
        </p:nvGraphicFramePr>
        <p:xfrm>
          <a:off x="623392" y="1484784"/>
          <a:ext cx="5280587" cy="2373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0" y="0"/>
            <a:ext cx="8304245" cy="5170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Общеобразовательные учреждения</a:t>
            </a:r>
            <a:endParaRPr lang="ru-RU" sz="2400" b="1" dirty="0">
              <a:solidFill>
                <a:srgbClr val="FF0000"/>
              </a:solidFill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437120" y="548681"/>
            <a:ext cx="4465320" cy="800219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000" b="1" i="1" dirty="0" smtClean="0">
                <a:latin typeface="Georgia" pitchFamily="18" charset="0"/>
                <a:cs typeface="Times New Roman" panose="02020603050405020304" pitchFamily="18" charset="0"/>
              </a:rPr>
              <a:t>От создания условий к стабильному результату</a:t>
            </a:r>
            <a:endParaRPr lang="ru-RU" sz="2000" b="1" i="1" dirty="0" smtClean="0">
              <a:latin typeface="Georgia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189784" y="6488668"/>
            <a:ext cx="5559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Georgia" pitchFamily="18" charset="0"/>
                <a:cs typeface="Times New Roman" panose="02020603050405020304" pitchFamily="18" charset="0"/>
              </a:rPr>
              <a:t>2018 – 2027 годы – Десятилетие детства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3400" y="757848"/>
            <a:ext cx="655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Georgia" pitchFamily="18" charset="0"/>
                <a:ea typeface="Times New Roman" panose="02020603050405020304" pitchFamily="18" charset="0"/>
              </a:rPr>
              <a:t>Качество образования выпускников 11 класса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165843" y="4757153"/>
            <a:ext cx="4066037" cy="1323439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cs typeface="Times New Roman" panose="02020603050405020304" pitchFamily="18" charset="0"/>
              </a:rPr>
              <a:t>Лидеры</a:t>
            </a:r>
          </a:p>
          <a:p>
            <a:pPr marL="342900" indent="-342900">
              <a:buAutoNum type="arabicParenR"/>
            </a:pPr>
            <a:r>
              <a:rPr lang="ru-RU" sz="2000" dirty="0" smtClean="0">
                <a:cs typeface="Times New Roman" panose="02020603050405020304" pitchFamily="18" charset="0"/>
              </a:rPr>
              <a:t>СОШ № 1 (70 баллов)</a:t>
            </a:r>
          </a:p>
          <a:p>
            <a:pPr marL="342900" indent="-342900">
              <a:buAutoNum type="arabicParenR"/>
            </a:pPr>
            <a:r>
              <a:rPr lang="ru-RU" sz="2000" dirty="0" smtClean="0">
                <a:cs typeface="Times New Roman" panose="02020603050405020304" pitchFamily="18" charset="0"/>
              </a:rPr>
              <a:t>гимназия (67,6 баллов)</a:t>
            </a:r>
          </a:p>
          <a:p>
            <a:pPr marL="342900" indent="-342900">
              <a:buAutoNum type="arabicParenR"/>
            </a:pPr>
            <a:r>
              <a:rPr lang="ru-RU" sz="2000" dirty="0" err="1" smtClean="0">
                <a:cs typeface="Times New Roman" panose="02020603050405020304" pitchFamily="18" charset="0"/>
              </a:rPr>
              <a:t>Сепычевская</a:t>
            </a:r>
            <a:r>
              <a:rPr lang="ru-RU" sz="2000" dirty="0" smtClean="0">
                <a:cs typeface="Times New Roman" panose="02020603050405020304" pitchFamily="18" charset="0"/>
              </a:rPr>
              <a:t> СОШ (67,5 баллов)</a:t>
            </a:r>
          </a:p>
        </p:txBody>
      </p:sp>
    </p:spTree>
    <p:extLst>
      <p:ext uri="{BB962C8B-B14F-4D97-AF65-F5344CB8AC3E}">
        <p14:creationId xmlns="" xmlns:p14="http://schemas.microsoft.com/office/powerpoint/2010/main" val="148468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57201" y="712128"/>
            <a:ext cx="655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Georgia" pitchFamily="18" charset="0"/>
                <a:ea typeface="Times New Roman" panose="02020603050405020304" pitchFamily="18" charset="0"/>
              </a:rPr>
              <a:t>Качество образования выпускников 11 класса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357424" y="6488668"/>
            <a:ext cx="5559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Georgia" pitchFamily="18" charset="0"/>
                <a:cs typeface="Times New Roman" panose="02020603050405020304" pitchFamily="18" charset="0"/>
              </a:rPr>
              <a:t>2018 – 2027 годы – Десятилетие детства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0" y="0"/>
            <a:ext cx="8304245" cy="5170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Общеобразовательные учреждения</a:t>
            </a:r>
            <a:endParaRPr lang="ru-RU" sz="2400" b="1" dirty="0">
              <a:solidFill>
                <a:srgbClr val="FF0000"/>
              </a:solidFill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360920" y="548681"/>
            <a:ext cx="4511040" cy="800219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000" b="1" i="1" dirty="0" smtClean="0">
                <a:latin typeface="Georgia" pitchFamily="18" charset="0"/>
                <a:cs typeface="Times New Roman" panose="02020603050405020304" pitchFamily="18" charset="0"/>
              </a:rPr>
              <a:t>От создания условий к стабильному результату</a:t>
            </a:r>
            <a:endParaRPr lang="ru-RU" sz="2000" b="1" i="1" dirty="0" smtClean="0">
              <a:latin typeface="Georgia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 noGrp="1"/>
          </p:cNvGraphicFramePr>
          <p:nvPr/>
        </p:nvGraphicFramePr>
        <p:xfrm>
          <a:off x="0" y="1021080"/>
          <a:ext cx="12192000" cy="5440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148468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28600" y="94220"/>
            <a:ext cx="11551920" cy="75713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Стратегия движения </a:t>
            </a:r>
            <a:br>
              <a:rPr lang="ru-RU" sz="2400" b="1" dirty="0" smtClean="0">
                <a:solidFill>
                  <a:srgbClr val="FF0000"/>
                </a:solidFill>
                <a:latin typeface="Georgia" panose="02040502050405020303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к повышению качества образования выпускников </a:t>
            </a:r>
            <a:endParaRPr lang="ru-RU" sz="2400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57593778"/>
              </p:ext>
            </p:extLst>
          </p:nvPr>
        </p:nvGraphicFramePr>
        <p:xfrm>
          <a:off x="471736" y="890282"/>
          <a:ext cx="11400224" cy="586962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745046"/>
                <a:gridCol w="2858454"/>
                <a:gridCol w="2994974"/>
                <a:gridCol w="2801750"/>
              </a:tblGrid>
              <a:tr h="2451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</a:t>
                      </a:r>
                      <a:endParaRPr lang="ru-RU" sz="1800" b="1" kern="12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59" marR="39659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ru-RU" sz="1800" b="1" dirty="0" smtClean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класс (ВПР)</a:t>
                      </a:r>
                      <a:endParaRPr lang="ru-RU" sz="1800" b="1" dirty="0"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59" marR="39659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ru-RU" sz="1800" b="1" dirty="0" smtClean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 класс (ОГЭ)</a:t>
                      </a:r>
                      <a:endParaRPr lang="ru-RU" sz="1800" b="1" dirty="0"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59" marR="39659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 класс (ЕГЭ)</a:t>
                      </a:r>
                      <a:endParaRPr lang="ru-RU" sz="1800" b="1" dirty="0"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59" marR="39659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0219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Georgia" panose="02040502050405020303" pitchFamily="18" charset="0"/>
                        </a:rPr>
                        <a:t>Отличный результат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59" marR="39659" marT="0" marB="0" anchor="ctr"/>
                </a:tc>
                <a:tc rowSpan="3">
                  <a:txBody>
                    <a:bodyPr/>
                    <a:lstStyle/>
                    <a:p>
                      <a:pPr marL="285750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1400" dirty="0" smtClean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Гимназия</a:t>
                      </a:r>
                    </a:p>
                    <a:p>
                      <a:pPr marL="285750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1400" b="0" u="none" dirty="0" err="1" smtClean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Н.-Галинская</a:t>
                      </a:r>
                      <a:r>
                        <a:rPr lang="ru-RU" sz="1400" b="0" u="none" dirty="0" smtClean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ООШ</a:t>
                      </a:r>
                    </a:p>
                    <a:p>
                      <a:pPr marL="285750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1400" b="0" u="none" dirty="0" smtClean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Запольская НОШДС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400" b="0" u="none" dirty="0" smtClean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ВСОШ № 121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400" b="0" u="none" dirty="0" smtClean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Вознесенская СОШ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400" b="0" u="none" dirty="0" smtClean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ВСШИ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400" b="1" u="sng" dirty="0" err="1" smtClean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Кукетская</a:t>
                      </a:r>
                      <a:r>
                        <a:rPr lang="ru-RU" sz="1400" b="1" u="sng" dirty="0" smtClean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ООШ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400" b="1" i="0" u="sng" dirty="0" err="1" smtClean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Кукетская</a:t>
                      </a:r>
                      <a:r>
                        <a:rPr lang="ru-RU" sz="1400" b="1" i="0" u="sng" dirty="0" smtClean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СОШ</a:t>
                      </a:r>
                    </a:p>
                    <a:p>
                      <a:pPr marL="285750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endParaRPr lang="ru-RU" sz="1400" dirty="0"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59" marR="39659" marT="0" marB="0"/>
                </a:tc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1400" b="0" u="none" kern="120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Гимназия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400" b="0" u="none" dirty="0" smtClean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ВСШИ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400" b="1" i="0" u="sng" kern="1200" dirty="0" err="1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Н.-Галинская</a:t>
                      </a:r>
                      <a:r>
                        <a:rPr lang="ru-RU" sz="1400" b="1" i="0" u="sng" kern="120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ООШ</a:t>
                      </a:r>
                      <a:endParaRPr lang="ru-RU" sz="1400" b="0" u="none" kern="1200" dirty="0" smtClean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59" marR="39659" marT="0" marB="0"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400" b="1" i="0" u="sng" dirty="0" smtClean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СОШ № 1</a:t>
                      </a:r>
                      <a:endParaRPr lang="ru-RU" sz="1400" b="1" dirty="0"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59" marR="39659" marT="0" marB="0"/>
                </a:tc>
              </a:tr>
              <a:tr h="6063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effectLst/>
                          <a:latin typeface="Georgia" panose="02040502050405020303" pitchFamily="18" charset="0"/>
                        </a:rPr>
                        <a:t>Очень хороший результат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(требования к статусным школам)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59" marR="39659" marT="0" marB="0" anchor="ctr"/>
                </a:tc>
                <a:tc vMerge="1">
                  <a:txBody>
                    <a:bodyPr/>
                    <a:lstStyle/>
                    <a:p>
                      <a:pPr marL="285750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endParaRPr lang="ru-RU" sz="1200" dirty="0"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59" marR="39659" marT="0" marB="0"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endParaRPr lang="ru-RU" sz="1400" dirty="0"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59" marR="39659" marT="0" marB="0"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endParaRPr lang="ru-RU" sz="1400" dirty="0"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59" marR="39659" marT="0" marB="0"/>
                </a:tc>
              </a:tr>
              <a:tr h="1021984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FF000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Хороший </a:t>
                      </a:r>
                      <a:r>
                        <a:rPr lang="ru-RU" sz="1400" b="1" kern="1200" dirty="0" smtClean="0">
                          <a:solidFill>
                            <a:srgbClr val="FF000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результат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(выше краевого)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59" marR="39659" marT="0" marB="0" anchor="ctr"/>
                </a:tc>
                <a:tc vMerge="1">
                  <a:txBody>
                    <a:bodyPr/>
                    <a:lstStyle/>
                    <a:p>
                      <a:pPr marL="285750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endParaRPr lang="ru-RU" sz="1100" dirty="0"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59" marR="39659" marT="0" marB="0"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1400" dirty="0" smtClean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СОШ № 2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400" dirty="0" smtClean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Вознесенская СОШ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400" b="0" u="none" dirty="0" smtClean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Комаровская СОШ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400" b="1" i="1" u="none" kern="1200" dirty="0" err="1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Бородулинская</a:t>
                      </a:r>
                      <a:r>
                        <a:rPr lang="ru-RU" sz="1400" b="1" i="1" u="none" kern="120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ООШ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400" b="1" i="0" u="sng" dirty="0" smtClean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СОШ № 1</a:t>
                      </a:r>
                      <a:endParaRPr lang="ru-RU" sz="1400" dirty="0" smtClean="0"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59" marR="39659" marT="0" marB="0"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1400" dirty="0" smtClean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Гимназия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400" dirty="0" smtClean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Путинская</a:t>
                      </a:r>
                      <a:r>
                        <a:rPr lang="ru-RU" sz="1400" baseline="0" dirty="0" smtClean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СОШ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400" b="0" u="none" dirty="0" smtClean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Сепычевская СОШ</a:t>
                      </a:r>
                      <a:endParaRPr lang="ru-RU" sz="1400" b="0" u="none" baseline="0" dirty="0" smtClean="0"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59" marR="39659" marT="0" marB="0"/>
                </a:tc>
              </a:tr>
              <a:tr h="6063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FF000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Средний </a:t>
                      </a:r>
                      <a:r>
                        <a:rPr lang="ru-RU" sz="1400" b="1" kern="1200" dirty="0" smtClean="0">
                          <a:solidFill>
                            <a:srgbClr val="FF0000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результат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(районный уровень)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59" marR="39659" marT="0" marB="0" anchor="ctr"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400" b="1" u="sng" dirty="0" smtClean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СОШ № 1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400" b="1" u="sng" dirty="0" smtClean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Путинская СОШ</a:t>
                      </a:r>
                      <a:endParaRPr lang="ru-RU" sz="1400" dirty="0"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59" marR="39659" marT="0" marB="0"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endParaRPr lang="ru-RU" sz="1400" dirty="0"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59" marR="39659" marT="0" marB="0"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400" b="1" u="sng" dirty="0" err="1" smtClean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Зюкайская</a:t>
                      </a:r>
                      <a:r>
                        <a:rPr lang="ru-RU" sz="1400" b="1" u="sng" dirty="0" smtClean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СОШ</a:t>
                      </a:r>
                    </a:p>
                    <a:p>
                      <a:pPr marL="285750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endParaRPr lang="ru-RU" sz="1400" dirty="0"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59" marR="39659" marT="0" marB="0"/>
                </a:tc>
              </a:tr>
              <a:tr h="16454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effectLst/>
                          <a:latin typeface="Georgia" panose="02040502050405020303" pitchFamily="18" charset="0"/>
                        </a:rPr>
                        <a:t>Отставшие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(ниже районного)</a:t>
                      </a:r>
                      <a:endParaRPr lang="ru-RU" sz="1400" b="1" dirty="0"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59" marR="39659" marT="0" marB="0" anchor="ctr"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400" dirty="0" err="1" smtClean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Зюкайская</a:t>
                      </a:r>
                      <a:r>
                        <a:rPr lang="ru-RU" sz="1400" dirty="0" smtClean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СОШ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400" b="0" i="0" u="none" kern="1200" dirty="0" err="1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Бородульская</a:t>
                      </a:r>
                      <a:r>
                        <a:rPr lang="ru-RU" sz="1400" b="0" i="0" u="none" kern="120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НОШДС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400" b="0" i="0" dirty="0" smtClean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СОШ № 2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400" b="0" i="0" u="none" dirty="0" smtClean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Соколовская ООШ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400" b="0" i="0" dirty="0" err="1" smtClean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Бородулинская</a:t>
                      </a:r>
                      <a:r>
                        <a:rPr lang="ru-RU" sz="1400" b="0" i="0" baseline="0" dirty="0" smtClean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ООШ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400" b="1" i="1" u="none" dirty="0" smtClean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Ленинская СОШ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400" b="1" i="1" u="none" dirty="0" err="1" smtClean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Сепычевская</a:t>
                      </a:r>
                      <a:r>
                        <a:rPr lang="ru-RU" sz="1400" b="1" i="1" u="none" dirty="0" smtClean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СОШ</a:t>
                      </a:r>
                      <a:endParaRPr lang="ru-RU" sz="1400" dirty="0"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59" marR="39659" marT="0" marB="0"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1400" dirty="0" smtClean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ВСОШ № 121</a:t>
                      </a:r>
                    </a:p>
                    <a:p>
                      <a:pPr marL="285750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1400" dirty="0" smtClean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Путинская СОШ</a:t>
                      </a:r>
                    </a:p>
                    <a:p>
                      <a:pPr marL="285750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1400" dirty="0" smtClean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Ленинская СОШ</a:t>
                      </a:r>
                    </a:p>
                    <a:p>
                      <a:pPr marL="285750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1400" dirty="0" err="1" smtClean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Кукетская</a:t>
                      </a:r>
                      <a:r>
                        <a:rPr lang="ru-RU" sz="1400" dirty="0" smtClean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СОШ</a:t>
                      </a:r>
                    </a:p>
                    <a:p>
                      <a:pPr marL="285750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1400" dirty="0" err="1" smtClean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Кукетская</a:t>
                      </a:r>
                      <a:r>
                        <a:rPr lang="ru-RU" sz="1400" dirty="0" smtClean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ООШ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400" b="0" i="0" u="none" kern="1200" dirty="0" smtClean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Сепычевская СОШ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400" b="1" i="1" u="none" dirty="0" smtClean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Соколовская ООШ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400" b="1" i="1" u="none" dirty="0" err="1" smtClean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Зюкайская</a:t>
                      </a:r>
                      <a:r>
                        <a:rPr lang="ru-RU" sz="1400" b="1" i="1" u="none" dirty="0" smtClean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СОШ</a:t>
                      </a:r>
                      <a:endParaRPr lang="ru-RU" sz="1400" b="0" i="0" dirty="0"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59" marR="39659" marT="0" marB="0"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1400" dirty="0" smtClean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ВСОШ № 121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400" b="0" u="none" dirty="0" smtClean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Вознесенская СОШ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400" b="1" i="1" u="none" dirty="0" err="1" smtClean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Кукетская</a:t>
                      </a:r>
                      <a:r>
                        <a:rPr lang="ru-RU" sz="1400" b="1" i="1" u="none" dirty="0" smtClean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СОШ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400" b="1" i="1" dirty="0" smtClean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СОШ № 2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400" b="0" i="0" dirty="0" err="1" smtClean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Комаровская</a:t>
                      </a:r>
                      <a:r>
                        <a:rPr lang="ru-RU" sz="1400" b="0" i="0" dirty="0" smtClean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СОШ</a:t>
                      </a:r>
                    </a:p>
                    <a:p>
                      <a:pPr marL="285750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endParaRPr lang="ru-RU" sz="1400" dirty="0" smtClean="0"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endParaRPr lang="ru-RU" sz="1400" dirty="0"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659" marR="39659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407920" y="4321669"/>
            <a:ext cx="7787640" cy="20313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/>
            <a:r>
              <a:rPr lang="ru-RU" b="1" dirty="0" smtClean="0">
                <a:solidFill>
                  <a:srgbClr val="FF0000"/>
                </a:solidFill>
                <a:latin typeface="Georgia" pitchFamily="18" charset="0"/>
                <a:ea typeface="Times New Roman" panose="02020603050405020304" pitchFamily="18" charset="0"/>
              </a:rPr>
              <a:t>Решение - </a:t>
            </a:r>
            <a:r>
              <a:rPr lang="ru-RU" b="1" dirty="0" smtClean="0">
                <a:latin typeface="Georgia" pitchFamily="18" charset="0"/>
                <a:ea typeface="Times New Roman" panose="02020603050405020304" pitchFamily="18" charset="0"/>
              </a:rPr>
              <a:t>Создавать и внедрять новые подходы к: </a:t>
            </a:r>
          </a:p>
          <a:p>
            <a:r>
              <a:rPr lang="ru-RU" b="1" dirty="0" smtClean="0">
                <a:latin typeface="Georgia" pitchFamily="18" charset="0"/>
                <a:cs typeface="Times New Roman" pitchFamily="18" charset="0"/>
              </a:rPr>
              <a:t>1.Непрерывному обновлению содержания образования </a:t>
            </a:r>
          </a:p>
          <a:p>
            <a:r>
              <a:rPr lang="ru-RU" b="1" dirty="0" smtClean="0">
                <a:latin typeface="Georgia" pitchFamily="18" charset="0"/>
                <a:cs typeface="Times New Roman" pitchFamily="18" charset="0"/>
              </a:rPr>
              <a:t>2.Технологиям обучения </a:t>
            </a:r>
          </a:p>
          <a:p>
            <a:r>
              <a:rPr lang="ru-RU" b="1" dirty="0" smtClean="0">
                <a:latin typeface="Georgia" pitchFamily="18" charset="0"/>
                <a:cs typeface="Times New Roman" pitchFamily="18" charset="0"/>
              </a:rPr>
              <a:t>3.Профессиональной ориентации </a:t>
            </a:r>
          </a:p>
          <a:p>
            <a:r>
              <a:rPr lang="ru-RU" b="1" dirty="0" smtClean="0">
                <a:latin typeface="Georgia" pitchFamily="18" charset="0"/>
                <a:cs typeface="Times New Roman" pitchFamily="18" charset="0"/>
              </a:rPr>
              <a:t>4.Оценке знаний и компетенций </a:t>
            </a:r>
          </a:p>
          <a:p>
            <a:r>
              <a:rPr lang="ru-RU" b="1" dirty="0" smtClean="0">
                <a:latin typeface="Georgia" pitchFamily="18" charset="0"/>
                <a:cs typeface="Times New Roman" pitchFamily="18" charset="0"/>
              </a:rPr>
              <a:t>5.Профессиональному развитию педагогов </a:t>
            </a:r>
          </a:p>
          <a:p>
            <a:r>
              <a:rPr lang="ru-RU" b="1" dirty="0" smtClean="0">
                <a:latin typeface="Georgia" pitchFamily="18" charset="0"/>
                <a:cs typeface="Times New Roman" pitchFamily="18" charset="0"/>
              </a:rPr>
              <a:t>6.Информационной безопасности обучающихся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" y="228600"/>
            <a:ext cx="5029200" cy="1036320"/>
          </a:xfrm>
          <a:ln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ru-RU" sz="2000" dirty="0" smtClean="0">
                <a:latin typeface="Georgia" pitchFamily="18" charset="0"/>
                <a:ea typeface="+mn-ea"/>
                <a:cs typeface="Times New Roman" pitchFamily="18" charset="0"/>
              </a:rPr>
              <a:t/>
            </a:r>
            <a:br>
              <a:rPr lang="ru-RU" sz="2000" dirty="0" smtClean="0">
                <a:latin typeface="Georgia" pitchFamily="18" charset="0"/>
                <a:ea typeface="+mn-ea"/>
                <a:cs typeface="Times New Roman" pitchFamily="18" charset="0"/>
              </a:rPr>
            </a:br>
            <a:r>
              <a:rPr lang="ru-RU" sz="2000" dirty="0" smtClean="0">
                <a:latin typeface="Georgia" pitchFamily="18" charset="0"/>
                <a:ea typeface="+mn-ea"/>
                <a:cs typeface="Times New Roman" pitchFamily="18" charset="0"/>
              </a:rPr>
              <a:t>Об утверждении Программы </a:t>
            </a:r>
            <a:br>
              <a:rPr lang="ru-RU" sz="2000" dirty="0" smtClean="0">
                <a:latin typeface="Georgia" pitchFamily="18" charset="0"/>
                <a:ea typeface="+mn-ea"/>
                <a:cs typeface="Times New Roman" pitchFamily="18" charset="0"/>
              </a:rPr>
            </a:br>
            <a:r>
              <a:rPr lang="ru-RU" sz="2000" dirty="0" smtClean="0">
                <a:latin typeface="Georgia" pitchFamily="18" charset="0"/>
                <a:ea typeface="+mn-ea"/>
                <a:cs typeface="Times New Roman" pitchFamily="18" charset="0"/>
              </a:rPr>
              <a:t>«Цифровая экономика Российской Федерации» </a:t>
            </a:r>
            <a:br>
              <a:rPr lang="ru-RU" sz="2000" dirty="0" smtClean="0">
                <a:latin typeface="Georgia" pitchFamily="18" charset="0"/>
                <a:ea typeface="+mn-ea"/>
                <a:cs typeface="Times New Roman" pitchFamily="18" charset="0"/>
              </a:rPr>
            </a:br>
            <a:r>
              <a:rPr lang="ru-RU" sz="2000" dirty="0" smtClean="0">
                <a:latin typeface="Georgia" pitchFamily="18" charset="0"/>
                <a:ea typeface="+mn-ea"/>
                <a:cs typeface="Times New Roman" pitchFamily="18" charset="0"/>
              </a:rPr>
              <a:t>от 28 июля 2017 г. № 1632-р 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49254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39" y="4490765"/>
            <a:ext cx="2118361" cy="179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13360" y="1950720"/>
            <a:ext cx="4983480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latin typeface="Georgia" pitchFamily="18" charset="0"/>
                <a:cs typeface="Times New Roman" pitchFamily="18" charset="0"/>
              </a:rPr>
              <a:t>Цель программы </a:t>
            </a:r>
            <a:r>
              <a:rPr lang="ru-RU" sz="1600" dirty="0" smtClean="0">
                <a:latin typeface="Georgia" pitchFamily="18" charset="0"/>
                <a:cs typeface="Times New Roman" pitchFamily="18" charset="0"/>
              </a:rPr>
              <a:t>– создание экосистемы цифровой экономики Российской Федерации, в которой данные в цифровой форме являются ключевым фактором производства во всех сферах социально-экономической деятельности и в которой обеспечено эффективное взаимодействие (включая трансграничное) бизнеса, научно-образовательного сообщества, государства и граждан. </a:t>
            </a:r>
            <a:endParaRPr lang="ru-RU" sz="1600" dirty="0"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9080" y="1280160"/>
            <a:ext cx="480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Georgia" pitchFamily="18" charset="0"/>
                <a:ea typeface="Times New Roman" panose="02020603050405020304" pitchFamily="18" charset="0"/>
              </a:rPr>
              <a:t>Цифровая экономика –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Georgia" pitchFamily="18" charset="0"/>
                <a:ea typeface="Times New Roman" panose="02020603050405020304" pitchFamily="18" charset="0"/>
              </a:rPr>
              <a:t> вызов системе образования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49240" y="228600"/>
            <a:ext cx="6614160" cy="178510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ru-RU" sz="2000" b="1" dirty="0" smtClean="0">
                <a:solidFill>
                  <a:srgbClr val="FF0000"/>
                </a:solidFill>
                <a:latin typeface="Georgia" pitchFamily="18" charset="0"/>
                <a:ea typeface="Times New Roman" panose="02020603050405020304" pitchFamily="18" charset="0"/>
              </a:rPr>
              <a:t>Вызовы цифровой экономики</a:t>
            </a:r>
          </a:p>
          <a:p>
            <a:r>
              <a:rPr lang="ru-RU" dirty="0" smtClean="0">
                <a:latin typeface="Georgia" pitchFamily="18" charset="0"/>
              </a:rPr>
              <a:t>1. </a:t>
            </a:r>
            <a:r>
              <a:rPr lang="ru-RU" dirty="0" smtClean="0">
                <a:latin typeface="Georgia" pitchFamily="18" charset="0"/>
                <a:cs typeface="Times New Roman" pitchFamily="18" charset="0"/>
              </a:rPr>
              <a:t>Большое разнообразие компетенций </a:t>
            </a:r>
          </a:p>
          <a:p>
            <a:r>
              <a:rPr lang="ru-RU" dirty="0" smtClean="0">
                <a:latin typeface="Georgia" pitchFamily="18" charset="0"/>
                <a:cs typeface="Times New Roman" pitchFamily="18" charset="0"/>
              </a:rPr>
              <a:t>2. Высокая динамика изменений </a:t>
            </a:r>
          </a:p>
          <a:p>
            <a:r>
              <a:rPr lang="ru-RU" dirty="0" smtClean="0">
                <a:latin typeface="Georgia" pitchFamily="18" charset="0"/>
                <a:cs typeface="Times New Roman" pitchFamily="18" charset="0"/>
              </a:rPr>
              <a:t>3. Сотрудничество и открытость </a:t>
            </a:r>
          </a:p>
          <a:p>
            <a:r>
              <a:rPr lang="ru-RU" dirty="0" smtClean="0">
                <a:latin typeface="Georgia" pitchFamily="18" charset="0"/>
                <a:cs typeface="Times New Roman" pitchFamily="18" charset="0"/>
              </a:rPr>
              <a:t>4. Самостоятельность и индивидуализация </a:t>
            </a:r>
          </a:p>
          <a:p>
            <a:r>
              <a:rPr lang="ru-RU" dirty="0" smtClean="0">
                <a:latin typeface="Georgia" pitchFamily="18" charset="0"/>
                <a:cs typeface="Times New Roman" pitchFamily="18" charset="0"/>
              </a:rPr>
              <a:t>5. Креативность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49240" y="2164080"/>
            <a:ext cx="6614160" cy="178510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ru-RU" sz="2000" b="1" dirty="0" smtClean="0">
                <a:solidFill>
                  <a:srgbClr val="FF0000"/>
                </a:solidFill>
                <a:latin typeface="Georgia" pitchFamily="18" charset="0"/>
                <a:ea typeface="Times New Roman" panose="02020603050405020304" pitchFamily="18" charset="0"/>
              </a:rPr>
              <a:t>Проблемы системы образования</a:t>
            </a:r>
          </a:p>
          <a:p>
            <a:pPr marL="342900" indent="-34290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1.Быстрое устаревание содержания и технологий образования </a:t>
            </a:r>
          </a:p>
          <a:p>
            <a:pPr marL="342900" indent="-34290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2.Отставание темпов развития системы образования</a:t>
            </a:r>
          </a:p>
          <a:p>
            <a:pPr marL="342900" indent="-34290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3.Изолированность системы образования от цифровой экономики </a:t>
            </a:r>
          </a:p>
          <a:p>
            <a:pPr marL="342900" indent="-34290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4.Отсталость большей части педагогического сообщества </a:t>
            </a:r>
          </a:p>
          <a:p>
            <a:pPr marL="342900" indent="-34290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5.Низкая мотивация обучающихся </a:t>
            </a:r>
          </a:p>
        </p:txBody>
      </p:sp>
      <p:sp>
        <p:nvSpPr>
          <p:cNvPr id="15" name="Прямоугольник 1"/>
          <p:cNvSpPr>
            <a:spLocks noChangeArrowheads="1"/>
          </p:cNvSpPr>
          <p:nvPr/>
        </p:nvSpPr>
        <p:spPr bwMode="auto">
          <a:xfrm>
            <a:off x="8183880" y="4967704"/>
            <a:ext cx="3824604" cy="163121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2000" b="1" dirty="0">
                <a:solidFill>
                  <a:srgbClr val="FF0000"/>
                </a:solidFill>
                <a:latin typeface="Georgia" pitchFamily="18" charset="0"/>
                <a:ea typeface="Times New Roman" panose="02020603050405020304" pitchFamily="18" charset="0"/>
              </a:rPr>
              <a:t>«Если мы будем учить сегодня так, как мы учили </a:t>
            </a:r>
            <a:r>
              <a:rPr lang="ru-RU" sz="2000" b="1" dirty="0" smtClean="0">
                <a:solidFill>
                  <a:srgbClr val="FF0000"/>
                </a:solidFill>
                <a:latin typeface="Georgia" pitchFamily="18" charset="0"/>
                <a:ea typeface="Times New Roman" panose="02020603050405020304" pitchFamily="18" charset="0"/>
              </a:rPr>
              <a:t>вчера, мы </a:t>
            </a:r>
            <a:r>
              <a:rPr lang="ru-RU" sz="2000" b="1" dirty="0">
                <a:solidFill>
                  <a:srgbClr val="FF0000"/>
                </a:solidFill>
                <a:latin typeface="Georgia" pitchFamily="18" charset="0"/>
                <a:ea typeface="Times New Roman" panose="02020603050405020304" pitchFamily="18" charset="0"/>
              </a:rPr>
              <a:t>украдём у наших детей завтра</a:t>
            </a:r>
            <a:r>
              <a:rPr lang="ru-RU" sz="2000" b="1" dirty="0" smtClean="0">
                <a:solidFill>
                  <a:srgbClr val="FF0000"/>
                </a:solidFill>
                <a:latin typeface="Georgia" pitchFamily="18" charset="0"/>
                <a:ea typeface="Times New Roman" panose="02020603050405020304" pitchFamily="18" charset="0"/>
              </a:rPr>
              <a:t>». </a:t>
            </a:r>
            <a:r>
              <a:rPr lang="ru-RU" sz="2000" dirty="0" smtClean="0">
                <a:solidFill>
                  <a:srgbClr val="FF0000"/>
                </a:solidFill>
                <a:latin typeface="Georgia" pitchFamily="18" charset="0"/>
                <a:ea typeface="Times New Roman" panose="02020603050405020304" pitchFamily="18" charset="0"/>
              </a:rPr>
              <a:t>Джон </a:t>
            </a:r>
            <a:r>
              <a:rPr lang="ru-RU" sz="2000" dirty="0" err="1">
                <a:solidFill>
                  <a:srgbClr val="FF0000"/>
                </a:solidFill>
                <a:latin typeface="Georgia" pitchFamily="18" charset="0"/>
                <a:ea typeface="Times New Roman" panose="02020603050405020304" pitchFamily="18" charset="0"/>
              </a:rPr>
              <a:t>Дьюи</a:t>
            </a:r>
            <a:r>
              <a:rPr lang="ru-RU" sz="2000" dirty="0">
                <a:solidFill>
                  <a:srgbClr val="FF0000"/>
                </a:solidFill>
                <a:latin typeface="Georgia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189784" y="6488668"/>
            <a:ext cx="5559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Georgia" pitchFamily="18" charset="0"/>
                <a:cs typeface="Times New Roman" panose="02020603050405020304" pitchFamily="18" charset="0"/>
              </a:rPr>
              <a:t>2018 – 2027 годы – Десятилетие детства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3"/>
          <p:cNvSpPr>
            <a:spLocks noChangeArrowheads="1"/>
          </p:cNvSpPr>
          <p:nvPr/>
        </p:nvSpPr>
        <p:spPr bwMode="auto">
          <a:xfrm>
            <a:off x="3322320" y="2055912"/>
            <a:ext cx="8671560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700" b="1" u="sng" dirty="0" smtClean="0"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В.В. Путин </a:t>
            </a:r>
            <a:r>
              <a:rPr lang="ru-RU" sz="2700" dirty="0" smtClean="0">
                <a:latin typeface="Georgia" pitchFamily="18" charset="0"/>
                <a:ea typeface="Times New Roman" pitchFamily="18" charset="0"/>
                <a:cs typeface="Times New Roman" pitchFamily="18" charset="0"/>
              </a:rPr>
              <a:t>(послание Федеральному собранию в 2015 г.)</a:t>
            </a:r>
            <a:r>
              <a:rPr lang="ru-RU" sz="2700" dirty="0" smtClean="0">
                <a:latin typeface="Georgia" pitchFamily="18" charset="0"/>
              </a:rPr>
              <a:t>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700" dirty="0" smtClean="0">
                <a:latin typeface="Georgia" pitchFamily="18" charset="0"/>
                <a:ea typeface="+mj-ea"/>
                <a:cs typeface="+mj-cs"/>
              </a:rPr>
              <a:t>«…Для хорошего образования (…) </a:t>
            </a:r>
            <a:r>
              <a:rPr lang="ru-RU" sz="2700" b="1" dirty="0" smtClean="0">
                <a:solidFill>
                  <a:srgbClr val="C0000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нужна профессиональная, мотивированная работа учителя, прорывные новые обучающие технологии…</a:t>
            </a:r>
            <a:r>
              <a:rPr lang="ru-RU" sz="2700" dirty="0" smtClean="0"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700" dirty="0" smtClean="0">
                <a:latin typeface="Georgia" pitchFamily="18" charset="0"/>
                <a:ea typeface="+mj-ea"/>
                <a:cs typeface="+mj-cs"/>
              </a:rPr>
              <a:t>Система образования должна строиться вокруг сильного, одаренного учителя. Такие кадры нужно отбирать по крупицам, беречь их и поддерживать».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sz="27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l="6684" t="7260" r="7754" b="4988"/>
          <a:stretch>
            <a:fillRect/>
          </a:stretch>
        </p:blipFill>
        <p:spPr bwMode="auto">
          <a:xfrm>
            <a:off x="210285" y="1630680"/>
            <a:ext cx="2971257" cy="4145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одержимое 3"/>
          <p:cNvSpPr txBox="1">
            <a:spLocks/>
          </p:cNvSpPr>
          <p:nvPr/>
        </p:nvSpPr>
        <p:spPr>
          <a:xfrm>
            <a:off x="7437120" y="1094105"/>
            <a:ext cx="4358640" cy="800219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txBody>
          <a:bodyPr wrap="square">
            <a:spAutoFit/>
          </a:bodyPr>
          <a:lstStyle/>
          <a:p>
            <a:pPr marL="228600" marR="0" lvl="0" indent="-228600" algn="ctr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+mn-ea"/>
                <a:cs typeface="Times New Roman" panose="02020603050405020304" pitchFamily="18" charset="0"/>
              </a:rPr>
              <a:t>От создания условий к стабильному результату</a:t>
            </a:r>
            <a:endParaRPr kumimoji="0" lang="ru-RU" sz="20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60171" y="0"/>
            <a:ext cx="11359389" cy="103682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Целевой ориентир – </a:t>
            </a:r>
            <a:br>
              <a:rPr lang="ru-RU" sz="2400" b="1" dirty="0" smtClean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индивидуальная успешность педагога </a:t>
            </a:r>
            <a:endParaRPr lang="ru-RU" sz="3200" b="1" dirty="0">
              <a:solidFill>
                <a:srgbClr val="FF0000"/>
              </a:solidFill>
              <a:latin typeface="Georgia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8617058" cy="5170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Педагогические работники</a:t>
            </a:r>
            <a:endParaRPr lang="ru-RU" dirty="0" smtClean="0">
              <a:solidFill>
                <a:srgbClr val="FF0000"/>
              </a:solidFill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3079" name="Прямоугольник 6"/>
          <p:cNvSpPr>
            <a:spLocks noChangeArrowheads="1"/>
          </p:cNvSpPr>
          <p:nvPr/>
        </p:nvSpPr>
        <p:spPr bwMode="auto">
          <a:xfrm>
            <a:off x="365125" y="957263"/>
            <a:ext cx="6096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b="1">
              <a:latin typeface="Georgia" pitchFamily="18" charset="0"/>
              <a:cs typeface="Times New Roman" pitchFamily="18" charset="0"/>
            </a:endParaRPr>
          </a:p>
          <a:p>
            <a:endParaRPr lang="ru-RU" b="1"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467599" y="530543"/>
            <a:ext cx="4518842" cy="800219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ru-RU" sz="2000" b="1" i="1" dirty="0">
                <a:latin typeface="Georgia" pitchFamily="18" charset="0"/>
                <a:cs typeface="Times New Roman" panose="02020603050405020304" pitchFamily="18" charset="0"/>
              </a:rPr>
              <a:t>От создания условий</a:t>
            </a:r>
          </a:p>
          <a:p>
            <a:pPr algn="ctr">
              <a:lnSpc>
                <a:spcPct val="115000"/>
              </a:lnSpc>
              <a:defRPr/>
            </a:pPr>
            <a:r>
              <a:rPr lang="ru-RU" sz="2000" b="1" i="1" dirty="0">
                <a:latin typeface="Georgia" pitchFamily="18" charset="0"/>
                <a:cs typeface="Times New Roman" panose="02020603050405020304" pitchFamily="18" charset="0"/>
              </a:rPr>
              <a:t>к стабильному результату</a:t>
            </a:r>
            <a:endParaRPr lang="ru-RU" sz="2000" b="1" i="1" dirty="0">
              <a:latin typeface="Georgia" pitchFamily="18" charset="0"/>
            </a:endParaRPr>
          </a:p>
        </p:txBody>
      </p:sp>
      <p:sp>
        <p:nvSpPr>
          <p:cNvPr id="3083" name="TextBox 9"/>
          <p:cNvSpPr txBox="1">
            <a:spLocks noChangeArrowheads="1"/>
          </p:cNvSpPr>
          <p:nvPr/>
        </p:nvSpPr>
        <p:spPr bwMode="auto">
          <a:xfrm>
            <a:off x="8787448" y="0"/>
            <a:ext cx="31638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2000" b="1" i="1" dirty="0">
                <a:latin typeface="Georgia" pitchFamily="18" charset="0"/>
                <a:cs typeface="Times New Roman" pitchFamily="18" charset="0"/>
              </a:rPr>
              <a:t>773 педагога</a:t>
            </a:r>
          </a:p>
        </p:txBody>
      </p:sp>
      <p:sp>
        <p:nvSpPr>
          <p:cNvPr id="3084" name="TextBox 10"/>
          <p:cNvSpPr txBox="1">
            <a:spLocks noChangeArrowheads="1"/>
          </p:cNvSpPr>
          <p:nvPr/>
        </p:nvSpPr>
        <p:spPr bwMode="auto">
          <a:xfrm>
            <a:off x="185738" y="746125"/>
            <a:ext cx="7235825" cy="113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b="1" dirty="0">
                <a:latin typeface="Georgia" pitchFamily="18" charset="0"/>
              </a:rPr>
              <a:t>Задачи: </a:t>
            </a:r>
          </a:p>
          <a:p>
            <a:pPr algn="ctr" eaLnBrk="1" hangingPunct="1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ru-RU" b="1" dirty="0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доля аттестованных педагогических работников – 88%</a:t>
            </a:r>
          </a:p>
          <a:p>
            <a:pPr algn="ctr" eaLnBrk="1" hangingPunct="1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ru-RU" b="1" dirty="0">
                <a:solidFill>
                  <a:srgbClr val="000000"/>
                </a:solidFill>
                <a:latin typeface="Georgia" pitchFamily="18" charset="0"/>
                <a:cs typeface="Times New Roman" pitchFamily="18" charset="0"/>
              </a:rPr>
              <a:t>доля педагогов, прошедших обучение по ФГОС – 100%</a:t>
            </a:r>
          </a:p>
        </p:txBody>
      </p:sp>
      <p:graphicFrame>
        <p:nvGraphicFramePr>
          <p:cNvPr id="3074" name="Диаграмма 11"/>
          <p:cNvGraphicFramePr>
            <a:graphicFrameLocks/>
          </p:cNvGraphicFramePr>
          <p:nvPr/>
        </p:nvGraphicFramePr>
        <p:xfrm>
          <a:off x="330200" y="2286000"/>
          <a:ext cx="3990975" cy="2755900"/>
        </p:xfrm>
        <a:graphic>
          <a:graphicData uri="http://schemas.openxmlformats.org/presentationml/2006/ole">
            <p:oleObj spid="_x0000_s459778" name="Worksheet" r:id="rId4" imgW="3991018" imgH="2600284" progId="Excel.Sheet.8">
              <p:embed/>
            </p:oleObj>
          </a:graphicData>
        </a:graphic>
      </p:graphicFrame>
      <p:graphicFrame>
        <p:nvGraphicFramePr>
          <p:cNvPr id="3075" name="Диаграмма 12"/>
          <p:cNvGraphicFramePr>
            <a:graphicFrameLocks/>
          </p:cNvGraphicFramePr>
          <p:nvPr/>
        </p:nvGraphicFramePr>
        <p:xfrm>
          <a:off x="4470400" y="2286000"/>
          <a:ext cx="3995738" cy="2746375"/>
        </p:xfrm>
        <a:graphic>
          <a:graphicData uri="http://schemas.openxmlformats.org/presentationml/2006/ole">
            <p:oleObj spid="_x0000_s459779" name="Worksheet" r:id="rId5" imgW="4000477" imgH="2724133" progId="Excel.Sheet.8">
              <p:embed/>
            </p:oleObj>
          </a:graphicData>
        </a:graphic>
      </p:graphicFrame>
      <p:sp>
        <p:nvSpPr>
          <p:cNvPr id="3085" name="TextBox 13"/>
          <p:cNvSpPr txBox="1">
            <a:spLocks noChangeArrowheads="1"/>
          </p:cNvSpPr>
          <p:nvPr/>
        </p:nvSpPr>
        <p:spPr bwMode="auto">
          <a:xfrm>
            <a:off x="6004560" y="5273040"/>
            <a:ext cx="10207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sz="2000" b="1">
                <a:solidFill>
                  <a:srgbClr val="FF0000"/>
                </a:solidFill>
              </a:rPr>
              <a:t>45,9%</a:t>
            </a:r>
          </a:p>
        </p:txBody>
      </p:sp>
      <p:sp>
        <p:nvSpPr>
          <p:cNvPr id="3086" name="TextBox 14"/>
          <p:cNvSpPr txBox="1">
            <a:spLocks noChangeArrowheads="1"/>
          </p:cNvSpPr>
          <p:nvPr/>
        </p:nvSpPr>
        <p:spPr bwMode="auto">
          <a:xfrm>
            <a:off x="1767523" y="5334318"/>
            <a:ext cx="10525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sz="2000" b="1" dirty="0">
                <a:solidFill>
                  <a:srgbClr val="FF0000"/>
                </a:solidFill>
              </a:rPr>
              <a:t>83,4%</a:t>
            </a:r>
          </a:p>
        </p:txBody>
      </p:sp>
      <p:graphicFrame>
        <p:nvGraphicFramePr>
          <p:cNvPr id="16" name="Диаграмма 15"/>
          <p:cNvGraphicFramePr>
            <a:graphicFrameLocks/>
          </p:cNvGraphicFramePr>
          <p:nvPr/>
        </p:nvGraphicFramePr>
        <p:xfrm>
          <a:off x="8340725" y="2331720"/>
          <a:ext cx="3599738" cy="26974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088" name="TextBox 1"/>
          <p:cNvSpPr txBox="1">
            <a:spLocks noChangeArrowheads="1"/>
          </p:cNvSpPr>
          <p:nvPr/>
        </p:nvSpPr>
        <p:spPr bwMode="auto">
          <a:xfrm>
            <a:off x="9403398" y="5212715"/>
            <a:ext cx="11890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2000" b="1" dirty="0" smtClean="0">
                <a:solidFill>
                  <a:srgbClr val="FF0000"/>
                </a:solidFill>
              </a:rPr>
              <a:t>96,5%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0159" y="0"/>
            <a:ext cx="976806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Прямоугольник 61"/>
          <p:cNvSpPr/>
          <p:nvPr/>
        </p:nvSpPr>
        <p:spPr>
          <a:xfrm>
            <a:off x="2468880" y="1865527"/>
            <a:ext cx="1973390" cy="116317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cs typeface="Times New Roman" panose="02020603050405020304" pitchFamily="18" charset="0"/>
              </a:rPr>
              <a:t>Единая федеральная оценка (ЕФО) категорий</a:t>
            </a:r>
            <a:endParaRPr lang="ru-RU" sz="2000" b="1" dirty="0">
              <a:cs typeface="Times New Roman" panose="02020603050405020304" pitchFamily="18" charset="0"/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2484120" y="3699722"/>
            <a:ext cx="1988632" cy="119589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cs typeface="Times New Roman" panose="02020603050405020304" pitchFamily="18" charset="0"/>
              </a:rPr>
              <a:t>Единая федеральная оценка (ЕФО) на соответствие</a:t>
            </a:r>
            <a:endParaRPr lang="ru-RU" sz="2000" b="1" dirty="0">
              <a:cs typeface="Times New Roman" panose="02020603050405020304" pitchFamily="18" charset="0"/>
            </a:endParaRPr>
          </a:p>
        </p:txBody>
      </p:sp>
      <p:sp>
        <p:nvSpPr>
          <p:cNvPr id="67" name="Стрелка вверх 66"/>
          <p:cNvSpPr/>
          <p:nvPr/>
        </p:nvSpPr>
        <p:spPr>
          <a:xfrm>
            <a:off x="9360803" y="1394623"/>
            <a:ext cx="704045" cy="5004620"/>
          </a:xfrm>
          <a:prstGeom prst="upArrow">
            <a:avLst/>
          </a:prstGeom>
          <a:solidFill>
            <a:schemeClr val="accent6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Карьера </a:t>
            </a:r>
          </a:p>
          <a:p>
            <a:pPr algn="ctr"/>
            <a:endParaRPr lang="ru-RU" sz="2000" b="1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учителя</a:t>
            </a:r>
            <a:endParaRPr lang="ru-RU" sz="2000" b="1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cxnSp>
        <p:nvCxnSpPr>
          <p:cNvPr id="68" name="Прямая со стрелкой 67"/>
          <p:cNvCxnSpPr>
            <a:stCxn id="62" idx="3"/>
          </p:cNvCxnSpPr>
          <p:nvPr/>
        </p:nvCxnSpPr>
        <p:spPr>
          <a:xfrm flipV="1">
            <a:off x="4442270" y="2240280"/>
            <a:ext cx="1638490" cy="20683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9" name="Прямая со стрелкой 68"/>
          <p:cNvCxnSpPr/>
          <p:nvPr/>
        </p:nvCxnSpPr>
        <p:spPr>
          <a:xfrm>
            <a:off x="4457510" y="2431874"/>
            <a:ext cx="1608010" cy="153052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0" name="Прямая со стрелкой 69"/>
          <p:cNvCxnSpPr>
            <a:stCxn id="62" idx="3"/>
          </p:cNvCxnSpPr>
          <p:nvPr/>
        </p:nvCxnSpPr>
        <p:spPr>
          <a:xfrm>
            <a:off x="4442270" y="2447114"/>
            <a:ext cx="1638490" cy="317644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1" name="Прямая со стрелкой 70"/>
          <p:cNvCxnSpPr>
            <a:stCxn id="63" idx="3"/>
          </p:cNvCxnSpPr>
          <p:nvPr/>
        </p:nvCxnSpPr>
        <p:spPr>
          <a:xfrm flipV="1">
            <a:off x="4472752" y="2804160"/>
            <a:ext cx="1577528" cy="149351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 стрелкой 71"/>
          <p:cNvCxnSpPr>
            <a:stCxn id="63" idx="3"/>
          </p:cNvCxnSpPr>
          <p:nvPr/>
        </p:nvCxnSpPr>
        <p:spPr>
          <a:xfrm>
            <a:off x="4472752" y="4297671"/>
            <a:ext cx="1592768" cy="19812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 стрелкой 72"/>
          <p:cNvCxnSpPr>
            <a:stCxn id="63" idx="3"/>
          </p:cNvCxnSpPr>
          <p:nvPr/>
        </p:nvCxnSpPr>
        <p:spPr>
          <a:xfrm>
            <a:off x="4472752" y="4297671"/>
            <a:ext cx="1592768" cy="178308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4590127" y="1075390"/>
            <a:ext cx="13532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latin typeface="+mj-lt"/>
                <a:cs typeface="Times New Roman" panose="02020603050405020304" pitchFamily="18" charset="0"/>
              </a:rPr>
              <a:t>Должность</a:t>
            </a:r>
          </a:p>
          <a:p>
            <a:pPr algn="ctr"/>
            <a:r>
              <a:rPr lang="ru-RU" sz="2000" dirty="0" smtClean="0">
                <a:latin typeface="+mj-lt"/>
                <a:cs typeface="Times New Roman" panose="02020603050405020304" pitchFamily="18" charset="0"/>
              </a:rPr>
              <a:t>категория</a:t>
            </a:r>
            <a:endParaRPr lang="ru-RU" sz="20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5" name="Заголовок 1"/>
          <p:cNvSpPr txBox="1">
            <a:spLocks/>
          </p:cNvSpPr>
          <p:nvPr/>
        </p:nvSpPr>
        <p:spPr>
          <a:xfrm>
            <a:off x="1371600" y="5135880"/>
            <a:ext cx="4370978" cy="12845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 smtClean="0"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ЕФО:</a:t>
            </a:r>
          </a:p>
          <a:p>
            <a:pPr marL="285750" indent="-285750" algn="l">
              <a:buFontTx/>
              <a:buChar char="-"/>
            </a:pPr>
            <a:r>
              <a:rPr lang="ru-RU" sz="2000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объективная оценка компетенций</a:t>
            </a:r>
          </a:p>
          <a:p>
            <a:pPr marL="285750" indent="-285750" algn="l">
              <a:buFontTx/>
              <a:buChar char="-"/>
            </a:pPr>
            <a:r>
              <a:rPr lang="ru-RU" sz="2000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короткое испытание (2-3 часа)</a:t>
            </a:r>
          </a:p>
          <a:p>
            <a:pPr marL="285750" indent="-285750" algn="l">
              <a:buFontTx/>
              <a:buChar char="-"/>
            </a:pPr>
            <a:r>
              <a:rPr lang="ru-RU" sz="2000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без бумаг</a:t>
            </a:r>
            <a:endParaRPr lang="ru-RU" sz="2000" b="1" dirty="0">
              <a:cs typeface="Times New Roman" panose="02020603050405020304" pitchFamily="18" charset="0"/>
            </a:endParaRPr>
          </a:p>
        </p:txBody>
      </p:sp>
      <p:graphicFrame>
        <p:nvGraphicFramePr>
          <p:cNvPr id="79" name="Таблица 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71003732"/>
              </p:ext>
            </p:extLst>
          </p:nvPr>
        </p:nvGraphicFramePr>
        <p:xfrm>
          <a:off x="6065520" y="1545482"/>
          <a:ext cx="2941320" cy="14935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941320"/>
              </a:tblGrid>
              <a:tr h="306257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+mn-lt"/>
                          <a:cs typeface="Times New Roman" panose="02020603050405020304" pitchFamily="18" charset="0"/>
                        </a:rPr>
                        <a:t>Ведущий учитель</a:t>
                      </a:r>
                      <a:endParaRPr lang="ru-RU" sz="2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587574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2000" dirty="0" smtClean="0">
                          <a:latin typeface="+mn-lt"/>
                          <a:cs typeface="Times New Roman" panose="02020603050405020304" pitchFamily="18" charset="0"/>
                        </a:rPr>
                        <a:t>высшая категория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2000" dirty="0" smtClean="0">
                          <a:latin typeface="+mn-lt"/>
                          <a:cs typeface="Times New Roman" panose="02020603050405020304" pitchFamily="18" charset="0"/>
                        </a:rPr>
                        <a:t>первая категория</a:t>
                      </a:r>
                      <a:endParaRPr lang="ru-RU" sz="2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4042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соответствие</a:t>
                      </a:r>
                      <a:endParaRPr lang="ru-RU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0" name="Таблица 7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91452204"/>
              </p:ext>
            </p:extLst>
          </p:nvPr>
        </p:nvGraphicFramePr>
        <p:xfrm>
          <a:off x="6080760" y="3281668"/>
          <a:ext cx="2926080" cy="14935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926080"/>
              </a:tblGrid>
              <a:tr h="356698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+mn-lt"/>
                          <a:cs typeface="Times New Roman" panose="02020603050405020304" pitchFamily="18" charset="0"/>
                        </a:rPr>
                        <a:t>Старший учитель</a:t>
                      </a:r>
                      <a:endParaRPr lang="ru-RU" sz="2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587574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2000" dirty="0" smtClean="0">
                          <a:latin typeface="+mn-lt"/>
                          <a:cs typeface="Times New Roman" panose="02020603050405020304" pitchFamily="18" charset="0"/>
                        </a:rPr>
                        <a:t>высшая категория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2000" dirty="0" smtClean="0">
                          <a:latin typeface="+mn-lt"/>
                          <a:cs typeface="Times New Roman" panose="02020603050405020304" pitchFamily="18" charset="0"/>
                        </a:rPr>
                        <a:t>первая категория</a:t>
                      </a:r>
                      <a:endParaRPr lang="ru-RU" sz="2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4042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соответствие</a:t>
                      </a:r>
                      <a:endParaRPr lang="ru-RU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1" name="Таблица 8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3491346"/>
              </p:ext>
            </p:extLst>
          </p:nvPr>
        </p:nvGraphicFramePr>
        <p:xfrm>
          <a:off x="6111240" y="4937916"/>
          <a:ext cx="2895600" cy="14935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895600"/>
              </a:tblGrid>
              <a:tr h="34042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+mn-lt"/>
                          <a:cs typeface="Times New Roman" panose="02020603050405020304" pitchFamily="18" charset="0"/>
                        </a:rPr>
                        <a:t>Учитель</a:t>
                      </a:r>
                      <a:endParaRPr lang="ru-RU" sz="2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587574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2000" dirty="0" smtClean="0">
                          <a:latin typeface="+mn-lt"/>
                          <a:cs typeface="Times New Roman" panose="02020603050405020304" pitchFamily="18" charset="0"/>
                        </a:rPr>
                        <a:t>высшая категория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2000" dirty="0" smtClean="0">
                          <a:latin typeface="+mn-lt"/>
                          <a:cs typeface="Times New Roman" panose="02020603050405020304" pitchFamily="18" charset="0"/>
                        </a:rPr>
                        <a:t>первая категория</a:t>
                      </a:r>
                      <a:endParaRPr lang="ru-RU" sz="2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3990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соответствие</a:t>
                      </a:r>
                      <a:endParaRPr lang="ru-RU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1" name="Прямоугольник 90"/>
          <p:cNvSpPr/>
          <p:nvPr/>
        </p:nvSpPr>
        <p:spPr>
          <a:xfrm>
            <a:off x="0" y="0"/>
            <a:ext cx="7665720" cy="94179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Национальная система учительского роста (с 2022 г.)</a:t>
            </a:r>
            <a:endParaRPr lang="ru-RU" sz="2400" b="1" dirty="0">
              <a:solidFill>
                <a:srgbClr val="FF0000"/>
              </a:solidFill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Прямоугольник 96"/>
          <p:cNvSpPr/>
          <p:nvPr/>
        </p:nvSpPr>
        <p:spPr>
          <a:xfrm>
            <a:off x="7673158" y="0"/>
            <a:ext cx="4518842" cy="800219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ru-RU" sz="2000" b="1" i="1" dirty="0">
                <a:latin typeface="Georgia" pitchFamily="18" charset="0"/>
                <a:cs typeface="Times New Roman" panose="02020603050405020304" pitchFamily="18" charset="0"/>
              </a:rPr>
              <a:t>От создания условий</a:t>
            </a:r>
          </a:p>
          <a:p>
            <a:pPr algn="ctr">
              <a:lnSpc>
                <a:spcPct val="115000"/>
              </a:lnSpc>
              <a:defRPr/>
            </a:pPr>
            <a:r>
              <a:rPr lang="ru-RU" sz="2000" b="1" i="1" dirty="0">
                <a:latin typeface="Georgia" pitchFamily="18" charset="0"/>
                <a:cs typeface="Times New Roman" panose="02020603050405020304" pitchFamily="18" charset="0"/>
              </a:rPr>
              <a:t>к стабильному результату</a:t>
            </a:r>
            <a:endParaRPr lang="ru-RU" sz="2000" b="1" i="1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776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администратор\Desktop\РИМЦ Методсеть\РИМЦ\Щукина Людмила Владимировна.JPG"/>
          <p:cNvPicPr>
            <a:picLocks noChangeAspect="1" noChangeArrowheads="1"/>
          </p:cNvPicPr>
          <p:nvPr/>
        </p:nvPicPr>
        <p:blipFill>
          <a:blip r:embed="rId3" cstate="print"/>
          <a:srcRect l="33339" r="19739" b="314"/>
          <a:stretch>
            <a:fillRect/>
          </a:stretch>
        </p:blipFill>
        <p:spPr bwMode="auto">
          <a:xfrm>
            <a:off x="7440613" y="3957638"/>
            <a:ext cx="1862137" cy="242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 descr="C:\Users\администратор\Desktop\РИМЦ Методсеть\РИМЦ\Коновалова Оксана Владимировна.JPG"/>
          <p:cNvPicPr>
            <a:picLocks noChangeAspect="1" noChangeArrowheads="1"/>
          </p:cNvPicPr>
          <p:nvPr/>
        </p:nvPicPr>
        <p:blipFill>
          <a:blip r:embed="rId4" cstate="print"/>
          <a:srcRect l="23631" r="13142"/>
          <a:stretch>
            <a:fillRect/>
          </a:stretch>
        </p:blipFill>
        <p:spPr bwMode="auto">
          <a:xfrm>
            <a:off x="2557463" y="3957638"/>
            <a:ext cx="2043112" cy="242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Рисунок 9" descr="Гилёва ГА.JPG"/>
          <p:cNvPicPr>
            <a:picLocks noChangeAspect="1"/>
          </p:cNvPicPr>
          <p:nvPr/>
        </p:nvPicPr>
        <p:blipFill>
          <a:blip r:embed="rId5" cstate="print"/>
          <a:srcRect l="29474" r="21713" b="13477"/>
          <a:stretch>
            <a:fillRect/>
          </a:stretch>
        </p:blipFill>
        <p:spPr bwMode="auto">
          <a:xfrm>
            <a:off x="512763" y="3957638"/>
            <a:ext cx="1803400" cy="242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Рисунок 10" descr="Агеева Нина Викторовна.jpg"/>
          <p:cNvPicPr>
            <a:picLocks noChangeAspect="1"/>
          </p:cNvPicPr>
          <p:nvPr/>
        </p:nvPicPr>
        <p:blipFill>
          <a:blip r:embed="rId6" cstate="print"/>
          <a:srcRect l="20253" r="26834" b="18304"/>
          <a:stretch>
            <a:fillRect/>
          </a:stretch>
        </p:blipFill>
        <p:spPr bwMode="auto">
          <a:xfrm>
            <a:off x="2557463" y="1106488"/>
            <a:ext cx="2001837" cy="239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Рисунок 11" descr="Бобровникова Ольга Фёдоровна.jpg"/>
          <p:cNvPicPr>
            <a:picLocks noChangeAspect="1"/>
          </p:cNvPicPr>
          <p:nvPr/>
        </p:nvPicPr>
        <p:blipFill>
          <a:blip r:embed="rId7" cstate="print"/>
          <a:srcRect l="21243" r="14510" b="16602"/>
          <a:stretch>
            <a:fillRect/>
          </a:stretch>
        </p:blipFill>
        <p:spPr bwMode="auto">
          <a:xfrm>
            <a:off x="4875213" y="1120775"/>
            <a:ext cx="2076450" cy="242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Рисунок 12" descr="нн.jpg"/>
          <p:cNvPicPr>
            <a:picLocks noChangeAspect="1"/>
          </p:cNvPicPr>
          <p:nvPr/>
        </p:nvPicPr>
        <p:blipFill>
          <a:blip r:embed="rId8" cstate="print"/>
          <a:srcRect l="8694" r="8244"/>
          <a:stretch>
            <a:fillRect/>
          </a:stretch>
        </p:blipFill>
        <p:spPr bwMode="auto">
          <a:xfrm>
            <a:off x="433388" y="1082675"/>
            <a:ext cx="1962150" cy="239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Рисунок 13" descr="Шершнев Вадим Петрович.jpg"/>
          <p:cNvPicPr>
            <a:picLocks noChangeAspect="1"/>
          </p:cNvPicPr>
          <p:nvPr/>
        </p:nvPicPr>
        <p:blipFill>
          <a:blip r:embed="rId9" cstate="print"/>
          <a:srcRect l="11888"/>
          <a:stretch>
            <a:fillRect/>
          </a:stretch>
        </p:blipFill>
        <p:spPr bwMode="auto">
          <a:xfrm>
            <a:off x="4876801" y="3957638"/>
            <a:ext cx="2270760" cy="242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5" name="Рисунок 14" descr="Галкин СВ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645650" y="1130300"/>
            <a:ext cx="2052638" cy="242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360171" y="0"/>
            <a:ext cx="11359389" cy="101258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Целевой ориентир РИМЦ – </a:t>
            </a:r>
            <a:br>
              <a:rPr lang="ru-RU" sz="2400" b="1" dirty="0" smtClean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индивидуальная успешность педагога </a:t>
            </a:r>
            <a:endParaRPr lang="ru-RU" sz="2800" b="1" dirty="0">
              <a:solidFill>
                <a:srgbClr val="FF0000"/>
              </a:solidFill>
              <a:latin typeface="Georgia" pitchFamily="18" charset="0"/>
              <a:cs typeface="Times New Roman" pitchFamily="18" charset="0"/>
            </a:endParaRPr>
          </a:p>
        </p:txBody>
      </p:sp>
      <p:pic>
        <p:nvPicPr>
          <p:cNvPr id="24589" name="Picture 14" descr="C:\Users\администратор\Downloads\для конференции.jpg"/>
          <p:cNvPicPr>
            <a:picLocks noChangeAspect="1" noChangeArrowheads="1"/>
          </p:cNvPicPr>
          <p:nvPr/>
        </p:nvPicPr>
        <p:blipFill>
          <a:blip r:embed="rId11" cstate="print"/>
          <a:srcRect l="40833" t="30734" r="18018" b="39027"/>
          <a:stretch>
            <a:fillRect/>
          </a:stretch>
        </p:blipFill>
        <p:spPr bwMode="auto">
          <a:xfrm>
            <a:off x="7405688" y="1144588"/>
            <a:ext cx="1958975" cy="239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9585961" y="4473288"/>
            <a:ext cx="2194560" cy="1384995"/>
          </a:xfrm>
          <a:prstGeom prst="rect">
            <a:avLst/>
          </a:prstGeom>
          <a:ln>
            <a:solidFill>
              <a:schemeClr val="accent5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Georgia" pitchFamily="18" charset="0"/>
                <a:cs typeface="Times New Roman" pitchFamily="18" charset="0"/>
              </a:rPr>
              <a:t>«Кадры решают все!»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4" descr="Мальцева О"/>
          <p:cNvPicPr>
            <a:picLocks noChangeAspect="1" noChangeArrowheads="1"/>
          </p:cNvPicPr>
          <p:nvPr/>
        </p:nvPicPr>
        <p:blipFill>
          <a:blip r:embed="rId3" cstate="print"/>
          <a:srcRect t="4839" r="10654"/>
          <a:stretch>
            <a:fillRect/>
          </a:stretch>
        </p:blipFill>
        <p:spPr bwMode="auto">
          <a:xfrm>
            <a:off x="6323013" y="2155825"/>
            <a:ext cx="1189037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2" descr="C:\Users\администратор\Desktop\Фото руководителей МО и ПГ ДОУ\Коновалова Оксана Владимировна.JPG"/>
          <p:cNvPicPr>
            <a:picLocks noChangeAspect="1" noChangeArrowheads="1"/>
          </p:cNvPicPr>
          <p:nvPr/>
        </p:nvPicPr>
        <p:blipFill>
          <a:blip r:embed="rId4" cstate="print"/>
          <a:srcRect l="24821" r="14110"/>
          <a:stretch>
            <a:fillRect/>
          </a:stretch>
        </p:blipFill>
        <p:spPr bwMode="auto">
          <a:xfrm>
            <a:off x="176213" y="2147888"/>
            <a:ext cx="1206500" cy="135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2" descr="C:\Users\администратор\Desktop\Фото руководителей МО и ПГ ДОУ\Шистерова Елена Михайловна.jpg"/>
          <p:cNvPicPr>
            <a:picLocks noChangeAspect="1" noChangeArrowheads="1"/>
          </p:cNvPicPr>
          <p:nvPr/>
        </p:nvPicPr>
        <p:blipFill>
          <a:blip r:embed="rId5" cstate="print"/>
          <a:srcRect l="21219" r="11066" b="22237"/>
          <a:stretch>
            <a:fillRect/>
          </a:stretch>
        </p:blipFill>
        <p:spPr bwMode="auto">
          <a:xfrm>
            <a:off x="4881563" y="5164138"/>
            <a:ext cx="1174750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2" descr="C:\Users\администратор\Desktop\Фото руководителей МО и ПГ ДОУ\Мальцева Надежда Анатольевна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3775" y="2155825"/>
            <a:ext cx="1252538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2" descr="C:\Users\администратор\Desktop\фото для конференции\Поносова Ирина Григорьевна.jpg"/>
          <p:cNvPicPr>
            <a:picLocks noChangeAspect="1" noChangeArrowheads="1"/>
          </p:cNvPicPr>
          <p:nvPr/>
        </p:nvPicPr>
        <p:blipFill>
          <a:blip r:embed="rId7" cstate="print"/>
          <a:srcRect l="10107" t="31812" r="15063" b="5109"/>
          <a:stretch>
            <a:fillRect/>
          </a:stretch>
        </p:blipFill>
        <p:spPr bwMode="auto">
          <a:xfrm>
            <a:off x="6357938" y="3638550"/>
            <a:ext cx="1225550" cy="143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4" descr="Пирумова Н"/>
          <p:cNvPicPr>
            <a:picLocks noChangeAspect="1" noChangeArrowheads="1"/>
          </p:cNvPicPr>
          <p:nvPr/>
        </p:nvPicPr>
        <p:blipFill>
          <a:blip r:embed="rId8" cstate="print"/>
          <a:srcRect b="5035"/>
          <a:stretch>
            <a:fillRect/>
          </a:stretch>
        </p:blipFill>
        <p:spPr bwMode="auto">
          <a:xfrm>
            <a:off x="4821238" y="3668713"/>
            <a:ext cx="1235075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Picture 6" descr="Лукиных Е"/>
          <p:cNvPicPr>
            <a:picLocks noChangeAspect="1" noChangeArrowheads="1"/>
          </p:cNvPicPr>
          <p:nvPr/>
        </p:nvPicPr>
        <p:blipFill>
          <a:blip r:embed="rId9" cstate="print"/>
          <a:srcRect t="11719" b="676"/>
          <a:stretch>
            <a:fillRect/>
          </a:stretch>
        </p:blipFill>
        <p:spPr bwMode="auto">
          <a:xfrm>
            <a:off x="1747838" y="2108200"/>
            <a:ext cx="1200150" cy="139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9" name="Picture 8" descr="Карасева С"/>
          <p:cNvPicPr>
            <a:picLocks noChangeAspect="1" noChangeArrowheads="1"/>
          </p:cNvPicPr>
          <p:nvPr/>
        </p:nvPicPr>
        <p:blipFill>
          <a:blip r:embed="rId10" cstate="print"/>
          <a:srcRect l="487" t="7462" r="-487" b="10403"/>
          <a:stretch>
            <a:fillRect/>
          </a:stretch>
        </p:blipFill>
        <p:spPr bwMode="auto">
          <a:xfrm>
            <a:off x="9326563" y="625475"/>
            <a:ext cx="1135062" cy="137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0" name="Picture 10" descr="пашова л"/>
          <p:cNvPicPr>
            <a:picLocks noChangeAspect="1" noChangeArrowheads="1"/>
          </p:cNvPicPr>
          <p:nvPr/>
        </p:nvPicPr>
        <p:blipFill>
          <a:blip r:embed="rId11" cstate="print"/>
          <a:srcRect b="7130"/>
          <a:stretch>
            <a:fillRect/>
          </a:stretch>
        </p:blipFill>
        <p:spPr bwMode="auto">
          <a:xfrm>
            <a:off x="1741488" y="3608388"/>
            <a:ext cx="1206500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1" name="Picture 13" descr="Савельева Т"/>
          <p:cNvPicPr>
            <a:picLocks noChangeAspect="1" noChangeArrowheads="1"/>
          </p:cNvPicPr>
          <p:nvPr/>
        </p:nvPicPr>
        <p:blipFill>
          <a:blip r:embed="rId12" cstate="print"/>
          <a:srcRect t="-2" b="2760"/>
          <a:stretch>
            <a:fillRect/>
          </a:stretch>
        </p:blipFill>
        <p:spPr bwMode="auto">
          <a:xfrm>
            <a:off x="7931150" y="3643313"/>
            <a:ext cx="117475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2" name="Picture 15" descr="Балуева Е"/>
          <p:cNvPicPr>
            <a:picLocks noChangeAspect="1" noChangeArrowheads="1"/>
          </p:cNvPicPr>
          <p:nvPr/>
        </p:nvPicPr>
        <p:blipFill>
          <a:blip r:embed="rId13" cstate="print"/>
          <a:srcRect b="11539"/>
          <a:stretch>
            <a:fillRect/>
          </a:stretch>
        </p:blipFill>
        <p:spPr bwMode="auto">
          <a:xfrm>
            <a:off x="1778000" y="644525"/>
            <a:ext cx="1203325" cy="135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3" name="Picture 15" descr="Лялькина Е"/>
          <p:cNvPicPr>
            <a:picLocks noChangeAspect="1" noChangeArrowheads="1"/>
          </p:cNvPicPr>
          <p:nvPr/>
        </p:nvPicPr>
        <p:blipFill>
          <a:blip r:embed="rId14" cstate="print"/>
          <a:srcRect l="1849" t="16666" b="20119"/>
          <a:stretch>
            <a:fillRect/>
          </a:stretch>
        </p:blipFill>
        <p:spPr bwMode="auto">
          <a:xfrm>
            <a:off x="3335338" y="2144713"/>
            <a:ext cx="123825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4" name="Picture 14" descr="http://tehniks77.edusite.ru/sveden/photo/666ab37b-955e-4a13-a088-21ac59bcab87.jpg"/>
          <p:cNvPicPr>
            <a:picLocks noChangeAspect="1" noChangeArrowheads="1"/>
          </p:cNvPicPr>
          <p:nvPr/>
        </p:nvPicPr>
        <p:blipFill>
          <a:blip r:embed="rId15" cstate="print"/>
          <a:srcRect l="10246" t="3476" r="62633" b="48701"/>
          <a:stretch>
            <a:fillRect/>
          </a:stretch>
        </p:blipFill>
        <p:spPr bwMode="auto">
          <a:xfrm>
            <a:off x="3335338" y="644525"/>
            <a:ext cx="1141412" cy="135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5" name="Picture 15" descr="Белоусов А"/>
          <p:cNvPicPr>
            <a:picLocks noChangeAspect="1" noChangeArrowheads="1"/>
          </p:cNvPicPr>
          <p:nvPr/>
        </p:nvPicPr>
        <p:blipFill>
          <a:blip r:embed="rId16" cstate="print"/>
          <a:srcRect t="2084"/>
          <a:stretch>
            <a:fillRect/>
          </a:stretch>
        </p:blipFill>
        <p:spPr bwMode="auto">
          <a:xfrm>
            <a:off x="4806950" y="644525"/>
            <a:ext cx="1189038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6" name="Picture 16" descr="Маслаков А"/>
          <p:cNvPicPr>
            <a:picLocks noChangeAspect="1" noChangeArrowheads="1"/>
          </p:cNvPicPr>
          <p:nvPr/>
        </p:nvPicPr>
        <p:blipFill>
          <a:blip r:embed="rId17" cstate="print"/>
          <a:srcRect t="29166" r="14285" b="16667"/>
          <a:stretch>
            <a:fillRect/>
          </a:stretch>
        </p:blipFill>
        <p:spPr bwMode="auto">
          <a:xfrm>
            <a:off x="9204960" y="2155825"/>
            <a:ext cx="1316990" cy="135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7" name="Picture 20" descr="Носков М"/>
          <p:cNvPicPr>
            <a:picLocks noChangeAspect="1" noChangeArrowheads="1"/>
          </p:cNvPicPr>
          <p:nvPr/>
        </p:nvPicPr>
        <p:blipFill>
          <a:blip r:embed="rId18" cstate="print"/>
          <a:srcRect l="40807" t="17390" b="26086"/>
          <a:stretch>
            <a:fillRect/>
          </a:stretch>
        </p:blipFill>
        <p:spPr bwMode="auto">
          <a:xfrm>
            <a:off x="10658475" y="2132013"/>
            <a:ext cx="1243013" cy="139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8" name="Picture 18" descr="Ознобихина С"/>
          <p:cNvPicPr>
            <a:picLocks noChangeAspect="1" noChangeArrowheads="1"/>
          </p:cNvPicPr>
          <p:nvPr/>
        </p:nvPicPr>
        <p:blipFill>
          <a:blip r:embed="rId19" cstate="print"/>
          <a:srcRect t="2061" b="17436"/>
          <a:stretch>
            <a:fillRect/>
          </a:stretch>
        </p:blipFill>
        <p:spPr bwMode="auto">
          <a:xfrm>
            <a:off x="185738" y="3608388"/>
            <a:ext cx="1203325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9" name="Picture 7"/>
          <p:cNvPicPr>
            <a:picLocks noChangeAspect="1" noChangeArrowheads="1"/>
          </p:cNvPicPr>
          <p:nvPr/>
        </p:nvPicPr>
        <p:blipFill>
          <a:blip r:embed="rId20" cstate="print"/>
          <a:srcRect l="485" t="14616" r="-485" b="-1047"/>
          <a:stretch>
            <a:fillRect/>
          </a:stretch>
        </p:blipFill>
        <p:spPr bwMode="auto">
          <a:xfrm>
            <a:off x="3351213" y="3640138"/>
            <a:ext cx="1222375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20" name="Picture 17" descr="Садыкова Н"/>
          <p:cNvPicPr>
            <a:picLocks noChangeAspect="1" noChangeArrowheads="1"/>
          </p:cNvPicPr>
          <p:nvPr/>
        </p:nvPicPr>
        <p:blipFill>
          <a:blip r:embed="rId21" cstate="print"/>
          <a:srcRect b="2615"/>
          <a:stretch>
            <a:fillRect/>
          </a:stretch>
        </p:blipFill>
        <p:spPr bwMode="auto">
          <a:xfrm>
            <a:off x="9332913" y="3641725"/>
            <a:ext cx="1189037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21" name="Picture 19" descr="Сальников А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0715625" y="3660775"/>
            <a:ext cx="1185863" cy="141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22" name="Picture 21" descr="Соловьева Ф"/>
          <p:cNvPicPr>
            <a:picLocks noChangeAspect="1" noChangeArrowheads="1"/>
          </p:cNvPicPr>
          <p:nvPr/>
        </p:nvPicPr>
        <p:blipFill>
          <a:blip r:embed="rId23" cstate="print"/>
          <a:srcRect t="-1608" r="8058" b="1608"/>
          <a:stretch>
            <a:fillRect/>
          </a:stretch>
        </p:blipFill>
        <p:spPr bwMode="auto">
          <a:xfrm>
            <a:off x="184150" y="5114925"/>
            <a:ext cx="1247775" cy="145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23" name="Picture 16" descr="Тетенова Е"/>
          <p:cNvPicPr>
            <a:picLocks noChangeAspect="1" noChangeArrowheads="1"/>
          </p:cNvPicPr>
          <p:nvPr/>
        </p:nvPicPr>
        <p:blipFill>
          <a:blip r:embed="rId24" cstate="print"/>
          <a:srcRect l="16959" t="11842" r="19884" b="30264"/>
          <a:stretch>
            <a:fillRect/>
          </a:stretch>
        </p:blipFill>
        <p:spPr bwMode="auto">
          <a:xfrm>
            <a:off x="1747838" y="5154613"/>
            <a:ext cx="1150937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24" name="Picture 21" descr="Углева М"/>
          <p:cNvPicPr>
            <a:picLocks noChangeAspect="1" noChangeArrowheads="1"/>
          </p:cNvPicPr>
          <p:nvPr/>
        </p:nvPicPr>
        <p:blipFill>
          <a:blip r:embed="rId25" cstate="print"/>
          <a:srcRect l="16795" t="-568" r="16615" b="24921"/>
          <a:stretch>
            <a:fillRect/>
          </a:stretch>
        </p:blipFill>
        <p:spPr bwMode="auto">
          <a:xfrm>
            <a:off x="7896225" y="5164138"/>
            <a:ext cx="1323975" cy="138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Прямоугольник 35"/>
          <p:cNvSpPr/>
          <p:nvPr/>
        </p:nvSpPr>
        <p:spPr>
          <a:xfrm>
            <a:off x="176212" y="0"/>
            <a:ext cx="11725066" cy="4821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2400" b="1" dirty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Команда, без которой …</a:t>
            </a:r>
          </a:p>
        </p:txBody>
      </p:sp>
      <p:pic>
        <p:nvPicPr>
          <p:cNvPr id="25628" name="Picture 14" descr="C:\Users\администратор\Downloads\для конференции.jpg"/>
          <p:cNvPicPr>
            <a:picLocks noChangeAspect="1" noChangeArrowheads="1"/>
          </p:cNvPicPr>
          <p:nvPr/>
        </p:nvPicPr>
        <p:blipFill>
          <a:blip r:embed="rId26" cstate="print"/>
          <a:srcRect l="40833" t="29849" r="14494" b="40788"/>
          <a:stretch>
            <a:fillRect/>
          </a:stretch>
        </p:blipFill>
        <p:spPr bwMode="auto">
          <a:xfrm>
            <a:off x="6310313" y="684213"/>
            <a:ext cx="1201737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29" name="Picture 3"/>
          <p:cNvPicPr>
            <a:picLocks noChangeAspect="1" noChangeArrowheads="1"/>
          </p:cNvPicPr>
          <p:nvPr/>
        </p:nvPicPr>
        <p:blipFill>
          <a:blip r:embed="rId27" cstate="print"/>
          <a:srcRect l="4382" t="7359" r="80608" b="43867"/>
          <a:stretch>
            <a:fillRect/>
          </a:stretch>
        </p:blipFill>
        <p:spPr bwMode="auto">
          <a:xfrm>
            <a:off x="7880350" y="2147888"/>
            <a:ext cx="1146175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30" name="Picture 2" descr="C:\Users\администратор\Desktop\Фото руководителей МО и ПГ ДОУ\Чудинова Ирина Аркадьевна.jpg"/>
          <p:cNvPicPr>
            <a:picLocks noChangeAspect="1" noChangeArrowheads="1"/>
          </p:cNvPicPr>
          <p:nvPr/>
        </p:nvPicPr>
        <p:blipFill>
          <a:blip r:embed="rId28" cstate="print"/>
          <a:srcRect l="13983" b="4999"/>
          <a:stretch>
            <a:fillRect/>
          </a:stretch>
        </p:blipFill>
        <p:spPr bwMode="auto">
          <a:xfrm>
            <a:off x="3332163" y="5164138"/>
            <a:ext cx="126047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31" name="Рисунок 10" descr="Агеева Нина Викторовна.jpg"/>
          <p:cNvPicPr>
            <a:picLocks noChangeAspect="1"/>
          </p:cNvPicPr>
          <p:nvPr/>
        </p:nvPicPr>
        <p:blipFill>
          <a:blip r:embed="rId29" cstate="print"/>
          <a:srcRect l="20253" t="-2" r="26834" b="24844"/>
          <a:stretch>
            <a:fillRect/>
          </a:stretch>
        </p:blipFill>
        <p:spPr bwMode="auto">
          <a:xfrm>
            <a:off x="176213" y="652463"/>
            <a:ext cx="1222375" cy="134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32" name="Рисунок 12" descr="нн.jpg"/>
          <p:cNvPicPr>
            <a:picLocks noChangeAspect="1"/>
          </p:cNvPicPr>
          <p:nvPr/>
        </p:nvPicPr>
        <p:blipFill>
          <a:blip r:embed="rId30" cstate="print"/>
          <a:srcRect l="8694" r="8244" b="10040"/>
          <a:stretch>
            <a:fillRect/>
          </a:stretch>
        </p:blipFill>
        <p:spPr bwMode="auto">
          <a:xfrm>
            <a:off x="10633075" y="606425"/>
            <a:ext cx="1268413" cy="139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33" name="Рисунок 9" descr="Гилёва ГА.JPG"/>
          <p:cNvPicPr>
            <a:picLocks noChangeAspect="1"/>
          </p:cNvPicPr>
          <p:nvPr/>
        </p:nvPicPr>
        <p:blipFill>
          <a:blip r:embed="rId31" cstate="print"/>
          <a:srcRect l="29474" r="21713" b="16791"/>
          <a:stretch>
            <a:fillRect/>
          </a:stretch>
        </p:blipFill>
        <p:spPr bwMode="auto">
          <a:xfrm>
            <a:off x="7859713" y="663575"/>
            <a:ext cx="1185862" cy="133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34" name="Picture 2" descr="C:\Users\администратор\Desktop\РИМЦ Методсеть\РИМЦ\Щукина Людмила Владимировна.JPG"/>
          <p:cNvPicPr>
            <a:picLocks noChangeAspect="1" noChangeArrowheads="1"/>
          </p:cNvPicPr>
          <p:nvPr/>
        </p:nvPicPr>
        <p:blipFill>
          <a:blip r:embed="rId32" cstate="print"/>
          <a:srcRect l="33339" r="19739" b="314"/>
          <a:stretch>
            <a:fillRect/>
          </a:stretch>
        </p:blipFill>
        <p:spPr bwMode="auto">
          <a:xfrm>
            <a:off x="6396038" y="5178425"/>
            <a:ext cx="1187450" cy="137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Прямоугольник 33"/>
          <p:cNvSpPr/>
          <p:nvPr/>
        </p:nvSpPr>
        <p:spPr>
          <a:xfrm>
            <a:off x="9263289" y="5277349"/>
            <a:ext cx="2741155" cy="1508105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atin typeface="Georgia" pitchFamily="18" charset="0"/>
                <a:cs typeface="Times New Roman" panose="02020603050405020304" pitchFamily="18" charset="0"/>
              </a:rPr>
              <a:t>От создания условий</a:t>
            </a:r>
          </a:p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atin typeface="Georgia" pitchFamily="18" charset="0"/>
                <a:cs typeface="Times New Roman" panose="02020603050405020304" pitchFamily="18" charset="0"/>
              </a:rPr>
              <a:t>к стабильному результату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/>
          <p:cNvPicPr>
            <a:picLocks noChangeAspect="1" noChangeArrowheads="1"/>
          </p:cNvPicPr>
          <p:nvPr/>
        </p:nvPicPr>
        <p:blipFill>
          <a:blip r:embed="rId3" cstate="print"/>
          <a:srcRect l="19168" r="14850"/>
          <a:stretch>
            <a:fillRect/>
          </a:stretch>
        </p:blipFill>
        <p:spPr bwMode="auto">
          <a:xfrm>
            <a:off x="213360" y="708025"/>
            <a:ext cx="1493520" cy="1765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6"/>
          <p:cNvPicPr>
            <a:picLocks noChangeAspect="1" noChangeArrowheads="1"/>
          </p:cNvPicPr>
          <p:nvPr/>
        </p:nvPicPr>
        <p:blipFill>
          <a:blip r:embed="rId4" cstate="print"/>
          <a:srcRect t="-2" b="6380"/>
          <a:stretch>
            <a:fillRect/>
          </a:stretch>
        </p:blipFill>
        <p:spPr bwMode="auto">
          <a:xfrm>
            <a:off x="8199120" y="2514600"/>
            <a:ext cx="1378646" cy="182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11843" y="704215"/>
            <a:ext cx="1490906" cy="1810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8"/>
          <p:cNvPicPr>
            <a:picLocks noChangeAspect="1" noChangeArrowheads="1"/>
          </p:cNvPicPr>
          <p:nvPr/>
        </p:nvPicPr>
        <p:blipFill>
          <a:blip r:embed="rId6" cstate="print"/>
          <a:srcRect r="14070"/>
          <a:stretch>
            <a:fillRect/>
          </a:stretch>
        </p:blipFill>
        <p:spPr bwMode="auto">
          <a:xfrm>
            <a:off x="228600" y="2561591"/>
            <a:ext cx="1453804" cy="176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03919" y="4489451"/>
            <a:ext cx="1612657" cy="191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9273" y="704215"/>
            <a:ext cx="1445375" cy="1795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11"/>
          <p:cNvPicPr>
            <a:picLocks noChangeAspect="1" noChangeArrowheads="1"/>
          </p:cNvPicPr>
          <p:nvPr/>
        </p:nvPicPr>
        <p:blipFill>
          <a:blip r:embed="rId9" cstate="print"/>
          <a:srcRect r="9328"/>
          <a:stretch>
            <a:fillRect/>
          </a:stretch>
        </p:blipFill>
        <p:spPr bwMode="auto">
          <a:xfrm>
            <a:off x="6537961" y="2543218"/>
            <a:ext cx="1554479" cy="180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5" name="Picture 12"/>
          <p:cNvPicPr>
            <a:picLocks noChangeAspect="1" noChangeArrowheads="1"/>
          </p:cNvPicPr>
          <p:nvPr/>
        </p:nvPicPr>
        <p:blipFill>
          <a:blip r:embed="rId10" cstate="print"/>
          <a:srcRect l="8263" t="-1324" r="11528" b="1324"/>
          <a:stretch>
            <a:fillRect/>
          </a:stretch>
        </p:blipFill>
        <p:spPr bwMode="auto">
          <a:xfrm>
            <a:off x="4887913" y="683578"/>
            <a:ext cx="1640879" cy="1815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6" name="Picture 13"/>
          <p:cNvPicPr>
            <a:picLocks noChangeAspect="1" noChangeArrowheads="1"/>
          </p:cNvPicPr>
          <p:nvPr/>
        </p:nvPicPr>
        <p:blipFill>
          <a:blip r:embed="rId11" cstate="print"/>
          <a:srcRect l="13811" t="14079" r="11670" b="7031"/>
          <a:stretch>
            <a:fillRect/>
          </a:stretch>
        </p:blipFill>
        <p:spPr bwMode="auto">
          <a:xfrm>
            <a:off x="10202304" y="4495800"/>
            <a:ext cx="1691298" cy="1889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0" y="0"/>
            <a:ext cx="12192000" cy="4821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«Эврика» </a:t>
            </a:r>
            <a:r>
              <a:rPr lang="ru-RU" sz="2400" b="1" dirty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– Пермь</a:t>
            </a:r>
            <a:endParaRPr lang="ru-RU" sz="2400" b="1" dirty="0" smtClean="0">
              <a:solidFill>
                <a:srgbClr val="FF0000"/>
              </a:solidFill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429250" y="555927"/>
            <a:ext cx="4518842" cy="771109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atin typeface="Georgia" pitchFamily="18" charset="0"/>
                <a:cs typeface="Times New Roman" panose="02020603050405020304" pitchFamily="18" charset="0"/>
              </a:rPr>
              <a:t>От создания условий </a:t>
            </a:r>
          </a:p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atin typeface="Georgia" pitchFamily="18" charset="0"/>
                <a:cs typeface="Times New Roman" panose="02020603050405020304" pitchFamily="18" charset="0"/>
              </a:rPr>
              <a:t>к стабильному результату</a:t>
            </a:r>
            <a:endParaRPr lang="ru-RU" sz="2000" b="1" i="1" dirty="0">
              <a:latin typeface="Georgia" pitchFamily="18" charset="0"/>
            </a:endParaRPr>
          </a:p>
        </p:txBody>
      </p:sp>
      <p:sp>
        <p:nvSpPr>
          <p:cNvPr id="29713" name="Прямоугольник 1"/>
          <p:cNvSpPr>
            <a:spLocks noChangeArrowheads="1"/>
          </p:cNvSpPr>
          <p:nvPr/>
        </p:nvSpPr>
        <p:spPr bwMode="auto">
          <a:xfrm>
            <a:off x="9646920" y="1583372"/>
            <a:ext cx="2346960" cy="2585323"/>
          </a:xfrm>
          <a:prstGeom prst="rect">
            <a:avLst/>
          </a:prstGeom>
          <a:noFill/>
          <a:ln w="9525">
            <a:solidFill>
              <a:schemeClr val="accent5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>
                <a:latin typeface="Georgia" pitchFamily="18" charset="0"/>
                <a:cs typeface="Times New Roman" pitchFamily="18" charset="0"/>
              </a:rPr>
              <a:t>Просыпаясь утром, спроси себя: «Что я должен </a:t>
            </a:r>
            <a:r>
              <a:rPr lang="ru-RU" b="1" dirty="0" smtClean="0">
                <a:latin typeface="Georgia" pitchFamily="18" charset="0"/>
                <a:cs typeface="Times New Roman" pitchFamily="18" charset="0"/>
              </a:rPr>
              <a:t>делать</a:t>
            </a:r>
            <a:r>
              <a:rPr lang="ru-RU" b="1" dirty="0">
                <a:latin typeface="Georgia" pitchFamily="18" charset="0"/>
                <a:cs typeface="Times New Roman" pitchFamily="18" charset="0"/>
              </a:rPr>
              <a:t>?» </a:t>
            </a:r>
          </a:p>
          <a:p>
            <a:r>
              <a:rPr lang="ru-RU" b="1" dirty="0">
                <a:latin typeface="Georgia" pitchFamily="18" charset="0"/>
                <a:cs typeface="Times New Roman" pitchFamily="18" charset="0"/>
              </a:rPr>
              <a:t>Вечером, прежде чем </a:t>
            </a:r>
            <a:r>
              <a:rPr lang="ru-RU" b="1" dirty="0" smtClean="0">
                <a:latin typeface="Georgia" pitchFamily="18" charset="0"/>
                <a:cs typeface="Times New Roman" pitchFamily="18" charset="0"/>
              </a:rPr>
              <a:t>заснуть, спроси себя: </a:t>
            </a:r>
          </a:p>
          <a:p>
            <a:r>
              <a:rPr lang="ru-RU" b="1" dirty="0" smtClean="0">
                <a:latin typeface="Georgia" pitchFamily="18" charset="0"/>
                <a:cs typeface="Times New Roman" pitchFamily="18" charset="0"/>
              </a:rPr>
              <a:t>«</a:t>
            </a:r>
            <a:r>
              <a:rPr lang="ru-RU" b="1" dirty="0">
                <a:latin typeface="Georgia" pitchFamily="18" charset="0"/>
                <a:cs typeface="Times New Roman" pitchFamily="18" charset="0"/>
              </a:rPr>
              <a:t>Что я сделал</a:t>
            </a:r>
            <a:r>
              <a:rPr lang="ru-RU" b="1" dirty="0" smtClean="0">
                <a:latin typeface="Georgia" pitchFamily="18" charset="0"/>
                <a:cs typeface="Times New Roman" pitchFamily="18" charset="0"/>
              </a:rPr>
              <a:t>?»</a:t>
            </a:r>
            <a:endParaRPr lang="ru-RU" b="1" dirty="0">
              <a:latin typeface="Georgia" pitchFamily="18" charset="0"/>
              <a:cs typeface="Times New Roman" pitchFamily="18" charset="0"/>
            </a:endParaRPr>
          </a:p>
          <a:p>
            <a:pPr algn="r"/>
            <a:r>
              <a:rPr lang="ru-RU" b="1" i="1" dirty="0">
                <a:latin typeface="Georgia" pitchFamily="18" charset="0"/>
                <a:cs typeface="Times New Roman" pitchFamily="18" charset="0"/>
              </a:rPr>
              <a:t>Пифагор</a:t>
            </a: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816419" y="4513580"/>
            <a:ext cx="1683422" cy="1902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752601" y="2578100"/>
            <a:ext cx="1463040" cy="1772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14" cstate="print"/>
          <a:srcRect b="2841"/>
          <a:stretch>
            <a:fillRect/>
          </a:stretch>
        </p:blipFill>
        <p:spPr bwMode="auto">
          <a:xfrm>
            <a:off x="4851400" y="2554646"/>
            <a:ext cx="1610360" cy="1782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15" cstate="print"/>
          <a:srcRect l="5360" r="20261" b="954"/>
          <a:stretch>
            <a:fillRect/>
          </a:stretch>
        </p:blipFill>
        <p:spPr bwMode="auto">
          <a:xfrm>
            <a:off x="213360" y="4513580"/>
            <a:ext cx="1493520" cy="1890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8"/>
          <p:cNvPicPr>
            <a:picLocks noChangeAspect="1" noChangeArrowheads="1"/>
          </p:cNvPicPr>
          <p:nvPr/>
        </p:nvPicPr>
        <p:blipFill>
          <a:blip r:embed="rId16" cstate="print"/>
          <a:srcRect l="6091" t="3020" b="19854"/>
          <a:stretch>
            <a:fillRect/>
          </a:stretch>
        </p:blipFill>
        <p:spPr bwMode="auto">
          <a:xfrm>
            <a:off x="3596640" y="4511040"/>
            <a:ext cx="1639888" cy="192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9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309938" y="2583499"/>
            <a:ext cx="1533781" cy="1759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0"/>
          <p:cNvPicPr>
            <a:picLocks noChangeAspect="1" noChangeArrowheads="1"/>
          </p:cNvPicPr>
          <p:nvPr/>
        </p:nvPicPr>
        <p:blipFill>
          <a:blip r:embed="rId18" cstate="print"/>
          <a:srcRect l="37671" r="13889" b="17621"/>
          <a:stretch>
            <a:fillRect/>
          </a:stretch>
        </p:blipFill>
        <p:spPr bwMode="auto">
          <a:xfrm>
            <a:off x="5308918" y="4492308"/>
            <a:ext cx="1518602" cy="1923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1"/>
          <p:cNvPicPr>
            <a:picLocks noChangeAspect="1" noChangeArrowheads="1"/>
          </p:cNvPicPr>
          <p:nvPr/>
        </p:nvPicPr>
        <p:blipFill>
          <a:blip r:embed="rId19" cstate="print"/>
          <a:srcRect l="1379" t="2189" r="8978" b="4391"/>
          <a:stretch>
            <a:fillRect/>
          </a:stretch>
        </p:blipFill>
        <p:spPr bwMode="auto">
          <a:xfrm>
            <a:off x="6893244" y="4495800"/>
            <a:ext cx="1507098" cy="192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 descr="C:\Users\администратор\Desktop\материалы 2016-2017 учебного года\учитель года 2017\фото участников\Учитель\Вшивкова Наталья Владимировна МБОУ Гимназия.JPG"/>
          <p:cNvPicPr>
            <a:picLocks noChangeAspect="1" noChangeArrowheads="1"/>
          </p:cNvPicPr>
          <p:nvPr/>
        </p:nvPicPr>
        <p:blipFill>
          <a:blip r:embed="rId3" cstate="print"/>
          <a:srcRect t="5563" b="11070"/>
          <a:stretch>
            <a:fillRect/>
          </a:stretch>
        </p:blipFill>
        <p:spPr bwMode="auto">
          <a:xfrm>
            <a:off x="53975" y="2703513"/>
            <a:ext cx="2657475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4" descr="C:\Users\администратор\Desktop\материалы 2016-2017 учебного года\учитель года 2017\фото участников\Молодой специалист\Романова Светлана Сергеевна, СОШ № 121.jpg"/>
          <p:cNvPicPr>
            <a:picLocks noChangeAspect="1" noChangeArrowheads="1"/>
          </p:cNvPicPr>
          <p:nvPr/>
        </p:nvPicPr>
        <p:blipFill>
          <a:blip r:embed="rId4" cstate="print"/>
          <a:srcRect l="14725" b="19833"/>
          <a:stretch>
            <a:fillRect/>
          </a:stretch>
        </p:blipFill>
        <p:spPr bwMode="auto">
          <a:xfrm>
            <a:off x="2968625" y="2703513"/>
            <a:ext cx="2778125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3"/>
          <p:cNvPicPr>
            <a:picLocks noChangeAspect="1" noChangeArrowheads="1"/>
          </p:cNvPicPr>
          <p:nvPr/>
        </p:nvPicPr>
        <p:blipFill>
          <a:blip r:embed="rId5" cstate="print"/>
          <a:srcRect b="11818"/>
          <a:stretch>
            <a:fillRect/>
          </a:stretch>
        </p:blipFill>
        <p:spPr bwMode="auto">
          <a:xfrm>
            <a:off x="9069388" y="2692400"/>
            <a:ext cx="2973387" cy="336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5088"/>
            <a:ext cx="8291513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20013" y="1322388"/>
            <a:ext cx="4471987" cy="96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7" name="TextBox 2"/>
          <p:cNvSpPr txBox="1">
            <a:spLocks noChangeArrowheads="1"/>
          </p:cNvSpPr>
          <p:nvPr/>
        </p:nvSpPr>
        <p:spPr bwMode="auto">
          <a:xfrm>
            <a:off x="336550" y="1366838"/>
            <a:ext cx="727075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1600" b="1" dirty="0" smtClean="0">
                <a:latin typeface="Georgia" pitchFamily="18" charset="0"/>
                <a:cs typeface="Times New Roman" pitchFamily="18" charset="0"/>
              </a:rPr>
              <a:t>«Чтобы быть хорошим </a:t>
            </a:r>
            <a:r>
              <a:rPr lang="ru-RU" altLang="ru-RU" sz="1600" b="1" dirty="0">
                <a:latin typeface="Georgia" pitchFamily="18" charset="0"/>
                <a:cs typeface="Times New Roman" pitchFamily="18" charset="0"/>
              </a:rPr>
              <a:t>преподавателем, нужно любить то, что преподаёшь, и любить тех, кому </a:t>
            </a:r>
            <a:r>
              <a:rPr lang="ru-RU" altLang="ru-RU" sz="1600" b="1" dirty="0" smtClean="0">
                <a:latin typeface="Georgia" pitchFamily="18" charset="0"/>
                <a:cs typeface="Times New Roman" pitchFamily="18" charset="0"/>
              </a:rPr>
              <a:t>преподаёшь» </a:t>
            </a:r>
            <a:endParaRPr lang="ru-RU" altLang="ru-RU" sz="1600" b="1" dirty="0">
              <a:latin typeface="Georgia" pitchFamily="18" charset="0"/>
              <a:cs typeface="Times New Roman" pitchFamily="18" charset="0"/>
            </a:endParaRPr>
          </a:p>
          <a:p>
            <a:pPr algn="r"/>
            <a:r>
              <a:rPr lang="ru-RU" altLang="ru-RU" sz="1600" dirty="0">
                <a:latin typeface="Georgia" pitchFamily="18" charset="0"/>
                <a:cs typeface="Times New Roman" pitchFamily="18" charset="0"/>
              </a:rPr>
              <a:t>В. Ключевский</a:t>
            </a:r>
          </a:p>
        </p:txBody>
      </p:sp>
      <p:pic>
        <p:nvPicPr>
          <p:cNvPr id="35848" name="Picture 13" descr="C:\Users\администратор\Documents\Фото педагогов ОУ района\учителя\Бушуева Л.Г..jpg"/>
          <p:cNvPicPr>
            <a:picLocks noChangeAspect="1" noChangeArrowheads="1"/>
          </p:cNvPicPr>
          <p:nvPr/>
        </p:nvPicPr>
        <p:blipFill>
          <a:blip r:embed="rId8" cstate="print"/>
          <a:srcRect l="7143" r="1785" b="20934"/>
          <a:stretch>
            <a:fillRect/>
          </a:stretch>
        </p:blipFill>
        <p:spPr bwMode="auto">
          <a:xfrm>
            <a:off x="5894388" y="2687638"/>
            <a:ext cx="2916237" cy="339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-43542" y="63500"/>
            <a:ext cx="12235542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Победители и призеры конкурса </a:t>
            </a:r>
            <a:r>
              <a:rPr lang="ru-RU" sz="2400" b="1" dirty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профессионального </a:t>
            </a:r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мастерства</a:t>
            </a:r>
            <a:r>
              <a:rPr lang="ru-RU" sz="2400" b="1" dirty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«Учитель года - 2017»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администратор\Desktop\материалы 2017-2018 уч.год\агустовская конференция\Фото педагогов\Шарапов А..jpg"/>
          <p:cNvPicPr>
            <a:picLocks noChangeAspect="1" noChangeArrowheads="1"/>
          </p:cNvPicPr>
          <p:nvPr/>
        </p:nvPicPr>
        <p:blipFill>
          <a:blip r:embed="rId3" cstate="print"/>
          <a:srcRect l="8937" r="7363"/>
          <a:stretch>
            <a:fillRect/>
          </a:stretch>
        </p:blipFill>
        <p:spPr bwMode="auto">
          <a:xfrm>
            <a:off x="929640" y="1456690"/>
            <a:ext cx="3444240" cy="270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TextBox 4"/>
          <p:cNvSpPr txBox="1">
            <a:spLocks noChangeArrowheads="1"/>
          </p:cNvSpPr>
          <p:nvPr/>
        </p:nvSpPr>
        <p:spPr bwMode="auto">
          <a:xfrm>
            <a:off x="122238" y="4303713"/>
            <a:ext cx="40846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9" name="Picture 4" descr="C:\Users\администратор\Documents\фото педагогов началки\100_3485.JPG"/>
          <p:cNvPicPr>
            <a:picLocks noChangeAspect="1" noChangeArrowheads="1"/>
          </p:cNvPicPr>
          <p:nvPr/>
        </p:nvPicPr>
        <p:blipFill>
          <a:blip r:embed="rId4" cstate="print"/>
          <a:srcRect l="18831" r="25781"/>
          <a:stretch>
            <a:fillRect/>
          </a:stretch>
        </p:blipFill>
        <p:spPr bwMode="auto">
          <a:xfrm>
            <a:off x="8945880" y="1471930"/>
            <a:ext cx="2613025" cy="270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5388" y="1471930"/>
            <a:ext cx="3019425" cy="270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58100" y="114300"/>
            <a:ext cx="465137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547688" y="63500"/>
            <a:ext cx="7110413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ru-RU" sz="2400" b="1" dirty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Конкурс ПНПО </a:t>
            </a:r>
          </a:p>
          <a:p>
            <a:pPr algn="ctr">
              <a:defRPr/>
            </a:pPr>
            <a:r>
              <a:rPr lang="ru-RU" sz="2400" b="1" dirty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«Лучшие учителя России»- 2017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80360" y="5501640"/>
            <a:ext cx="4632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655320" y="4617720"/>
            <a:ext cx="11049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В.В. Путин: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Georgia" pitchFamily="18" charset="0"/>
                <a:ea typeface="Times New Roman" pitchFamily="18" charset="0"/>
                <a:cs typeface="Times New Roman" pitchFamily="18" charset="0"/>
              </a:rPr>
              <a:t>«Система образования должна строиться вокруг сильного, одаренного учителя. Такие </a:t>
            </a:r>
            <a:r>
              <a:rPr lang="ru-RU" sz="2400" dirty="0" smtClean="0">
                <a:solidFill>
                  <a:srgbClr val="FF000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кадры нужно отбирать по крупицам, беречь их и поддерживать</a:t>
            </a:r>
            <a:r>
              <a:rPr lang="ru-RU" sz="2400" dirty="0" smtClean="0">
                <a:latin typeface="Georgia" pitchFamily="18" charset="0"/>
                <a:ea typeface="Times New Roman" pitchFamily="18" charset="0"/>
                <a:cs typeface="Times New Roman" pitchFamily="18" charset="0"/>
              </a:rPr>
              <a:t>».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Заголовок 1"/>
          <p:cNvSpPr txBox="1">
            <a:spLocks/>
          </p:cNvSpPr>
          <p:nvPr/>
        </p:nvSpPr>
        <p:spPr>
          <a:xfrm>
            <a:off x="6569622" y="1303619"/>
            <a:ext cx="5332676" cy="470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cs typeface="Times New Roman" panose="02020603050405020304" pitchFamily="18" charset="0"/>
            </a:endParaRPr>
          </a:p>
        </p:txBody>
      </p:sp>
      <p:sp>
        <p:nvSpPr>
          <p:cNvPr id="32" name="Заголовок 1"/>
          <p:cNvSpPr txBox="1">
            <a:spLocks/>
          </p:cNvSpPr>
          <p:nvPr/>
        </p:nvSpPr>
        <p:spPr>
          <a:xfrm>
            <a:off x="1097280" y="1402080"/>
            <a:ext cx="3733800" cy="657947"/>
          </a:xfrm>
          <a:prstGeom prst="rect">
            <a:avLst/>
          </a:prstGeom>
          <a:ln>
            <a:solidFill>
              <a:schemeClr val="accent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u="sng" dirty="0" smtClean="0">
                <a:latin typeface="Georgia" pitchFamily="18" charset="0"/>
                <a:cs typeface="Times New Roman" panose="02020603050405020304" pitchFamily="18" charset="0"/>
              </a:rPr>
              <a:t>2016 г. – 83 региона России и 6 стран СНГ </a:t>
            </a:r>
            <a:endParaRPr lang="ru-RU" sz="2000" b="1" u="sng" dirty="0">
              <a:latin typeface="Georgia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98463" y="3169585"/>
            <a:ext cx="2016137" cy="1938459"/>
          </a:xfrm>
          <a:prstGeom prst="rect">
            <a:avLst/>
          </a:prstGeom>
          <a:ln w="19050">
            <a:noFill/>
          </a:ln>
        </p:spPr>
      </p:pic>
      <p:pic>
        <p:nvPicPr>
          <p:cNvPr id="39" name="Picture 175" descr="Казакова Л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79919" y="1432560"/>
            <a:ext cx="2726625" cy="3576141"/>
          </a:xfrm>
          <a:prstGeom prst="rect">
            <a:avLst/>
          </a:prstGeom>
          <a:noFill/>
        </p:spPr>
      </p:pic>
      <p:pic>
        <p:nvPicPr>
          <p:cNvPr id="40" name="Picture 183" descr="Сальников 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4378" y="2564018"/>
            <a:ext cx="2699702" cy="3550804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" y="63500"/>
            <a:ext cx="7452360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Международная олимпиада учителей «ПРОФИ-КРАЙ»</a:t>
            </a:r>
            <a:endParaRPr lang="ru-RU" sz="2400" b="1" dirty="0">
              <a:solidFill>
                <a:srgbClr val="FF0000"/>
              </a:solidFill>
              <a:latin typeface="Georgia" pitchFamily="18" charset="0"/>
              <a:cs typeface="Times New Roman" pitchFamily="18" charset="0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40625" y="0"/>
            <a:ext cx="465137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7117080" y="5303520"/>
            <a:ext cx="4648200" cy="830997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Georgia" pitchFamily="18" charset="0"/>
              </a:rPr>
              <a:t>Заочный этап – </a:t>
            </a:r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</a:rPr>
              <a:t>99</a:t>
            </a:r>
            <a:r>
              <a:rPr lang="ru-RU" sz="2400" dirty="0" smtClean="0">
                <a:latin typeface="Georgia" pitchFamily="18" charset="0"/>
              </a:rPr>
              <a:t> чел., </a:t>
            </a:r>
          </a:p>
          <a:p>
            <a:r>
              <a:rPr lang="ru-RU" sz="2400" dirty="0" smtClean="0">
                <a:latin typeface="Georgia" pitchFamily="18" charset="0"/>
              </a:rPr>
              <a:t>очный этап –</a:t>
            </a:r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</a:rPr>
              <a:t> 35 </a:t>
            </a:r>
            <a:r>
              <a:rPr lang="ru-RU" sz="2400" dirty="0" smtClean="0">
                <a:latin typeface="Georgia" pitchFamily="18" charset="0"/>
              </a:rPr>
              <a:t>чел.</a:t>
            </a:r>
            <a:endParaRPr lang="ru-RU" sz="2400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776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0"/>
          <p:cNvPicPr>
            <a:picLocks noChangeAspect="1" noChangeArrowheads="1"/>
          </p:cNvPicPr>
          <p:nvPr/>
        </p:nvPicPr>
        <p:blipFill>
          <a:blip r:embed="rId3" cstate="print"/>
          <a:srcRect r="17061"/>
          <a:stretch>
            <a:fillRect/>
          </a:stretch>
        </p:blipFill>
        <p:spPr bwMode="auto">
          <a:xfrm>
            <a:off x="7635239" y="2986723"/>
            <a:ext cx="1419543" cy="175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9" name="Picture 23" descr="C:\Users\администратор\Documents\Фото педагогов ОУ района\Казанцева НА дс8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" y="2881843"/>
            <a:ext cx="1580515" cy="2046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6126480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Конкурс  </a:t>
            </a:r>
            <a:r>
              <a:rPr lang="ru-RU" sz="2400" b="1" dirty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уроков и </a:t>
            </a:r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занятий </a:t>
            </a:r>
          </a:p>
          <a:p>
            <a:pPr algn="ctr"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«Мой</a:t>
            </a:r>
            <a:r>
              <a:rPr lang="ru-RU" sz="2400" b="1" dirty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лучший </a:t>
            </a:r>
            <a:r>
              <a:rPr lang="ru-RU" sz="2400" b="1" dirty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урок»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340725" y="195263"/>
            <a:ext cx="241300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</a:p>
        </p:txBody>
      </p:sp>
      <p:pic>
        <p:nvPicPr>
          <p:cNvPr id="37898" name="Picture 2" descr="C:\Users\администратор\Desktop\Фото руководителей МО и ПГ ДОУ\Мальцева Надежда Анатольевн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3881" y="981922"/>
            <a:ext cx="1661160" cy="1867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77628" y="975360"/>
            <a:ext cx="1709134" cy="1889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0" name="Picture 3" descr="C:\Users\A8B4~1\AppData\Local\Temp\Rar$DI89.289\2 - копия (2).jpeg"/>
          <p:cNvPicPr>
            <a:picLocks noChangeAspect="1" noChangeArrowheads="1"/>
          </p:cNvPicPr>
          <p:nvPr/>
        </p:nvPicPr>
        <p:blipFill>
          <a:blip r:embed="rId7" cstate="print"/>
          <a:srcRect r="5896"/>
          <a:stretch>
            <a:fillRect/>
          </a:stretch>
        </p:blipFill>
        <p:spPr bwMode="auto">
          <a:xfrm>
            <a:off x="2213928" y="2935730"/>
            <a:ext cx="1702752" cy="1980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1" name="Picture 5" descr="C:\Users\администратор\Downloads\bl7ervb7mXk.jpg"/>
          <p:cNvPicPr>
            <a:picLocks noChangeAspect="1" noChangeArrowheads="1"/>
          </p:cNvPicPr>
          <p:nvPr/>
        </p:nvPicPr>
        <p:blipFill>
          <a:blip r:embed="rId8" cstate="print"/>
          <a:srcRect l="17676" t="7443" r="2728" b="5151"/>
          <a:stretch>
            <a:fillRect/>
          </a:stretch>
        </p:blipFill>
        <p:spPr bwMode="auto">
          <a:xfrm>
            <a:off x="182880" y="4907280"/>
            <a:ext cx="1628521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2" name="Picture 6" descr="C:\Users\администратор\Downloads\fcef2087-a5ea-4ffa-81ea-93ebbe962a63.jpg"/>
          <p:cNvPicPr>
            <a:picLocks noChangeAspect="1" noChangeArrowheads="1"/>
          </p:cNvPicPr>
          <p:nvPr/>
        </p:nvPicPr>
        <p:blipFill>
          <a:blip r:embed="rId9" cstate="print"/>
          <a:srcRect l="11784" r="6535" b="27548"/>
          <a:stretch>
            <a:fillRect/>
          </a:stretch>
        </p:blipFill>
        <p:spPr bwMode="auto">
          <a:xfrm>
            <a:off x="1605913" y="4924978"/>
            <a:ext cx="1595415" cy="1750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3" name="Picture 18" descr="C:\Users\администратор\Documents\Фото педагогов ОУ района\учителя\Назаровская Н.В..jpg"/>
          <p:cNvPicPr>
            <a:picLocks noChangeAspect="1" noChangeArrowheads="1"/>
          </p:cNvPicPr>
          <p:nvPr/>
        </p:nvPicPr>
        <p:blipFill>
          <a:blip r:embed="rId10" cstate="print"/>
          <a:srcRect b="19600"/>
          <a:stretch>
            <a:fillRect/>
          </a:stretch>
        </p:blipFill>
        <p:spPr bwMode="auto">
          <a:xfrm>
            <a:off x="2219009" y="971233"/>
            <a:ext cx="1668384" cy="189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4" name="Picture 19" descr="C:\Users\администратор\Documents\Фото педагогов ОУ района\учителя\Полуянова Е.В. Кукетская СОШ.jpg"/>
          <p:cNvPicPr>
            <a:picLocks noChangeAspect="1" noChangeArrowheads="1"/>
          </p:cNvPicPr>
          <p:nvPr/>
        </p:nvPicPr>
        <p:blipFill>
          <a:blip r:embed="rId11" cstate="print"/>
          <a:srcRect l="1849" t="926" r="56026" b="47556"/>
          <a:stretch>
            <a:fillRect/>
          </a:stretch>
        </p:blipFill>
        <p:spPr bwMode="auto">
          <a:xfrm>
            <a:off x="3202622" y="4936975"/>
            <a:ext cx="1384617" cy="1765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5" name="Picture 20" descr="C:\Users\администратор\Documents\Фото педагогов ОУ района\Панькова Г.В. СОШ №121.jpg"/>
          <p:cNvPicPr>
            <a:picLocks noChangeAspect="1" noChangeArrowheads="1"/>
          </p:cNvPicPr>
          <p:nvPr/>
        </p:nvPicPr>
        <p:blipFill>
          <a:blip r:embed="rId12" cstate="print"/>
          <a:srcRect l="25359" t="9555" r="22044" b="42317"/>
          <a:stretch>
            <a:fillRect/>
          </a:stretch>
        </p:blipFill>
        <p:spPr bwMode="auto">
          <a:xfrm>
            <a:off x="4610008" y="4930144"/>
            <a:ext cx="1546952" cy="1744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10" name="Picture 24" descr="C:\Users\администратор\Documents\Фото педагогов ОУ района\Безгодова Татьяна Владимировна дс89.jpg"/>
          <p:cNvPicPr>
            <a:picLocks noChangeAspect="1" noChangeArrowheads="1"/>
          </p:cNvPicPr>
          <p:nvPr/>
        </p:nvPicPr>
        <p:blipFill>
          <a:blip r:embed="rId13" cstate="print"/>
          <a:srcRect b="9362"/>
          <a:stretch>
            <a:fillRect/>
          </a:stretch>
        </p:blipFill>
        <p:spPr bwMode="auto">
          <a:xfrm>
            <a:off x="3893184" y="2861748"/>
            <a:ext cx="1623696" cy="2060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6156961" y="0"/>
            <a:ext cx="6035040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Конкурс  </a:t>
            </a:r>
            <a:r>
              <a:rPr lang="ru-RU" sz="2400" b="1" dirty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уроков и занятий «Расширяя горизонты»</a:t>
            </a:r>
          </a:p>
        </p:txBody>
      </p:sp>
      <p:pic>
        <p:nvPicPr>
          <p:cNvPr id="15" name="Picture 2" descr="C:\Users\администратор\Desktop\Фото руководителей МО и ПГ ДОУ\Мальцева Надежда Анатольевн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34100" y="997585"/>
            <a:ext cx="1554163" cy="174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4" descr="C:\Users\администратор\Documents\Фото педагогов ОУ района\учителя\Кузнецова А.И..jpg"/>
          <p:cNvPicPr>
            <a:picLocks noChangeAspect="1" noChangeArrowheads="1"/>
          </p:cNvPicPr>
          <p:nvPr/>
        </p:nvPicPr>
        <p:blipFill>
          <a:blip r:embed="rId14" cstate="print"/>
          <a:srcRect b="23843"/>
          <a:stretch>
            <a:fillRect/>
          </a:stretch>
        </p:blipFill>
        <p:spPr bwMode="auto">
          <a:xfrm>
            <a:off x="9000173" y="1021398"/>
            <a:ext cx="1539875" cy="175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5" descr="C:\Users\администратор\Documents\Фото педагогов ОУ района\учителя\Ташлыкова С.Ю..jpg"/>
          <p:cNvPicPr>
            <a:picLocks noChangeAspect="1" noChangeArrowheads="1"/>
          </p:cNvPicPr>
          <p:nvPr/>
        </p:nvPicPr>
        <p:blipFill>
          <a:blip r:embed="rId15" cstate="print"/>
          <a:srcRect b="4079"/>
          <a:stretch>
            <a:fillRect/>
          </a:stretch>
        </p:blipFill>
        <p:spPr bwMode="auto">
          <a:xfrm>
            <a:off x="7703820" y="1022350"/>
            <a:ext cx="1306513" cy="175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6" descr="C:\Users\администратор\Documents\Фото педагогов ОУ района\учителя\Исаева А.С. осн.шк..JPG"/>
          <p:cNvPicPr>
            <a:picLocks noChangeAspect="1" noChangeArrowheads="1"/>
          </p:cNvPicPr>
          <p:nvPr/>
        </p:nvPicPr>
        <p:blipFill>
          <a:blip r:embed="rId16" cstate="print"/>
          <a:srcRect l="36470" t="33414" r="12727" b="18233"/>
          <a:stretch>
            <a:fillRect/>
          </a:stretch>
        </p:blipFill>
        <p:spPr bwMode="auto">
          <a:xfrm>
            <a:off x="6154103" y="2973070"/>
            <a:ext cx="1501775" cy="176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3" descr="C:\Users\администратор\Documents\Фото педагогов ОУ района\учителя\Бушуева Л.Г..jpg"/>
          <p:cNvPicPr>
            <a:picLocks noChangeAspect="1" noChangeArrowheads="1"/>
          </p:cNvPicPr>
          <p:nvPr/>
        </p:nvPicPr>
        <p:blipFill>
          <a:blip r:embed="rId17" cstate="print"/>
          <a:srcRect l="7143" r="1785" b="20934"/>
          <a:stretch>
            <a:fillRect/>
          </a:stretch>
        </p:blipFill>
        <p:spPr bwMode="auto">
          <a:xfrm>
            <a:off x="10552430" y="1051878"/>
            <a:ext cx="1440948" cy="167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054783" y="2986723"/>
            <a:ext cx="1593850" cy="175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7" descr="C:\Users\администратор\Documents\Фото педагогов ОУ района\Прохорова О.С..jpg"/>
          <p:cNvPicPr>
            <a:picLocks noChangeAspect="1" noChangeArrowheads="1"/>
          </p:cNvPicPr>
          <p:nvPr/>
        </p:nvPicPr>
        <p:blipFill>
          <a:blip r:embed="rId18" cstate="print"/>
          <a:srcRect l="12524" t="23979" b="3539"/>
          <a:stretch>
            <a:fillRect/>
          </a:stretch>
        </p:blipFill>
        <p:spPr bwMode="auto">
          <a:xfrm>
            <a:off x="10593070" y="2971483"/>
            <a:ext cx="1416050" cy="175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8" descr="C:\Users\администратор\Documents\Фото педагогов ОУ района\Узлова Е.Ю..jpg"/>
          <p:cNvPicPr>
            <a:picLocks noChangeAspect="1" noChangeArrowheads="1"/>
          </p:cNvPicPr>
          <p:nvPr/>
        </p:nvPicPr>
        <p:blipFill>
          <a:blip r:embed="rId19" cstate="print"/>
          <a:srcRect l="12709" t="16449" r="2290" b="14278"/>
          <a:stretch>
            <a:fillRect/>
          </a:stretch>
        </p:blipFill>
        <p:spPr bwMode="auto">
          <a:xfrm>
            <a:off x="6818313" y="4885690"/>
            <a:ext cx="1441450" cy="175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9" descr="C:\Users\администратор\Documents\Фото педагогов ОУ района\Федорова Э.Н..jpg"/>
          <p:cNvPicPr>
            <a:picLocks noChangeAspect="1" noChangeArrowheads="1"/>
          </p:cNvPicPr>
          <p:nvPr/>
        </p:nvPicPr>
        <p:blipFill>
          <a:blip r:embed="rId20" cstate="print"/>
          <a:srcRect l="13770" t="19572" r="2611" b="10724"/>
          <a:stretch>
            <a:fillRect/>
          </a:stretch>
        </p:blipFill>
        <p:spPr bwMode="auto">
          <a:xfrm>
            <a:off x="8457248" y="4873625"/>
            <a:ext cx="1406525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34" descr="F:\Медалистки\DSC08249.JPG"/>
          <p:cNvPicPr>
            <a:picLocks noChangeAspect="1" noChangeArrowheads="1"/>
          </p:cNvPicPr>
          <p:nvPr/>
        </p:nvPicPr>
        <p:blipFill>
          <a:blip r:embed="rId21" cstate="print"/>
          <a:srcRect l="69479" t="15469" b="46848"/>
          <a:stretch>
            <a:fillRect/>
          </a:stretch>
        </p:blipFill>
        <p:spPr bwMode="auto">
          <a:xfrm>
            <a:off x="10026332" y="4890770"/>
            <a:ext cx="1296988" cy="170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50" name="Picture 3" descr="C:\Users\администратор\Downloads\Чудинова.jpeg"/>
          <p:cNvPicPr>
            <a:picLocks noChangeAspect="1" noChangeArrowheads="1"/>
          </p:cNvPicPr>
          <p:nvPr/>
        </p:nvPicPr>
        <p:blipFill>
          <a:blip r:embed="rId3" cstate="print"/>
          <a:srcRect l="7036"/>
          <a:stretch>
            <a:fillRect/>
          </a:stretch>
        </p:blipFill>
        <p:spPr bwMode="auto">
          <a:xfrm>
            <a:off x="3964624" y="3414078"/>
            <a:ext cx="1615464" cy="1798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8340725" y="195263"/>
            <a:ext cx="241300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-635" y="28970"/>
            <a:ext cx="6050915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Призеры </a:t>
            </a:r>
            <a:r>
              <a:rPr lang="ru-RU" sz="2400" b="1" dirty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конкурса дидактических и методических средств обучения</a:t>
            </a:r>
          </a:p>
        </p:txBody>
      </p:sp>
      <p:pic>
        <p:nvPicPr>
          <p:cNvPr id="39948" name="Picture 18" descr="C:\Users\администратор\Documents\Фото педагогов ОУ района\учителя\Шарапов А.С..jpg"/>
          <p:cNvPicPr>
            <a:picLocks noChangeAspect="1" noChangeArrowheads="1"/>
          </p:cNvPicPr>
          <p:nvPr/>
        </p:nvPicPr>
        <p:blipFill>
          <a:blip r:embed="rId4" cstate="print"/>
          <a:srcRect l="40083" t="4468" r="22266" b="37975"/>
          <a:stretch>
            <a:fillRect/>
          </a:stretch>
        </p:blipFill>
        <p:spPr bwMode="auto">
          <a:xfrm>
            <a:off x="3592195" y="1319848"/>
            <a:ext cx="1673225" cy="205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7"/>
          <p:cNvPicPr>
            <a:picLocks noChangeAspect="1" noChangeArrowheads="1"/>
          </p:cNvPicPr>
          <p:nvPr/>
        </p:nvPicPr>
        <p:blipFill rotWithShape="1">
          <a:blip r:embed="rId5" cstate="print"/>
          <a:srcRect l="25582" t="5770" r="29532" b="28604"/>
          <a:stretch/>
        </p:blipFill>
        <p:spPr bwMode="auto">
          <a:xfrm>
            <a:off x="228600" y="3434715"/>
            <a:ext cx="1627188" cy="17716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9958" name="Picture 20" descr="http://zukaiskiy3.caduk.ru/sveden/photo/5e65cdfd-6892-42f8-bc63-48ea57498632.jpg"/>
          <p:cNvPicPr>
            <a:picLocks noChangeAspect="1" noChangeArrowheads="1"/>
          </p:cNvPicPr>
          <p:nvPr/>
        </p:nvPicPr>
        <p:blipFill>
          <a:blip r:embed="rId6" cstate="print"/>
          <a:srcRect l="18546" t="2934" b="18401"/>
          <a:stretch>
            <a:fillRect/>
          </a:stretch>
        </p:blipFill>
        <p:spPr bwMode="auto">
          <a:xfrm>
            <a:off x="2992438" y="4688523"/>
            <a:ext cx="1560512" cy="177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9" name="Picture 2" descr="C:\Users\A8B4~1\AppData\Local\Temp\Rar$DI00.857\Конькова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91578" y="4682173"/>
            <a:ext cx="1678113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6141720" y="0"/>
            <a:ext cx="6050280" cy="5170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FF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Класс года -2017</a:t>
            </a:r>
            <a:endParaRPr lang="ru-RU" dirty="0">
              <a:solidFill>
                <a:srgbClr val="FF0000"/>
              </a:solidFill>
              <a:effectLst/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 descr="Куклина Елизавета Юрьевна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39624" y="731520"/>
            <a:ext cx="1765687" cy="2011680"/>
          </a:xfrm>
          <a:prstGeom prst="rect">
            <a:avLst/>
          </a:prstGeom>
          <a:noFill/>
        </p:spPr>
      </p:pic>
      <p:pic>
        <p:nvPicPr>
          <p:cNvPr id="18" name="Picture 4" descr="Романова Светлана Сергеевна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 b="10909"/>
          <a:stretch>
            <a:fillRect/>
          </a:stretch>
        </p:blipFill>
        <p:spPr bwMode="auto">
          <a:xfrm>
            <a:off x="9601200" y="732155"/>
            <a:ext cx="1676400" cy="1995805"/>
          </a:xfrm>
          <a:prstGeom prst="rect">
            <a:avLst/>
          </a:prstGeom>
          <a:noFill/>
        </p:spPr>
      </p:pic>
      <p:pic>
        <p:nvPicPr>
          <p:cNvPr id="19" name="Picture 6" descr="Двоеглазова Марина Васильевна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601200" y="2979335"/>
            <a:ext cx="1630680" cy="2239413"/>
          </a:xfrm>
          <a:prstGeom prst="rect">
            <a:avLst/>
          </a:prstGeom>
          <a:noFill/>
        </p:spPr>
      </p:pic>
      <p:pic>
        <p:nvPicPr>
          <p:cNvPr id="20" name="Picture 2" descr="C:\Users\Пользователь\Desktop\Исаева А.С..jpe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050096" y="2971800"/>
            <a:ext cx="1889908" cy="2293150"/>
          </a:xfrm>
          <a:prstGeom prst="rect">
            <a:avLst/>
          </a:prstGeom>
          <a:noFill/>
        </p:spPr>
      </p:pic>
      <p:pic>
        <p:nvPicPr>
          <p:cNvPr id="39947" name="Picture 17" descr="C:\Users\администратор\Documents\Фото педагогов ОУ района\Пьянкова Р.Д. СОШ №121.jpg"/>
          <p:cNvPicPr>
            <a:picLocks noChangeAspect="1" noChangeArrowheads="1"/>
          </p:cNvPicPr>
          <p:nvPr/>
        </p:nvPicPr>
        <p:blipFill>
          <a:blip r:embed="rId15" cstate="print"/>
          <a:srcRect l="18279" t="9686" r="25613" b="29886"/>
          <a:stretch>
            <a:fillRect/>
          </a:stretch>
        </p:blipFill>
        <p:spPr bwMode="auto">
          <a:xfrm>
            <a:off x="2105978" y="2020888"/>
            <a:ext cx="1687512" cy="202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6" name="Picture 16" descr="C:\Users\администратор\Documents\Фото педагогов ОУ района\учителя\Самгина Л.В..jpg"/>
          <p:cNvPicPr>
            <a:picLocks noChangeAspect="1" noChangeArrowheads="1"/>
          </p:cNvPicPr>
          <p:nvPr/>
        </p:nvPicPr>
        <p:blipFill>
          <a:blip r:embed="rId16" cstate="print"/>
          <a:srcRect r="6505" b="16902"/>
          <a:stretch>
            <a:fillRect/>
          </a:stretch>
        </p:blipFill>
        <p:spPr bwMode="auto">
          <a:xfrm>
            <a:off x="685800" y="1335088"/>
            <a:ext cx="1627188" cy="202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540625" y="5851525"/>
            <a:ext cx="465137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администратор\Downloads\мар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5313" y="4286250"/>
            <a:ext cx="2441575" cy="239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71663" y="1687513"/>
            <a:ext cx="2133600" cy="239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4" descr="C:\Users\администратор\Desktop\материалы 2016-2017 учебного года\межрайонная игра\фото\IMG_3070.JPG"/>
          <p:cNvPicPr>
            <a:picLocks noChangeAspect="1" noChangeArrowheads="1"/>
          </p:cNvPicPr>
          <p:nvPr/>
        </p:nvPicPr>
        <p:blipFill>
          <a:blip r:embed="rId5" cstate="print"/>
          <a:srcRect l="39854" t="46191" r="33644" b="7805"/>
          <a:stretch>
            <a:fillRect/>
          </a:stretch>
        </p:blipFill>
        <p:spPr bwMode="auto">
          <a:xfrm>
            <a:off x="3074988" y="4289425"/>
            <a:ext cx="2157412" cy="239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42041" y="82233"/>
            <a:ext cx="5741988" cy="113877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Конкурс </a:t>
            </a:r>
            <a:r>
              <a:rPr lang="ru-RU" sz="2400" b="1" dirty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эссе </a:t>
            </a:r>
            <a:endParaRPr lang="ru-RU" sz="2400" b="1" dirty="0" smtClean="0">
              <a:solidFill>
                <a:srgbClr val="FF0000"/>
              </a:solidFill>
              <a:latin typeface="Georgia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200" b="1" dirty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«Личность молодого педагога: </a:t>
            </a:r>
          </a:p>
          <a:p>
            <a:pPr algn="ctr">
              <a:defRPr/>
            </a:pPr>
            <a:r>
              <a:rPr lang="ru-RU" sz="2200" b="1" dirty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становление в наши дни»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928931" y="82233"/>
            <a:ext cx="6154200" cy="113877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Конкурс </a:t>
            </a:r>
            <a:r>
              <a:rPr lang="ru-RU" sz="2400" b="1" dirty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эссе </a:t>
            </a:r>
            <a:endParaRPr lang="ru-RU" sz="2400" b="1" dirty="0" smtClean="0">
              <a:solidFill>
                <a:srgbClr val="FF0000"/>
              </a:solidFill>
              <a:latin typeface="Georgia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2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«</a:t>
            </a:r>
            <a:r>
              <a:rPr lang="ru-RU" sz="2200" b="1" dirty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Как я </a:t>
            </a:r>
            <a:r>
              <a:rPr lang="ru-RU" sz="22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управляю</a:t>
            </a:r>
          </a:p>
          <a:p>
            <a:pPr algn="ctr">
              <a:defRPr/>
            </a:pPr>
            <a:r>
              <a:rPr lang="ru-RU" sz="22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своим </a:t>
            </a:r>
            <a:r>
              <a:rPr lang="ru-RU" sz="2200" b="1" dirty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профессиональным развитием»</a:t>
            </a:r>
          </a:p>
        </p:txBody>
      </p:sp>
      <p:pic>
        <p:nvPicPr>
          <p:cNvPr id="40971" name="Picture 2" descr="C:\Users\администратор\Downloads\Ветрова.jpg"/>
          <p:cNvPicPr>
            <a:picLocks noChangeAspect="1" noChangeArrowheads="1"/>
          </p:cNvPicPr>
          <p:nvPr/>
        </p:nvPicPr>
        <p:blipFill>
          <a:blip r:embed="rId6" cstate="print"/>
          <a:srcRect l="9647" t="1826" r="6160"/>
          <a:stretch>
            <a:fillRect/>
          </a:stretch>
        </p:blipFill>
        <p:spPr bwMode="auto">
          <a:xfrm>
            <a:off x="7253288" y="4289425"/>
            <a:ext cx="2205037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2" name="Picture 2" descr="C:\Users\A8B4~1\AppData\Local\Temp\Rar$DI00.803\Светлана Ивановна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439275" y="4276725"/>
            <a:ext cx="2160588" cy="241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3" name="Picture 4" descr="C:\Users\администратор\Downloads\Елена Владимировна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737600" y="1717675"/>
            <a:ext cx="2114550" cy="236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4153543" y="1754094"/>
            <a:ext cx="4370969" cy="800219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txBody>
          <a:bodyPr>
            <a:spAutoFit/>
          </a:bodyPr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atin typeface="Georgia" pitchFamily="18" charset="0"/>
                <a:cs typeface="Times New Roman" panose="02020603050405020304" pitchFamily="18" charset="0"/>
              </a:rPr>
              <a:t>От создания условий</a:t>
            </a: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atin typeface="Georgia" pitchFamily="18" charset="0"/>
                <a:cs typeface="Times New Roman" panose="02020603050405020304" pitchFamily="18" charset="0"/>
              </a:rPr>
              <a:t>к стабильному результату</a:t>
            </a:r>
            <a:endParaRPr lang="ru-RU" sz="2000" b="1" i="1" dirty="0">
              <a:latin typeface="Georgia" pitchFamily="18" charset="0"/>
            </a:endParaRPr>
          </a:p>
        </p:txBody>
      </p:sp>
      <p:sp>
        <p:nvSpPr>
          <p:cNvPr id="40977" name="Прямоугольник 2"/>
          <p:cNvSpPr>
            <a:spLocks noChangeArrowheads="1"/>
          </p:cNvSpPr>
          <p:nvPr/>
        </p:nvSpPr>
        <p:spPr bwMode="auto">
          <a:xfrm>
            <a:off x="4143375" y="2860675"/>
            <a:ext cx="47783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>
                <a:latin typeface="Georgia" pitchFamily="18" charset="0"/>
              </a:rPr>
              <a:t>«Сильным, опытным становится педагог, который умеет анализировать свой труд...». </a:t>
            </a:r>
          </a:p>
          <a:p>
            <a:pPr algn="r"/>
            <a:r>
              <a:rPr lang="ru-RU" dirty="0">
                <a:latin typeface="Georgia" pitchFamily="18" charset="0"/>
              </a:rPr>
              <a:t>В. А. Сухомлинский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/>
          <p:cNvSpPr/>
          <p:nvPr/>
        </p:nvSpPr>
        <p:spPr>
          <a:xfrm>
            <a:off x="8174263" y="2110014"/>
            <a:ext cx="2192564" cy="45901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Georgia" panose="02040502050405020303" pitchFamily="18" charset="0"/>
              </a:rPr>
              <a:t>10481 ребенок</a:t>
            </a:r>
            <a:endParaRPr lang="ru-RU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232319" y="2898862"/>
            <a:ext cx="2192564" cy="45901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Georgia" panose="02040502050405020303" pitchFamily="18" charset="0"/>
              </a:rPr>
              <a:t>719 педагогов</a:t>
            </a:r>
            <a:endParaRPr lang="ru-RU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19190" y="4359889"/>
            <a:ext cx="2192564" cy="45901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Georgia" panose="02040502050405020303" pitchFamily="18" charset="0"/>
              </a:rPr>
              <a:t>1244 студента</a:t>
            </a:r>
            <a:endParaRPr lang="ru-RU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19190" y="5021944"/>
            <a:ext cx="2192564" cy="45901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Georgia" panose="02040502050405020303" pitchFamily="18" charset="0"/>
              </a:rPr>
              <a:t>80 педагогов</a:t>
            </a:r>
            <a:endParaRPr lang="ru-RU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="" xmlns:p14="http://schemas.microsoft.com/office/powerpoint/2010/main" val="1282261887"/>
              </p:ext>
            </p:extLst>
          </p:nvPr>
        </p:nvGraphicFramePr>
        <p:xfrm>
          <a:off x="289560" y="1155224"/>
          <a:ext cx="11551920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749040" y="213854"/>
            <a:ext cx="8191682" cy="446276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000" b="1" i="1" dirty="0" smtClean="0">
                <a:latin typeface="Georgia" pitchFamily="18" charset="0"/>
                <a:cs typeface="Times New Roman" panose="02020603050405020304" pitchFamily="18" charset="0"/>
              </a:rPr>
              <a:t>От создания условий к стабильному результату</a:t>
            </a:r>
            <a:endParaRPr lang="ru-RU" sz="2000" b="1" i="1" dirty="0" smtClean="0">
              <a:latin typeface="Georgia" pitchFamily="18" charset="0"/>
            </a:endParaRPr>
          </a:p>
        </p:txBody>
      </p:sp>
      <p:grpSp>
        <p:nvGrpSpPr>
          <p:cNvPr id="2" name="Группа 5"/>
          <p:cNvGrpSpPr/>
          <p:nvPr/>
        </p:nvGrpSpPr>
        <p:grpSpPr>
          <a:xfrm>
            <a:off x="0" y="110146"/>
            <a:ext cx="2019300" cy="1680554"/>
            <a:chOff x="1439862" y="-35396"/>
            <a:chExt cx="3132138" cy="2708275"/>
          </a:xfrm>
        </p:grpSpPr>
        <p:pic>
          <p:nvPicPr>
            <p:cNvPr id="8" name="Рисунок 6" descr="http://a-trest.ru/uploadedFiles/images/logotip.jpg"/>
            <p:cNvPicPr>
              <a:picLocks noChangeAspect="1" noChangeArrowheads="1"/>
            </p:cNvPicPr>
            <p:nvPr/>
          </p:nvPicPr>
          <p:blipFill>
            <a:blip r:embed="rId7" cstate="print">
              <a:lum bright="70000" contrast="-7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9862" y="-35396"/>
              <a:ext cx="3132138" cy="270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500014">
              <a:off x="1875669" y="88884"/>
              <a:ext cx="2088705" cy="13698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Овал 2"/>
          <p:cNvSpPr/>
          <p:nvPr/>
        </p:nvSpPr>
        <p:spPr>
          <a:xfrm>
            <a:off x="5778136" y="4630039"/>
            <a:ext cx="1095103" cy="87085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87 </a:t>
            </a:r>
            <a:r>
              <a:rPr lang="ru-RU" sz="9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педагогов</a:t>
            </a:r>
            <a:endParaRPr lang="ru-RU" sz="9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18120" y="5654040"/>
            <a:ext cx="3642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FF0000"/>
                </a:solidFill>
                <a:latin typeface="Georgia" pitchFamily="18" charset="0"/>
                <a:cs typeface="Times New Roman" panose="02020603050405020304" pitchFamily="18" charset="0"/>
              </a:rPr>
              <a:t>2018 – 2027 годы – Десятилетие детства</a:t>
            </a:r>
          </a:p>
        </p:txBody>
      </p:sp>
    </p:spTree>
    <p:extLst>
      <p:ext uri="{BB962C8B-B14F-4D97-AF65-F5344CB8AC3E}">
        <p14:creationId xmlns="" xmlns:p14="http://schemas.microsoft.com/office/powerpoint/2010/main" val="4171478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ъект 2"/>
          <p:cNvSpPr>
            <a:spLocks noGrp="1"/>
          </p:cNvSpPr>
          <p:nvPr>
            <p:ph idx="1"/>
          </p:nvPr>
        </p:nvSpPr>
        <p:spPr>
          <a:xfrm>
            <a:off x="472440" y="518160"/>
            <a:ext cx="8747760" cy="5928360"/>
          </a:xfrm>
          <a:ln>
            <a:solidFill>
              <a:schemeClr val="accent1"/>
            </a:solidFill>
          </a:ln>
        </p:spPr>
        <p:txBody>
          <a:bodyPr>
            <a:normAutofit fontScale="25000" lnSpcReduction="20000"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90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ru-RU" sz="11200" b="1" dirty="0" smtClean="0">
                <a:latin typeface="Georgia" pitchFamily="18" charset="0"/>
              </a:rPr>
              <a:t>«Только тот учитель, который сам зовет к себе на уроки экспертов квалифицированных и взыскательных коллег, хорошо методически подготовленных завучей и директоров и просит о </a:t>
            </a:r>
            <a:r>
              <a:rPr lang="ru-RU" sz="11200" b="1" dirty="0" err="1" smtClean="0">
                <a:latin typeface="Georgia" pitchFamily="18" charset="0"/>
              </a:rPr>
              <a:t>некомплиментарных</a:t>
            </a:r>
            <a:r>
              <a:rPr lang="ru-RU" sz="11200" b="1" dirty="0" smtClean="0">
                <a:latin typeface="Georgia" pitchFamily="18" charset="0"/>
              </a:rPr>
              <a:t> оценках и даже в мелочах не позволяет себе хоть на мгновенье стать </a:t>
            </a:r>
            <a:r>
              <a:rPr lang="ru-RU" sz="11200" b="1" dirty="0" err="1" smtClean="0">
                <a:latin typeface="Georgia" pitchFamily="18" charset="0"/>
              </a:rPr>
              <a:t>крыловской</a:t>
            </a:r>
            <a:r>
              <a:rPr lang="ru-RU" sz="11200" b="1" dirty="0" smtClean="0">
                <a:latin typeface="Georgia" pitchFamily="18" charset="0"/>
              </a:rPr>
              <a:t> вороной, а ценит честную экспертную оценку и серьезно задумывается над каждым замечанием, - только тот и может дорасти до высоких требований ФГОС»</a:t>
            </a:r>
          </a:p>
          <a:p>
            <a:pPr algn="r">
              <a:buNone/>
            </a:pPr>
            <a:r>
              <a:rPr lang="ru-RU" sz="6400" dirty="0" smtClean="0">
                <a:latin typeface="Georgia" pitchFamily="18" charset="0"/>
                <a:cs typeface="Times New Roman" pitchFamily="18" charset="0"/>
              </a:rPr>
              <a:t>Из книги: Поташник М.М., Левит М.В. </a:t>
            </a:r>
          </a:p>
          <a:p>
            <a:pPr algn="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6400" dirty="0" smtClean="0">
                <a:latin typeface="Georgia" pitchFamily="18" charset="0"/>
                <a:cs typeface="Times New Roman" pitchFamily="18" charset="0"/>
              </a:rPr>
              <a:t> «Освоение ФГОС: методические материалы для учителя» </a:t>
            </a:r>
          </a:p>
          <a:p>
            <a:pPr algn="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6400" dirty="0" smtClean="0">
                <a:latin typeface="Georgia" pitchFamily="18" charset="0"/>
                <a:cs typeface="Times New Roman" pitchFamily="18" charset="0"/>
              </a:rPr>
              <a:t>М.: Педагогическое общество России, 2016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ru-RU" sz="9600" dirty="0" smtClean="0"/>
          </a:p>
          <a:p>
            <a:pPr marL="0" indent="0" algn="just" eaLnBrk="1" hangingPunct="1">
              <a:buFont typeface="Arial" pitchFamily="34" charset="0"/>
              <a:buNone/>
            </a:pPr>
            <a:endParaRPr lang="ru-RU" sz="9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buFont typeface="Arial" pitchFamily="34" charset="0"/>
              <a:buNone/>
            </a:pPr>
            <a:endParaRPr lang="ru-RU" sz="51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r" eaLnBrk="1" hangingPunct="1">
              <a:buFont typeface="Arial" pitchFamily="34" charset="0"/>
              <a:buNone/>
            </a:pPr>
            <a:endParaRPr lang="ru-RU" sz="19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hangingPunct="1">
              <a:buFont typeface="Arial" pitchFamily="34" charset="0"/>
              <a:buNone/>
            </a:pPr>
            <a:endParaRPr lang="ru-RU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 eaLnBrk="1" hangingPunct="1">
              <a:buFont typeface="Arial" pitchFamily="34" charset="0"/>
              <a:buNone/>
            </a:pPr>
            <a:endParaRPr lang="ru-RU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2" cstate="print"/>
          <a:srcRect l="14326" t="6131" r="26973"/>
          <a:stretch>
            <a:fillRect/>
          </a:stretch>
        </p:blipFill>
        <p:spPr bwMode="auto">
          <a:xfrm>
            <a:off x="9506268" y="3501390"/>
            <a:ext cx="2241550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38018" y="468948"/>
            <a:ext cx="2305050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7" name="Прямоугольник 1"/>
          <p:cNvSpPr>
            <a:spLocks noChangeArrowheads="1"/>
          </p:cNvSpPr>
          <p:nvPr/>
        </p:nvSpPr>
        <p:spPr bwMode="auto">
          <a:xfrm>
            <a:off x="9367838" y="5989321"/>
            <a:ext cx="26098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7030A0"/>
                </a:solidFill>
              </a:rPr>
              <a:t>М.М. Поташник</a:t>
            </a:r>
          </a:p>
        </p:txBody>
      </p:sp>
      <p:sp>
        <p:nvSpPr>
          <p:cNvPr id="44038" name="Прямоугольник 2"/>
          <p:cNvSpPr>
            <a:spLocks noChangeArrowheads="1"/>
          </p:cNvSpPr>
          <p:nvPr/>
        </p:nvSpPr>
        <p:spPr bwMode="auto">
          <a:xfrm>
            <a:off x="9578658" y="2874010"/>
            <a:ext cx="19494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1" i="1" dirty="0">
                <a:solidFill>
                  <a:srgbClr val="7030A0"/>
                </a:solidFill>
              </a:rPr>
              <a:t>М.В. Левит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85980" y="0"/>
            <a:ext cx="11754742" cy="120032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400" b="1" dirty="0" smtClean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Коллективы – лидеры учреждений,</a:t>
            </a:r>
          </a:p>
          <a:p>
            <a:pPr algn="ctr" eaLnBrk="1" hangingPunct="1">
              <a:defRPr/>
            </a:pPr>
            <a:r>
              <a:rPr lang="ru-RU" altLang="ru-RU" sz="2400" b="1" dirty="0" smtClean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активно транслирующих опыт работы по реализации ФГОС</a:t>
            </a:r>
          </a:p>
          <a:p>
            <a:pPr algn="ctr" eaLnBrk="1" hangingPunct="1">
              <a:defRPr/>
            </a:pPr>
            <a:r>
              <a:rPr lang="ru-RU" altLang="ru-RU" sz="2400" b="1" dirty="0" smtClean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конференциях и фестивалях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342313" y="195263"/>
            <a:ext cx="239712" cy="3667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3078" name="Прямоугольник 6"/>
          <p:cNvSpPr>
            <a:spLocks noChangeArrowheads="1"/>
          </p:cNvSpPr>
          <p:nvPr/>
        </p:nvSpPr>
        <p:spPr bwMode="auto">
          <a:xfrm>
            <a:off x="366713" y="957263"/>
            <a:ext cx="6096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ru-RU" altLang="ru-RU" b="1">
              <a:latin typeface="Georgia" pitchFamily="18" charset="0"/>
              <a:cs typeface="Times New Roman" pitchFamily="18" charset="0"/>
            </a:endParaRPr>
          </a:p>
          <a:p>
            <a:pPr eaLnBrk="1" hangingPunct="1"/>
            <a:endParaRPr lang="ru-RU" altLang="ru-RU" b="1"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421880" y="1247222"/>
            <a:ext cx="4518842" cy="771109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atin typeface="Georgia" pitchFamily="18" charset="0"/>
                <a:cs typeface="Times New Roman" panose="02020603050405020304" pitchFamily="18" charset="0"/>
              </a:rPr>
              <a:t>От создания условий </a:t>
            </a:r>
          </a:p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atin typeface="Georgia" pitchFamily="18" charset="0"/>
                <a:cs typeface="Times New Roman" panose="02020603050405020304" pitchFamily="18" charset="0"/>
              </a:rPr>
              <a:t>к стабильному результату</a:t>
            </a:r>
            <a:endParaRPr lang="ru-RU" sz="2000" b="1" i="1" dirty="0">
              <a:latin typeface="Georgia" pitchFamily="18" charset="0"/>
            </a:endParaRPr>
          </a:p>
        </p:txBody>
      </p:sp>
      <p:sp>
        <p:nvSpPr>
          <p:cNvPr id="10" name="Объект 3"/>
          <p:cNvSpPr txBox="1">
            <a:spLocks/>
          </p:cNvSpPr>
          <p:nvPr/>
        </p:nvSpPr>
        <p:spPr>
          <a:xfrm>
            <a:off x="274320" y="3284538"/>
            <a:ext cx="4511039" cy="220186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>
            <a:norm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sz="2000" b="1" i="1" dirty="0" smtClean="0">
                <a:latin typeface="Georgia" pitchFamily="18" charset="0"/>
                <a:cs typeface="Times New Roman" panose="02020603050405020304" pitchFamily="18" charset="0"/>
              </a:rPr>
              <a:t>МБДОУ «Детский сад № 8»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2000" b="1" i="1" dirty="0" smtClean="0">
                <a:latin typeface="Georgia" pitchFamily="18" charset="0"/>
                <a:cs typeface="Times New Roman" panose="02020603050405020304" pitchFamily="18" charset="0"/>
              </a:rPr>
              <a:t>МБДОУ «Детский сад № 82»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2000" b="1" i="1" dirty="0" smtClean="0">
                <a:latin typeface="Georgia" pitchFamily="18" charset="0"/>
                <a:cs typeface="Times New Roman" panose="02020603050405020304" pitchFamily="18" charset="0"/>
              </a:rPr>
              <a:t>МАОУ «СОШ №1»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2000" b="1" i="1" dirty="0" smtClean="0">
                <a:latin typeface="Georgia" pitchFamily="18" charset="0"/>
                <a:cs typeface="Times New Roman" panose="02020603050405020304" pitchFamily="18" charset="0"/>
              </a:rPr>
              <a:t>МАОУ ВСОШ №121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2000" b="1" i="1" dirty="0" smtClean="0">
                <a:latin typeface="Georgia" pitchFamily="18" charset="0"/>
                <a:cs typeface="Times New Roman" panose="02020603050405020304" pitchFamily="18" charset="0"/>
              </a:rPr>
              <a:t>МКУ «РИМЦ»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ru-RU" b="1" dirty="0" smtClean="0">
              <a:solidFill>
                <a:srgbClr val="FF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b="1" dirty="0" smtClean="0">
              <a:solidFill>
                <a:srgbClr val="FF0000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ru-RU" b="1" dirty="0" smtClean="0">
              <a:solidFill>
                <a:srgbClr val="FF0000"/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7320" y="2454347"/>
            <a:ext cx="2011681" cy="2004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66360" y="4522662"/>
            <a:ext cx="2103120" cy="20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 r="4588"/>
          <a:stretch>
            <a:fillRect/>
          </a:stretch>
        </p:blipFill>
        <p:spPr bwMode="auto">
          <a:xfrm>
            <a:off x="7620000" y="2441151"/>
            <a:ext cx="1905000" cy="2008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320" y="4586462"/>
            <a:ext cx="1871124" cy="1936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Рисунок 12" descr="нн.jpg"/>
          <p:cNvPicPr>
            <a:picLocks noChangeAspect="1"/>
          </p:cNvPicPr>
          <p:nvPr/>
        </p:nvPicPr>
        <p:blipFill>
          <a:blip r:embed="rId7" cstate="print"/>
          <a:srcRect l="8694" r="8244"/>
          <a:stretch>
            <a:fillRect/>
          </a:stretch>
        </p:blipFill>
        <p:spPr bwMode="auto">
          <a:xfrm>
            <a:off x="9875520" y="3123619"/>
            <a:ext cx="1770697" cy="216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 descr="C:\Users\1\Desktop\лето 2015\Санкт-Петербург 2015\DSCN4541.JPG"/>
          <p:cNvPicPr/>
          <p:nvPr/>
        </p:nvPicPr>
        <p:blipFill>
          <a:blip r:embed="rId3" cstate="print"/>
          <a:srcRect l="22630" t="12301" r="53662" b="37585"/>
          <a:stretch>
            <a:fillRect/>
          </a:stretch>
        </p:blipFill>
        <p:spPr bwMode="auto">
          <a:xfrm>
            <a:off x="0" y="2455540"/>
            <a:ext cx="1432559" cy="1567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65989" y="2451740"/>
            <a:ext cx="1577371" cy="1556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8" descr="C:\Users\User\Desktop\Конференция\фото педагогов на конференцию\Юшко Людмила Александровны .JPG"/>
          <p:cNvPicPr>
            <a:picLocks noChangeAspect="1" noChangeArrowheads="1"/>
          </p:cNvPicPr>
          <p:nvPr/>
        </p:nvPicPr>
        <p:blipFill>
          <a:blip r:embed="rId5" cstate="print"/>
          <a:srcRect t="8426" b="10212"/>
          <a:stretch>
            <a:fillRect/>
          </a:stretch>
        </p:blipFill>
        <p:spPr bwMode="auto">
          <a:xfrm>
            <a:off x="8128099" y="1019400"/>
            <a:ext cx="1564541" cy="1800000"/>
          </a:xfrm>
          <a:prstGeom prst="rect">
            <a:avLst/>
          </a:prstGeom>
          <a:noFill/>
        </p:spPr>
      </p:pic>
      <p:pic>
        <p:nvPicPr>
          <p:cNvPr id="3080" name="Рисунок 3" descr="571B5C5D"/>
          <p:cNvPicPr>
            <a:picLocks noChangeAspect="1" noChangeArrowheads="1"/>
          </p:cNvPicPr>
          <p:nvPr/>
        </p:nvPicPr>
        <p:blipFill>
          <a:blip r:embed="rId6" cstate="print"/>
          <a:srcRect l="22297" r="29973" b="50304"/>
          <a:stretch>
            <a:fillRect/>
          </a:stretch>
        </p:blipFill>
        <p:spPr bwMode="auto">
          <a:xfrm>
            <a:off x="8633612" y="2455784"/>
            <a:ext cx="1455268" cy="1628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9" descr="C:\Users\User\Desktop\Конференция\фото педагогов на конференцию\Сетевые курсы\Носков М.Н..JPG"/>
          <p:cNvPicPr>
            <a:picLocks noChangeAspect="1" noChangeArrowheads="1"/>
          </p:cNvPicPr>
          <p:nvPr/>
        </p:nvPicPr>
        <p:blipFill>
          <a:blip r:embed="rId7" cstate="print"/>
          <a:srcRect l="35918" r="32944" b="19134"/>
          <a:stretch>
            <a:fillRect/>
          </a:stretch>
        </p:blipFill>
        <p:spPr bwMode="auto">
          <a:xfrm>
            <a:off x="8790480" y="3992880"/>
            <a:ext cx="1481280" cy="1584960"/>
          </a:xfrm>
          <a:prstGeom prst="rect">
            <a:avLst/>
          </a:prstGeom>
          <a:noFill/>
        </p:spPr>
      </p:pic>
      <p:pic>
        <p:nvPicPr>
          <p:cNvPr id="12" name="Рисунок 11" descr="F:\Медалистки\DSC08249.JPG"/>
          <p:cNvPicPr/>
          <p:nvPr/>
        </p:nvPicPr>
        <p:blipFill>
          <a:blip r:embed="rId8" cstate="print"/>
          <a:srcRect l="58846" t="14320" b="37463"/>
          <a:stretch>
            <a:fillRect/>
          </a:stretch>
        </p:blipFill>
        <p:spPr bwMode="auto">
          <a:xfrm>
            <a:off x="10044709" y="4009066"/>
            <a:ext cx="1629131" cy="1858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 cstate="print"/>
          <a:srcRect l="10374" r="8360"/>
          <a:stretch>
            <a:fillRect/>
          </a:stretch>
        </p:blipFill>
        <p:spPr bwMode="auto">
          <a:xfrm>
            <a:off x="0" y="5360343"/>
            <a:ext cx="1432560" cy="1497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9" name="Picture 7" descr="C:\Users\User\Desktop\Конференция\фото педагогов на конференцию\Сетевые курсы\С Г Карасева-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421119" y="3908110"/>
            <a:ext cx="1600355" cy="1806890"/>
          </a:xfrm>
          <a:prstGeom prst="rect">
            <a:avLst/>
          </a:prstGeom>
          <a:noFill/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1" cstate="print"/>
          <a:srcRect r="4588"/>
          <a:stretch>
            <a:fillRect/>
          </a:stretch>
        </p:blipFill>
        <p:spPr bwMode="auto">
          <a:xfrm>
            <a:off x="1432560" y="993010"/>
            <a:ext cx="1432560" cy="1447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" y="45823"/>
            <a:ext cx="5013960" cy="77713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Georgia" pitchFamily="18" charset="0"/>
                <a:ea typeface="+mn-ea"/>
                <a:cs typeface="Times New Roman" pitchFamily="18" charset="0"/>
              </a:rPr>
              <a:t>Команда, без которой…</a:t>
            </a:r>
            <a:endParaRPr lang="ru-RU" sz="2800" b="1" dirty="0">
              <a:solidFill>
                <a:srgbClr val="FF0000"/>
              </a:solidFill>
              <a:latin typeface="Georgia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2" cstate="print"/>
          <a:srcRect l="3916" r="14655" b="-10234"/>
          <a:stretch>
            <a:fillRect/>
          </a:stretch>
        </p:blipFill>
        <p:spPr bwMode="auto">
          <a:xfrm flipH="1">
            <a:off x="0" y="3906194"/>
            <a:ext cx="1402080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3" cstate="print"/>
          <a:srcRect l="20933" r="30515" b="49496"/>
          <a:stretch>
            <a:fillRect/>
          </a:stretch>
        </p:blipFill>
        <p:spPr bwMode="auto">
          <a:xfrm>
            <a:off x="7242811" y="2448870"/>
            <a:ext cx="1428749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 descr="C:\Users\User\Desktop\Конференция\фото педагогов на конференцию\Сетевые курсы\Станелюк Светлана Михайловна.jpg"/>
          <p:cNvPicPr>
            <a:picLocks noChangeAspect="1" noChangeArrowheads="1"/>
          </p:cNvPicPr>
          <p:nvPr/>
        </p:nvPicPr>
        <p:blipFill>
          <a:blip r:embed="rId14" cstate="print"/>
          <a:srcRect l="7312" t="694" r="15423" b="1205"/>
          <a:stretch>
            <a:fillRect/>
          </a:stretch>
        </p:blipFill>
        <p:spPr bwMode="auto">
          <a:xfrm>
            <a:off x="1409720" y="5348493"/>
            <a:ext cx="1577320" cy="1783828"/>
          </a:xfrm>
          <a:prstGeom prst="rect">
            <a:avLst/>
          </a:prstGeom>
          <a:noFill/>
        </p:spPr>
      </p:pic>
      <p:pic>
        <p:nvPicPr>
          <p:cNvPr id="15" name="Рисунок 14" descr="Ососова СВ_СЛЕТ_СОЧИ.JPG"/>
          <p:cNvPicPr>
            <a:picLocks noChangeAspect="1"/>
          </p:cNvPicPr>
          <p:nvPr/>
        </p:nvPicPr>
        <p:blipFill>
          <a:blip r:embed="rId15" cstate="print"/>
          <a:srcRect l="10133" r="10016"/>
          <a:stretch>
            <a:fillRect/>
          </a:stretch>
        </p:blipFill>
        <p:spPr>
          <a:xfrm>
            <a:off x="5859783" y="3944307"/>
            <a:ext cx="1455418" cy="1664013"/>
          </a:xfrm>
          <a:prstGeom prst="rect">
            <a:avLst/>
          </a:prstGeom>
        </p:spPr>
      </p:pic>
      <p:pic>
        <p:nvPicPr>
          <p:cNvPr id="16" name="Рисунок 15" descr="s_5OEQKd3Ns.jpg"/>
          <p:cNvPicPr>
            <a:picLocks noChangeAspect="1"/>
          </p:cNvPicPr>
          <p:nvPr/>
        </p:nvPicPr>
        <p:blipFill>
          <a:blip r:embed="rId16" cstate="print"/>
          <a:srcRect l="11882" t="10705" r="6344" b="20928"/>
          <a:stretch>
            <a:fillRect/>
          </a:stretch>
        </p:blipFill>
        <p:spPr>
          <a:xfrm>
            <a:off x="7265682" y="3962400"/>
            <a:ext cx="1536171" cy="1588784"/>
          </a:xfrm>
          <a:prstGeom prst="rect">
            <a:avLst/>
          </a:prstGeom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880360" y="1040492"/>
            <a:ext cx="1653534" cy="1404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15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526280" y="1015348"/>
            <a:ext cx="1855437" cy="1447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16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370329" y="1021100"/>
            <a:ext cx="1752592" cy="1448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9921241" y="0"/>
            <a:ext cx="2270760" cy="1792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9" descr="C:\Documents and Settings\Александр\Рабочий стол\фас.jpg"/>
          <p:cNvPicPr/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5875035" y="2457464"/>
            <a:ext cx="1379205" cy="1504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4286239" y="2433638"/>
            <a:ext cx="1589813" cy="1483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1421099" y="2455541"/>
            <a:ext cx="1535461" cy="1461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0" y="1017256"/>
            <a:ext cx="1417320" cy="143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Прямоугольник 31"/>
          <p:cNvSpPr/>
          <p:nvPr/>
        </p:nvSpPr>
        <p:spPr>
          <a:xfrm>
            <a:off x="5029200" y="106680"/>
            <a:ext cx="4846320" cy="800219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atin typeface="Georgia" pitchFamily="18" charset="0"/>
                <a:cs typeface="Times New Roman" panose="02020603050405020304" pitchFamily="18" charset="0"/>
              </a:rPr>
              <a:t>От создания условий</a:t>
            </a:r>
          </a:p>
          <a:p>
            <a:pPr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atin typeface="Georgia" pitchFamily="18" charset="0"/>
                <a:cs typeface="Times New Roman" panose="02020603050405020304" pitchFamily="18" charset="0"/>
              </a:rPr>
              <a:t>к стабильному результату</a:t>
            </a:r>
            <a:endParaRPr lang="ru-RU" sz="2000" b="1" i="1" dirty="0">
              <a:latin typeface="Georgia" pitchFamily="18" charset="0"/>
            </a:endParaRPr>
          </a:p>
        </p:txBody>
      </p:sp>
      <p:pic>
        <p:nvPicPr>
          <p:cNvPr id="18" name="Рисунок 17" descr="nqTO-J7B81Y.jpg"/>
          <p:cNvPicPr>
            <a:picLocks noChangeAspect="1"/>
          </p:cNvPicPr>
          <p:nvPr/>
        </p:nvPicPr>
        <p:blipFill>
          <a:blip r:embed="rId25" cstate="print"/>
          <a:srcRect l="12366" r="17070" b="29004"/>
          <a:stretch>
            <a:fillRect/>
          </a:stretch>
        </p:blipFill>
        <p:spPr>
          <a:xfrm>
            <a:off x="2964161" y="2460303"/>
            <a:ext cx="1470679" cy="1593537"/>
          </a:xfrm>
          <a:prstGeom prst="rect">
            <a:avLst/>
          </a:prstGeom>
        </p:spPr>
      </p:pic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6" cstate="print"/>
          <a:srcRect l="11365" r="6496"/>
          <a:stretch>
            <a:fillRect/>
          </a:stretch>
        </p:blipFill>
        <p:spPr bwMode="auto">
          <a:xfrm>
            <a:off x="2941344" y="3894548"/>
            <a:ext cx="1419241" cy="1469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 descr="C:\Users\User\Desktop\Конференция\фото педагогов на конференцию\Сетевые курсы\Артёмова Е.М..JPG"/>
          <p:cNvPicPr>
            <a:picLocks noChangeAspect="1" noChangeArrowheads="1"/>
          </p:cNvPicPr>
          <p:nvPr/>
        </p:nvPicPr>
        <p:blipFill>
          <a:blip r:embed="rId27" cstate="print"/>
          <a:srcRect l="6577" r="13313"/>
          <a:stretch>
            <a:fillRect/>
          </a:stretch>
        </p:blipFill>
        <p:spPr bwMode="auto">
          <a:xfrm>
            <a:off x="4300682" y="3906769"/>
            <a:ext cx="1566717" cy="1707324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2952728" y="5349240"/>
            <a:ext cx="1619272" cy="150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9" cstate="print"/>
          <a:srcRect l="8626" t="17431"/>
          <a:stretch>
            <a:fillRect/>
          </a:stretch>
        </p:blipFill>
        <p:spPr bwMode="auto">
          <a:xfrm>
            <a:off x="4324371" y="5328631"/>
            <a:ext cx="1603989" cy="1713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Рисунок 16" descr="Старкова Т.И..jpg"/>
          <p:cNvPicPr>
            <a:picLocks noChangeAspect="1"/>
          </p:cNvPicPr>
          <p:nvPr/>
        </p:nvPicPr>
        <p:blipFill>
          <a:blip r:embed="rId30" cstate="print"/>
          <a:srcRect l="8711" r="10948"/>
          <a:stretch>
            <a:fillRect/>
          </a:stretch>
        </p:blipFill>
        <p:spPr>
          <a:xfrm>
            <a:off x="5867401" y="5299633"/>
            <a:ext cx="1523999" cy="15583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1" cstate="print"/>
          <a:srcRect l="20013" t="8848" r="19144" b="12216"/>
          <a:stretch>
            <a:fillRect/>
          </a:stretch>
        </p:blipFill>
        <p:spPr bwMode="auto">
          <a:xfrm>
            <a:off x="7288542" y="5274628"/>
            <a:ext cx="1504938" cy="1583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8770622" y="5315596"/>
            <a:ext cx="2034538" cy="1542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30679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 smtClean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Целевой ориентир – </a:t>
            </a:r>
            <a:r>
              <a:rPr lang="ru-RU" sz="2000" b="1" dirty="0" smtClean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интеграция семьи и школы в интересах социального развития детей и формирования жизненного маршрута ребёнка </a:t>
            </a:r>
            <a:br>
              <a:rPr lang="ru-RU" sz="2700" b="1" dirty="0" smtClean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b="1" dirty="0" smtClean="0">
              <a:solidFill>
                <a:srgbClr val="FF0000"/>
              </a:solidFill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7467600" y="1170305"/>
            <a:ext cx="4358640" cy="800219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buNone/>
            </a:pPr>
            <a:r>
              <a:rPr lang="ru-RU" sz="2000" b="1" i="1" dirty="0" smtClean="0">
                <a:latin typeface="Georgia" pitchFamily="18" charset="0"/>
                <a:cs typeface="Times New Roman" panose="02020603050405020304" pitchFamily="18" charset="0"/>
              </a:rPr>
              <a:t>От создания условий к стабильному результату</a:t>
            </a:r>
            <a:endParaRPr lang="ru-RU" sz="2000" b="1" i="1" dirty="0" smtClean="0">
              <a:latin typeface="Georgia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 l="6684" t="7260" r="7754" b="4988"/>
          <a:stretch>
            <a:fillRect/>
          </a:stretch>
        </p:blipFill>
        <p:spPr bwMode="auto">
          <a:xfrm>
            <a:off x="182880" y="1492537"/>
            <a:ext cx="3103047" cy="4329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337560" y="2022658"/>
            <a:ext cx="862584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u="sng" dirty="0" smtClean="0"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В.В. Путин </a:t>
            </a:r>
            <a:r>
              <a:rPr lang="ru-RU" sz="2400" dirty="0" smtClean="0">
                <a:latin typeface="Georgia" pitchFamily="18" charset="0"/>
                <a:ea typeface="Times New Roman" pitchFamily="18" charset="0"/>
                <a:cs typeface="Times New Roman" pitchFamily="18" charset="0"/>
              </a:rPr>
              <a:t>(послание Федеральному собранию в 2016 г.)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Georgia" pitchFamily="18" charset="0"/>
              </a:rPr>
              <a:t>«Преемственность таких традиций очень нужна современной России, ведь </a:t>
            </a:r>
            <a:r>
              <a:rPr lang="ru-RU" sz="2400" b="1" dirty="0" smtClean="0">
                <a:solidFill>
                  <a:srgbClr val="C0000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чем больше семей живут в гармонии и согласии</a:t>
            </a:r>
            <a:r>
              <a:rPr lang="ru-RU" sz="2400" dirty="0" smtClean="0">
                <a:latin typeface="Georgia" pitchFamily="18" charset="0"/>
              </a:rPr>
              <a:t>, чем сильней они скреплены общими целями, ценностями и нравственными началами, </a:t>
            </a:r>
            <a:r>
              <a:rPr lang="ru-RU" sz="2400" b="1" dirty="0" smtClean="0">
                <a:solidFill>
                  <a:srgbClr val="C0000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тем гуманнее всё наше общество</a:t>
            </a:r>
            <a:r>
              <a:rPr lang="ru-RU" sz="2400" dirty="0" smtClean="0">
                <a:latin typeface="Georgia" pitchFamily="18" charset="0"/>
              </a:rPr>
              <a:t>. А когда мы говорим о престиже и достоинстве страны, то в огромной степени имеем в виду моральные ориентиры и достоинство каждой личности включая наших самых маленьких граждан. Все эти качества берут свои истоки в семье»</a:t>
            </a:r>
            <a:endParaRPr lang="ru-RU" sz="2400" b="1" dirty="0" smtClean="0">
              <a:solidFill>
                <a:srgbClr val="C00000"/>
              </a:solidFill>
              <a:latin typeface="Georgia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12192000" cy="94179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Социологическое исследование по </a:t>
            </a:r>
            <a:r>
              <a:rPr lang="ru-RU" sz="2400" b="1" dirty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изучению вопроса взаимодействия образовательного учреждения с </a:t>
            </a:r>
            <a:r>
              <a:rPr lang="ru-RU" sz="2400" b="1" dirty="0" smtClean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родителями, 2017 год</a:t>
            </a:r>
            <a:endParaRPr lang="ru-RU" dirty="0">
              <a:solidFill>
                <a:srgbClr val="FF0000"/>
              </a:solidFill>
              <a:effectLst/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340985" y="195321"/>
            <a:ext cx="240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endParaRPr lang="ru-RU" i="1" dirty="0">
              <a:solidFill>
                <a:schemeClr val="accent1">
                  <a:lumMod val="50000"/>
                </a:schemeClr>
              </a:solidFill>
              <a:latin typeface="Georgia" panose="02040502050405020303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65760" y="9569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endParaRPr lang="ru-RU" b="1" dirty="0" smtClean="0">
              <a:latin typeface="Georgia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lvl="0"/>
            <a:endParaRPr lang="ru-RU" b="1" dirty="0"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802880" y="965662"/>
            <a:ext cx="4389120" cy="800219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000" b="1" i="1" dirty="0" smtClean="0">
                <a:latin typeface="Georgia" pitchFamily="18" charset="0"/>
                <a:cs typeface="Times New Roman" panose="02020603050405020304" pitchFamily="18" charset="0"/>
              </a:rPr>
              <a:t>От создания условий к стабильному результату</a:t>
            </a:r>
            <a:endParaRPr lang="ru-RU" sz="2000" b="1" i="1" dirty="0" smtClean="0">
              <a:latin typeface="Georgia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473585" y="5192375"/>
            <a:ext cx="7010400" cy="120032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b="1" i="1" dirty="0">
                <a:latin typeface="Georgia" pitchFamily="18" charset="0"/>
              </a:rPr>
              <a:t>Только равноправное творческое взаимодействие образовательного учреждения с семьями воспитанников является залогом полноценного развития ребенка. </a:t>
            </a: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="" xmlns:p14="http://schemas.microsoft.com/office/powerpoint/2010/main" val="3172180199"/>
              </p:ext>
            </p:extLst>
          </p:nvPr>
        </p:nvGraphicFramePr>
        <p:xfrm>
          <a:off x="7951379" y="2225040"/>
          <a:ext cx="3992880" cy="28803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782014832"/>
              </p:ext>
            </p:extLst>
          </p:nvPr>
        </p:nvGraphicFramePr>
        <p:xfrm>
          <a:off x="170180" y="2487506"/>
          <a:ext cx="7096760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/>
                <a:gridCol w="1874520"/>
                <a:gridCol w="1752600"/>
                <a:gridCol w="184404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Уровень образования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Количество руководителей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Количество педагогов/ОУ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Количество родителей/ОУ</a:t>
                      </a:r>
                      <a:endParaRPr lang="ru-RU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Дошкольное образование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15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65/19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702/19</a:t>
                      </a:r>
                      <a:endParaRPr lang="ru-RU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Общее образование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18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38/14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1025/16</a:t>
                      </a:r>
                      <a:endParaRPr lang="ru-RU" sz="20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762000" y="1919651"/>
            <a:ext cx="5913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Georgia" pitchFamily="18" charset="0"/>
              </a:rPr>
              <a:t>Количественный состав респондентов</a:t>
            </a:r>
            <a:endParaRPr lang="ru-RU" sz="2000" b="1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1648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560" y="90805"/>
            <a:ext cx="7315200" cy="1325563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Личностный ориентир — портрет выпускника для каждой ступени общего образования в ФГОС</a:t>
            </a: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182880" y="1383665"/>
          <a:ext cx="12009120" cy="429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2557"/>
                <a:gridCol w="2370631"/>
                <a:gridCol w="2963052"/>
                <a:gridCol w="3992880"/>
              </a:tblGrid>
              <a:tr h="688975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prstClr val="black"/>
                          </a:solidFill>
                          <a:latin typeface="Georgia" pitchFamily="18" charset="0"/>
                        </a:rPr>
                        <a:t>выпускник детского сада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800" b="1" kern="1200" dirty="0" smtClean="0">
                          <a:solidFill>
                            <a:prstClr val="black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выпускник начальной школы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kern="1200" smtClean="0">
                          <a:solidFill>
                            <a:prstClr val="black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выпускник основной школы </a:t>
                      </a:r>
                      <a:endParaRPr lang="ru-RU" sz="1800" b="1" kern="1200" dirty="0" smtClean="0">
                        <a:solidFill>
                          <a:prstClr val="black"/>
                        </a:solidFill>
                        <a:latin typeface="Georgia" pitchFamily="18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800" b="1" kern="1200" dirty="0" smtClean="0">
                          <a:solidFill>
                            <a:prstClr val="black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выпускника старшей школы</a:t>
                      </a:r>
                    </a:p>
                  </a:txBody>
                  <a:tcPr/>
                </a:tc>
              </a:tr>
              <a:tr h="33449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prstClr val="black"/>
                          </a:solidFill>
                          <a:latin typeface="Georgia" pitchFamily="18" charset="0"/>
                        </a:rPr>
                        <a:t>Имеет представление </a:t>
                      </a:r>
                      <a:r>
                        <a:rPr lang="ru-RU" sz="1800" b="1" dirty="0" smtClean="0">
                          <a:solidFill>
                            <a:prstClr val="black"/>
                          </a:solidFill>
                          <a:latin typeface="Georgia" pitchFamily="18" charset="0"/>
                        </a:rPr>
                        <a:t>о составе семьи</a:t>
                      </a:r>
                      <a:r>
                        <a:rPr lang="ru-RU" sz="1800" dirty="0" smtClean="0">
                          <a:solidFill>
                            <a:prstClr val="black"/>
                          </a:solidFill>
                          <a:latin typeface="Georgia" pitchFamily="18" charset="0"/>
                        </a:rPr>
                        <a:t>, родственных отношениях и взаимосвязях,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prstClr val="black"/>
                          </a:solidFill>
                          <a:latin typeface="Georgia" pitchFamily="18" charset="0"/>
                        </a:rPr>
                        <a:t>распределении семейных обязанностей,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prstClr val="black"/>
                          </a:solidFill>
                          <a:latin typeface="Georgia" pitchFamily="18" charset="0"/>
                        </a:rPr>
                        <a:t>семейных традициях</a:t>
                      </a:r>
                      <a:r>
                        <a:rPr lang="ru-RU" sz="1800" dirty="0" smtClean="0">
                          <a:solidFill>
                            <a:prstClr val="black"/>
                          </a:solidFill>
                          <a:latin typeface="Georgia" pitchFamily="18" charset="0"/>
                        </a:rPr>
                        <a:t>;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prstClr val="black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Уважает и </a:t>
                      </a:r>
                      <a:r>
                        <a:rPr lang="ru-RU" sz="1800" b="1" kern="1200" dirty="0" smtClean="0">
                          <a:solidFill>
                            <a:prstClr val="black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принимает ценности семьи </a:t>
                      </a:r>
                      <a:r>
                        <a:rPr lang="ru-RU" sz="1800" kern="1200" dirty="0" smtClean="0">
                          <a:solidFill>
                            <a:prstClr val="black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и общества, готов самостоятельно действовать и </a:t>
                      </a:r>
                      <a:r>
                        <a:rPr lang="ru-RU" sz="1800" b="1" kern="1200" dirty="0" smtClean="0">
                          <a:solidFill>
                            <a:prstClr val="black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отвечать за свои поступки перед семьей </a:t>
                      </a:r>
                      <a:r>
                        <a:rPr lang="ru-RU" sz="1800" kern="1200" dirty="0" smtClean="0">
                          <a:solidFill>
                            <a:prstClr val="black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и обществом;</a:t>
                      </a:r>
                    </a:p>
                    <a:p>
                      <a:endParaRPr lang="ru-RU" sz="1800" kern="1200" dirty="0" smtClean="0">
                        <a:solidFill>
                          <a:prstClr val="black"/>
                        </a:solidFill>
                        <a:latin typeface="Georgia" pitchFamily="18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smtClean="0">
                          <a:solidFill>
                            <a:prstClr val="black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Осознает  и принимает </a:t>
                      </a:r>
                      <a:r>
                        <a:rPr lang="ru-RU" sz="1800" b="1" kern="1200" dirty="0" smtClean="0">
                          <a:solidFill>
                            <a:prstClr val="black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ценности человеческой жизни, семьи, </a:t>
                      </a:r>
                      <a:r>
                        <a:rPr lang="ru-RU" sz="1800" kern="1200" smtClean="0">
                          <a:solidFill>
                            <a:prstClr val="black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гражданского общества; </a:t>
                      </a:r>
                      <a:r>
                        <a:rPr lang="ru-RU" sz="1800" kern="1200" dirty="0" smtClean="0">
                          <a:solidFill>
                            <a:prstClr val="black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социально активный, уважающий закон и правопорядок</a:t>
                      </a:r>
                      <a:r>
                        <a:rPr lang="ru-RU" sz="1800" kern="1200" smtClean="0">
                          <a:solidFill>
                            <a:prstClr val="black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800" b="1" kern="1200" smtClean="0">
                          <a:solidFill>
                            <a:prstClr val="black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осознает </a:t>
                      </a:r>
                      <a:r>
                        <a:rPr lang="ru-RU" sz="1800" b="1" kern="1200" dirty="0" smtClean="0">
                          <a:solidFill>
                            <a:prstClr val="black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свои обязанности перед семьёй</a:t>
                      </a:r>
                      <a:r>
                        <a:rPr lang="ru-RU" sz="1800" b="1" kern="1200" smtClean="0">
                          <a:solidFill>
                            <a:prstClr val="black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smtClean="0">
                          <a:solidFill>
                            <a:prstClr val="black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обществом</a:t>
                      </a:r>
                      <a:r>
                        <a:rPr lang="ru-RU" sz="1800" kern="1200" dirty="0" smtClean="0">
                          <a:solidFill>
                            <a:prstClr val="black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, Отечеством;</a:t>
                      </a:r>
                    </a:p>
                    <a:p>
                      <a:endParaRPr lang="ru-RU" sz="1800" kern="1200" dirty="0" smtClean="0">
                        <a:solidFill>
                          <a:prstClr val="black"/>
                        </a:solidFill>
                        <a:latin typeface="Georgia" pitchFamily="18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prstClr val="black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Осознает и </a:t>
                      </a:r>
                      <a:r>
                        <a:rPr lang="ru-RU" sz="1800" b="1" kern="1200" dirty="0" smtClean="0">
                          <a:solidFill>
                            <a:prstClr val="black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принимает традиционные ценности семьи,</a:t>
                      </a:r>
                      <a:r>
                        <a:rPr lang="ru-RU" sz="1800" kern="1200" dirty="0" smtClean="0">
                          <a:solidFill>
                            <a:prstClr val="black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 российского гражданского общества,  многонационального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prstClr val="black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российского народа, человечества; осознает себя личностью,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prstClr val="black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социально активный, уважает закон и правопорядок,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prstClr val="black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выполняет свои обязанности перед семьёй, </a:t>
                      </a:r>
                      <a:r>
                        <a:rPr lang="ru-RU" sz="1800" kern="1200" dirty="0" smtClean="0">
                          <a:solidFill>
                            <a:prstClr val="black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обществом,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prstClr val="black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государством, человечеством;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7650480" y="401782"/>
            <a:ext cx="4389120" cy="800219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000" b="1" i="1" dirty="0" smtClean="0">
                <a:latin typeface="Georgia" pitchFamily="18" charset="0"/>
                <a:cs typeface="Times New Roman" panose="02020603050405020304" pitchFamily="18" charset="0"/>
              </a:rPr>
              <a:t>От создания условий к стабильному результату</a:t>
            </a:r>
            <a:endParaRPr lang="ru-RU" sz="2000" b="1" i="1" dirty="0" smtClean="0">
              <a:latin typeface="Georg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1960" y="6004560"/>
            <a:ext cx="1150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altLang="ru-RU" b="1" dirty="0" smtClean="0">
                <a:latin typeface="Georgia" pitchFamily="18" charset="0"/>
              </a:rPr>
              <a:t>«Воспитывает всё: люди, вещи, явления, но прежде всего и дольше всего – люди. Из них на первом месте – родители и педагоги…»                                                                        </a:t>
            </a:r>
            <a:r>
              <a:rPr lang="ru-RU" altLang="ru-RU" b="1" i="1" dirty="0" smtClean="0">
                <a:latin typeface="Georgia" pitchFamily="18" charset="0"/>
              </a:rPr>
              <a:t>Л.Н. Толстой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98120"/>
            <a:ext cx="7757160" cy="5170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FF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Профилактика правонарушений</a:t>
            </a:r>
            <a:endParaRPr lang="ru-RU" dirty="0">
              <a:solidFill>
                <a:srgbClr val="FF0000"/>
              </a:solidFill>
              <a:effectLst/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Содержимое 3"/>
          <p:cNvGraphicFramePr>
            <a:graphicFrameLocks/>
          </p:cNvGraphicFramePr>
          <p:nvPr/>
        </p:nvGraphicFramePr>
        <p:xfrm>
          <a:off x="259080" y="1874520"/>
          <a:ext cx="7376160" cy="3809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26" name="Picture 2" descr="http://www.oodvrs.ru/upload/medialibrary/b1c/b1cbf2b6178c0d551ceb0a31f1ca1e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77161" y="975995"/>
            <a:ext cx="3414839" cy="2559685"/>
          </a:xfrm>
          <a:prstGeom prst="rect">
            <a:avLst/>
          </a:prstGeom>
          <a:noFill/>
        </p:spPr>
      </p:pic>
      <p:pic>
        <p:nvPicPr>
          <p:cNvPr id="1028" name="Picture 4" descr="http://www.rybnoe.net/_nw/42/2999396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73040" y="4679315"/>
            <a:ext cx="2987040" cy="1988249"/>
          </a:xfrm>
          <a:prstGeom prst="rect">
            <a:avLst/>
          </a:prstGeom>
          <a:noFill/>
        </p:spPr>
      </p:pic>
      <p:pic>
        <p:nvPicPr>
          <p:cNvPr id="1029" name="Picture 5" descr="C:\Users\Пользователь\Desktop\SAM_036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40040" y="3733801"/>
            <a:ext cx="4023360" cy="2148839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411480" y="883919"/>
            <a:ext cx="7101840" cy="1015663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just">
              <a:buFont typeface="Arial" charset="0"/>
              <a:buNone/>
            </a:pPr>
            <a:r>
              <a:rPr lang="ru-RU" sz="2000" b="1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Лучший способ сделать детей хорошими – сделать их счастливыми.                                      </a:t>
            </a:r>
            <a:r>
              <a:rPr lang="ru-RU" sz="1200" b="1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О. Уайльд</a:t>
            </a:r>
          </a:p>
          <a:p>
            <a:pPr algn="just">
              <a:buFont typeface="Arial" charset="0"/>
              <a:buNone/>
            </a:pPr>
            <a:r>
              <a:rPr lang="ru-RU" sz="2000" b="1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                                                                              </a:t>
            </a:r>
            <a:endParaRPr lang="ru-RU" dirty="0" smtClean="0"/>
          </a:p>
        </p:txBody>
      </p:sp>
      <p:sp>
        <p:nvSpPr>
          <p:cNvPr id="9" name="Прямоугольник 8"/>
          <p:cNvSpPr/>
          <p:nvPr/>
        </p:nvSpPr>
        <p:spPr>
          <a:xfrm>
            <a:off x="7802880" y="0"/>
            <a:ext cx="4389120" cy="800219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000" b="1" i="1" dirty="0" smtClean="0">
                <a:latin typeface="Georgia" pitchFamily="18" charset="0"/>
                <a:cs typeface="Times New Roman" panose="02020603050405020304" pitchFamily="18" charset="0"/>
              </a:rPr>
              <a:t>От создания условий к стабильному результату</a:t>
            </a:r>
            <a:endParaRPr lang="ru-RU" sz="2000" b="1" i="1" dirty="0" smtClean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82880"/>
            <a:ext cx="7787640" cy="5170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FF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Районный родительский комитет</a:t>
            </a:r>
            <a:endParaRPr lang="ru-RU" dirty="0">
              <a:solidFill>
                <a:srgbClr val="FF0000"/>
              </a:solidFill>
              <a:effectLst/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800" y="1066800"/>
            <a:ext cx="10439400" cy="4216539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2107 году рассмотрены </a:t>
            </a:r>
            <a:r>
              <a:rPr lang="ru-RU" sz="2000" b="1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следующие вопросы</a:t>
            </a:r>
            <a:r>
              <a:rPr lang="ru-RU" sz="2000" b="1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ru-RU" sz="800" b="1" dirty="0"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000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sz="20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итоги работы системы образования за 2016 год.</a:t>
            </a:r>
          </a:p>
          <a:p>
            <a:r>
              <a:rPr lang="ru-RU" sz="2000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О </a:t>
            </a:r>
            <a:r>
              <a:rPr lang="ru-RU" sz="20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реализации краевой программы «Сельский учитель»</a:t>
            </a:r>
          </a:p>
          <a:p>
            <a:r>
              <a:rPr lang="ru-RU" sz="2000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О </a:t>
            </a:r>
            <a:r>
              <a:rPr lang="ru-RU" sz="20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развитии РДШ в Верещагинском </a:t>
            </a:r>
            <a:r>
              <a:rPr lang="ru-RU" sz="2000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МР</a:t>
            </a:r>
            <a:endParaRPr lang="ru-RU" sz="2000" dirty="0"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Обеспечение </a:t>
            </a:r>
            <a:r>
              <a:rPr lang="ru-RU" sz="20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антитеррористической безопасности в ОУ за 2016 год.</a:t>
            </a:r>
          </a:p>
          <a:p>
            <a:r>
              <a:rPr lang="ru-RU" sz="2000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Об </a:t>
            </a:r>
            <a:r>
              <a:rPr lang="ru-RU" sz="20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изменениях в государственной итоговой </a:t>
            </a:r>
            <a:r>
              <a:rPr lang="ru-RU" sz="2000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аттестации в 2017 году</a:t>
            </a:r>
            <a:endParaRPr lang="ru-RU" sz="2000" dirty="0"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 startAt="6"/>
            </a:pPr>
            <a:r>
              <a:rPr lang="ru-RU" sz="2000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Планирование </a:t>
            </a:r>
            <a:r>
              <a:rPr lang="ru-RU" sz="20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работы комитета на </a:t>
            </a:r>
            <a:r>
              <a:rPr lang="ru-RU" sz="2000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2017 год.</a:t>
            </a:r>
          </a:p>
          <a:p>
            <a:pPr marL="342900" indent="-342900">
              <a:buAutoNum type="arabicPeriod" startAt="6"/>
            </a:pPr>
            <a:r>
              <a:rPr lang="ru-RU" sz="2000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Комплектование </a:t>
            </a:r>
            <a:r>
              <a:rPr lang="ru-RU" sz="20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дошкольных групп в </a:t>
            </a:r>
            <a:r>
              <a:rPr lang="ru-RU" sz="2000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Верещагинском МР</a:t>
            </a:r>
          </a:p>
          <a:p>
            <a:pPr marL="342900" indent="-342900">
              <a:buAutoNum type="arabicPeriod" startAt="6"/>
            </a:pPr>
            <a:r>
              <a:rPr lang="ru-RU" sz="2000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Итоги  </a:t>
            </a:r>
            <a:r>
              <a:rPr lang="ru-RU" sz="20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государственной итоговой </a:t>
            </a:r>
            <a:r>
              <a:rPr lang="ru-RU" sz="2000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аттестации в 2017 году</a:t>
            </a:r>
          </a:p>
          <a:p>
            <a:pPr marL="342900" indent="-342900">
              <a:buAutoNum type="arabicPeriod" startAt="6"/>
            </a:pPr>
            <a:r>
              <a:rPr lang="ru-RU" sz="2000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Организация </a:t>
            </a:r>
            <a:r>
              <a:rPr lang="ru-RU" sz="20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проведение летних мероприятий в 2017 </a:t>
            </a:r>
            <a:r>
              <a:rPr lang="ru-RU" sz="2000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</a:p>
          <a:p>
            <a:pPr marL="342900" indent="-342900">
              <a:buAutoNum type="arabicPeriod" startAt="6"/>
            </a:pPr>
            <a:r>
              <a:rPr lang="ru-RU" sz="2000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20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реализации краевого проекта «Нет </a:t>
            </a:r>
            <a:r>
              <a:rPr lang="ru-RU" sz="2000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поборам»</a:t>
            </a:r>
          </a:p>
          <a:p>
            <a:pPr marL="342900" indent="-342900">
              <a:buFontTx/>
              <a:buAutoNum type="arabicPeriod" startAt="6"/>
            </a:pPr>
            <a:r>
              <a:rPr lang="ru-RU" sz="2000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Первый бал выпускников</a:t>
            </a:r>
          </a:p>
          <a:p>
            <a:pPr marL="342900" indent="-342900">
              <a:buAutoNum type="arabicPeriod" startAt="6"/>
            </a:pPr>
            <a:r>
              <a:rPr lang="ru-RU" sz="2000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20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проведении единого дня дополнительного образования 10 сентября 2017 </a:t>
            </a:r>
            <a:r>
              <a:rPr lang="ru-RU" sz="2000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</p:txBody>
      </p:sp>
      <p:sp>
        <p:nvSpPr>
          <p:cNvPr id="3" name="Овал 2"/>
          <p:cNvSpPr/>
          <p:nvPr/>
        </p:nvSpPr>
        <p:spPr>
          <a:xfrm>
            <a:off x="3070859" y="5435968"/>
            <a:ext cx="2202181" cy="104103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349714" y="5627451"/>
            <a:ext cx="1615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Состав  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49 чел.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7330440" y="5451592"/>
            <a:ext cx="2194560" cy="101367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7338060" y="5524664"/>
            <a:ext cx="2156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Заседания </a:t>
            </a:r>
          </a:p>
          <a:p>
            <a:r>
              <a:rPr lang="ru-RU" sz="2000" b="1" dirty="0" smtClean="0">
                <a:solidFill>
                  <a:srgbClr val="FF0000"/>
                </a:solidFill>
              </a:rPr>
              <a:t> 1 раз в квартал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10" name="Picture 10" descr="http://katrinasawa.com/wordpress/wp-content/uploads/2012/06/mastermind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18700" y="1786170"/>
            <a:ext cx="2973300" cy="229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7802880" y="0"/>
            <a:ext cx="4389120" cy="800219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000" b="1" i="1" dirty="0" smtClean="0">
                <a:latin typeface="Georgia" pitchFamily="18" charset="0"/>
                <a:cs typeface="Times New Roman" panose="02020603050405020304" pitchFamily="18" charset="0"/>
              </a:rPr>
              <a:t>От создания условий к стабильному результату</a:t>
            </a:r>
            <a:endParaRPr lang="ru-RU" sz="2000" b="1" i="1" dirty="0" smtClean="0"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3467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7696200" cy="94179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FF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Семейные клубы </a:t>
            </a:r>
            <a:r>
              <a:rPr lang="ru-RU" sz="2400" b="1" dirty="0" smtClean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Верещагинского муниципального района</a:t>
            </a:r>
            <a:endParaRPr lang="ru-RU" dirty="0">
              <a:solidFill>
                <a:srgbClr val="FF0000"/>
              </a:solidFill>
              <a:effectLst/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0880" y="1600200"/>
            <a:ext cx="4846320" cy="1456809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  <a:buFontTx/>
              <a:buChar char="-"/>
            </a:pPr>
            <a:r>
              <a:rPr lang="ru-RU" b="1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АНО «Семейный клуб «Апельсин»;</a:t>
            </a:r>
          </a:p>
          <a:p>
            <a:pPr>
              <a:spcAft>
                <a:spcPts val="1000"/>
              </a:spcAft>
              <a:buFontTx/>
              <a:buChar char="-"/>
            </a:pPr>
            <a:r>
              <a:rPr lang="ru-RU" b="1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Семейный клуб «Ромашки»; </a:t>
            </a:r>
          </a:p>
          <a:p>
            <a:pPr>
              <a:spcAft>
                <a:spcPts val="1000"/>
              </a:spcAft>
            </a:pPr>
            <a:r>
              <a:rPr lang="ru-RU" b="1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Родительский клуб для родителей с детьми ОВЗ «Мы вместе»;</a:t>
            </a:r>
          </a:p>
        </p:txBody>
      </p:sp>
      <p:pic>
        <p:nvPicPr>
          <p:cNvPr id="6" name="Picture 2" descr="D:\Апельсин\ФОТО Апельсин\2 сезон 2016-17\Вместе с мамой я расту\Домашние питомцы\кролик 2904\IMG_1846.JPG"/>
          <p:cNvPicPr>
            <a:picLocks noChangeAspect="1" noChangeArrowheads="1"/>
          </p:cNvPicPr>
          <p:nvPr/>
        </p:nvPicPr>
        <p:blipFill>
          <a:blip r:embed="rId3" cstate="print"/>
          <a:srcRect t="4651"/>
          <a:stretch>
            <a:fillRect/>
          </a:stretch>
        </p:blipFill>
        <p:spPr bwMode="auto">
          <a:xfrm>
            <a:off x="8141648" y="822960"/>
            <a:ext cx="3794428" cy="2713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D:\Апельсин\ФОТО Апельсин\2 сезон 2016-17\ДОЛЬКА СЧАСТЬЯ\ШОВ\IMG_20170614_165903.jpg"/>
          <p:cNvPicPr>
            <a:picLocks noChangeAspect="1" noChangeArrowheads="1"/>
          </p:cNvPicPr>
          <p:nvPr/>
        </p:nvPicPr>
        <p:blipFill>
          <a:blip r:embed="rId4" cstate="print"/>
          <a:srcRect l="4907" t="2703" r="1867"/>
          <a:stretch>
            <a:fillRect/>
          </a:stretch>
        </p:blipFill>
        <p:spPr bwMode="auto">
          <a:xfrm>
            <a:off x="182880" y="1373085"/>
            <a:ext cx="2908149" cy="1903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DSC0199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3360" y="3825240"/>
            <a:ext cx="3541486" cy="2743200"/>
          </a:xfrm>
          <a:prstGeom prst="rect">
            <a:avLst/>
          </a:prstGeom>
          <a:noFill/>
        </p:spPr>
      </p:pic>
      <p:pic>
        <p:nvPicPr>
          <p:cNvPr id="9" name="Picture 8" descr="DSC020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98126" y="3870960"/>
            <a:ext cx="3519553" cy="2682240"/>
          </a:xfrm>
          <a:prstGeom prst="rect">
            <a:avLst/>
          </a:prstGeom>
          <a:noFill/>
        </p:spPr>
      </p:pic>
      <p:pic>
        <p:nvPicPr>
          <p:cNvPr id="10" name="Picture 10" descr="DSC0264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53840" y="3799447"/>
            <a:ext cx="4053840" cy="2761914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7802880" y="0"/>
            <a:ext cx="4389120" cy="800219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000" b="1" i="1" dirty="0" smtClean="0">
                <a:latin typeface="Georgia" pitchFamily="18" charset="0"/>
                <a:cs typeface="Times New Roman" panose="02020603050405020304" pitchFamily="18" charset="0"/>
              </a:rPr>
              <a:t>От создания условий к стабильному результату</a:t>
            </a:r>
            <a:endParaRPr lang="ru-RU" sz="2000" b="1" i="1" dirty="0" smtClean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12192000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 - интеграция семьи и школы в интересах социального развития детей и формирования жизненного маршрута ребёнка </a:t>
            </a:r>
            <a:endParaRPr lang="ru-RU" sz="2400" b="1" dirty="0">
              <a:solidFill>
                <a:srgbClr val="FF0000"/>
              </a:solidFill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340985" y="195321"/>
            <a:ext cx="240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endParaRPr lang="ru-RU" i="1" dirty="0">
              <a:solidFill>
                <a:schemeClr val="accent1">
                  <a:lumMod val="50000"/>
                </a:schemeClr>
              </a:solidFill>
              <a:latin typeface="Georgia" panose="02040502050405020303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0" y="2219008"/>
            <a:ext cx="12192000" cy="779462"/>
          </a:xfrm>
        </p:spPr>
        <p:txBody>
          <a:bodyPr>
            <a:normAutofit fontScale="90000"/>
          </a:bodyPr>
          <a:lstStyle/>
          <a:p>
            <a:pPr eaLnBrk="1" hangingPunct="1">
              <a:lnSpc>
                <a:spcPct val="115000"/>
              </a:lnSpc>
            </a:pPr>
            <a:r>
              <a:rPr lang="ru-RU" sz="3200" b="1" dirty="0" smtClean="0">
                <a:solidFill>
                  <a:srgbClr val="FF0000"/>
                </a:solidFill>
                <a:cs typeface="Arial" pitchFamily="34" charset="0"/>
              </a:rPr>
              <a:t/>
            </a:r>
            <a:br>
              <a:rPr lang="ru-RU" sz="3200" b="1" dirty="0" smtClean="0">
                <a:solidFill>
                  <a:srgbClr val="FF0000"/>
                </a:solidFill>
                <a:cs typeface="Arial" pitchFamily="34" charset="0"/>
              </a:rPr>
            </a:br>
            <a:endParaRPr lang="ru-RU" sz="3200" dirty="0" smtClean="0"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26720" y="972235"/>
            <a:ext cx="67665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solidFill>
                <a:srgbClr val="FF0000"/>
              </a:solidFill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43840" y="1070186"/>
          <a:ext cx="11704320" cy="52827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04320"/>
              </a:tblGrid>
              <a:tr h="35384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Семья и школа: пути взаимодействия в условиях реализации новых стандартов </a:t>
                      </a:r>
                    </a:p>
                  </a:txBody>
                  <a:tcPr/>
                </a:tc>
              </a:tr>
              <a:tr h="973074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-мониторинг мнения учащихся по вопросам взаимодействия семьи и школы для сближения позиций в понимании актуальных вопросов школьной жизни учащимися, родителями и учителями;</a:t>
                      </a:r>
                    </a:p>
                  </a:txBody>
                  <a:tcPr/>
                </a:tc>
              </a:tr>
              <a:tr h="751624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-создание условий и поводов для более частого посещения школы родителями, что расширит эмоциональное отношение учащихся к присутствию, участию членов семьи в школьной жизни;</a:t>
                      </a:r>
                    </a:p>
                  </a:txBody>
                  <a:tcPr/>
                </a:tc>
              </a:tr>
              <a:tr h="973074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-создание специальных поводов для совместной деятельности ребят с их отцами, таких как спортивные любительские команды, тренерами которых могли бы быть родители, клубы путешественников и т. д.; </a:t>
                      </a:r>
                    </a:p>
                  </a:txBody>
                  <a:tcPr/>
                </a:tc>
              </a:tr>
              <a:tr h="678203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-создание внутри школьной системы  гармонизаций отношений между одноклассниками и учителями, что позволит освоить детям коммуникативные навыки и ответственность;</a:t>
                      </a:r>
                    </a:p>
                  </a:txBody>
                  <a:tcPr/>
                </a:tc>
              </a:tr>
              <a:tr h="751624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-развитие системы ученического самоуправления, а также различных шефских форм работы старшеклассников с учащимися младших классов, что позволит «примерить» роль родителей;</a:t>
                      </a:r>
                    </a:p>
                  </a:txBody>
                  <a:tcPr/>
                </a:tc>
              </a:tr>
              <a:tr h="678203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-соблюдение принципа внутри школьного социально-педагогического партнерства, что создаст условия для гармонизации отношения подростка с миром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81648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Целевой ориентир – </a:t>
            </a:r>
            <a:br>
              <a:rPr lang="ru-RU" sz="2400" b="1" dirty="0" smtClean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индивидуальная успешность обучающегося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7391400" y="1825625"/>
            <a:ext cx="4358640" cy="800219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buNone/>
            </a:pPr>
            <a:r>
              <a:rPr lang="ru-RU" sz="2000" b="1" i="1" dirty="0" smtClean="0">
                <a:latin typeface="Georgia" pitchFamily="18" charset="0"/>
                <a:cs typeface="Times New Roman" panose="02020603050405020304" pitchFamily="18" charset="0"/>
              </a:rPr>
              <a:t>От создания условий к стабильному результату</a:t>
            </a:r>
            <a:endParaRPr lang="ru-RU" sz="2000" b="1" i="1" dirty="0" smtClean="0">
              <a:latin typeface="Georgia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 l="6684" t="7260" r="7754" b="4988"/>
          <a:stretch>
            <a:fillRect/>
          </a:stretch>
        </p:blipFill>
        <p:spPr bwMode="auto">
          <a:xfrm>
            <a:off x="139717" y="2147857"/>
            <a:ext cx="2993810" cy="4176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307080" y="2906578"/>
            <a:ext cx="8625840" cy="344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700" b="1" u="sng" dirty="0" smtClean="0"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В.В. Путин </a:t>
            </a:r>
            <a:r>
              <a:rPr lang="ru-RU" sz="2700" dirty="0" smtClean="0">
                <a:latin typeface="Georgia" pitchFamily="18" charset="0"/>
                <a:ea typeface="Times New Roman" pitchFamily="18" charset="0"/>
                <a:cs typeface="Times New Roman" pitchFamily="18" charset="0"/>
              </a:rPr>
              <a:t>(послание Федеральному собранию в 2016 г.)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Georgia" pitchFamily="18" charset="0"/>
              <a:ea typeface="Times New Roman" pitchFamily="18" charset="0"/>
              <a:cs typeface="Times New Roman" pitchFamily="18" charset="0"/>
            </a:endParaRPr>
          </a:p>
          <a:p>
            <a:pPr algn="just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Georgia" pitchFamily="18" charset="0"/>
                <a:ea typeface="Times New Roman" pitchFamily="18" charset="0"/>
                <a:cs typeface="Times New Roman" pitchFamily="18" charset="0"/>
              </a:rPr>
              <a:t>…</a:t>
            </a:r>
            <a:r>
              <a:rPr lang="ru-RU" dirty="0" smtClean="0">
                <a:latin typeface="Georgia" pitchFamily="18" charset="0"/>
              </a:rPr>
              <a:t> </a:t>
            </a:r>
            <a:r>
              <a:rPr lang="ru-RU" sz="2700" dirty="0" smtClean="0"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В основе всей нашей системы образования должен лежать фундаментальный принцип: </a:t>
            </a:r>
            <a:r>
              <a:rPr lang="ru-RU" sz="2700" b="1" dirty="0" smtClean="0">
                <a:solidFill>
                  <a:srgbClr val="C0000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каждый ребенок, подросток одарен,</a:t>
            </a:r>
            <a:r>
              <a:rPr lang="ru-RU" sz="2700" dirty="0" smtClean="0"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способен преуспеть и в науке, и в творчестве, и в спорте, в профессии и в жизни. </a:t>
            </a:r>
            <a:r>
              <a:rPr lang="ru-RU" sz="2700" b="1" dirty="0" smtClean="0">
                <a:solidFill>
                  <a:srgbClr val="C0000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Раскрытие его талантов - это наша с вами задача, в этом - успех России.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243841"/>
            <a:ext cx="10515600" cy="685800"/>
          </a:xfrm>
        </p:spPr>
        <p:txBody>
          <a:bodyPr>
            <a:normAutofit fontScale="90000"/>
          </a:bodyPr>
          <a:lstStyle/>
          <a:p>
            <a:pPr algn="ctr">
              <a:lnSpc>
                <a:spcPct val="115000"/>
              </a:lnSpc>
            </a:pPr>
            <a:r>
              <a:rPr lang="ru-RU" sz="2800" b="1" dirty="0" smtClean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Целевой ориентир – </a:t>
            </a:r>
            <a:br>
              <a:rPr lang="ru-RU" sz="2800" b="1" dirty="0" smtClean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индивидуальная успешность образовательного учреждения</a:t>
            </a:r>
            <a:endParaRPr lang="ru-RU" sz="2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7620000" y="1139825"/>
            <a:ext cx="4358640" cy="800219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buNone/>
            </a:pPr>
            <a:r>
              <a:rPr lang="ru-RU" sz="2000" b="1" i="1" dirty="0" smtClean="0">
                <a:latin typeface="Georgia" pitchFamily="18" charset="0"/>
                <a:cs typeface="Times New Roman" panose="02020603050405020304" pitchFamily="18" charset="0"/>
              </a:rPr>
              <a:t>От создания условий к стабильному результату</a:t>
            </a:r>
            <a:endParaRPr lang="ru-RU" sz="2000" b="1" i="1" dirty="0" smtClean="0">
              <a:latin typeface="Georgia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 l="6684" t="7260" r="7754" b="4988"/>
          <a:stretch>
            <a:fillRect/>
          </a:stretch>
        </p:blipFill>
        <p:spPr bwMode="auto">
          <a:xfrm>
            <a:off x="198120" y="2071657"/>
            <a:ext cx="3103047" cy="4329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322320" y="2558713"/>
            <a:ext cx="862584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700" b="1" u="sng" dirty="0" smtClean="0"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В.В. Путин </a:t>
            </a:r>
            <a:r>
              <a:rPr lang="ru-RU" sz="2700" dirty="0" smtClean="0">
                <a:latin typeface="Georgia" pitchFamily="18" charset="0"/>
                <a:ea typeface="Times New Roman" pitchFamily="18" charset="0"/>
                <a:cs typeface="Times New Roman" pitchFamily="18" charset="0"/>
              </a:rPr>
              <a:t>(послание Федеральному собранию в 2015 г.)</a:t>
            </a:r>
          </a:p>
          <a:p>
            <a:pPr algn="just"/>
            <a:r>
              <a:rPr lang="ru-RU" sz="2700" dirty="0" smtClean="0">
                <a:latin typeface="Georgia" pitchFamily="18" charset="0"/>
              </a:rPr>
              <a:t>«Добавлю, что Россия славится не только учителями, </a:t>
            </a:r>
            <a:r>
              <a:rPr lang="ru-RU" sz="2700" b="1" dirty="0" smtClean="0">
                <a:solidFill>
                  <a:srgbClr val="C0000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у нас всегда были и выдающиеся руководители образования</a:t>
            </a:r>
            <a:r>
              <a:rPr lang="ru-RU" sz="2700" dirty="0" smtClean="0">
                <a:latin typeface="Georgia" pitchFamily="18" charset="0"/>
              </a:rPr>
              <a:t>, </a:t>
            </a:r>
            <a:r>
              <a:rPr lang="ru-RU" sz="2700" b="1" dirty="0" smtClean="0">
                <a:solidFill>
                  <a:srgbClr val="C0000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руководители школ </a:t>
            </a:r>
            <a:r>
              <a:rPr lang="ru-RU" sz="2700" dirty="0" smtClean="0">
                <a:latin typeface="Georgia" pitchFamily="18" charset="0"/>
              </a:rPr>
              <a:t>и в Москве, и в других городах страны. Они создавали </a:t>
            </a:r>
            <a:r>
              <a:rPr lang="ru-RU" sz="2700" dirty="0" err="1" smtClean="0">
                <a:latin typeface="Georgia" pitchFamily="18" charset="0"/>
              </a:rPr>
              <a:t>по‑настоящему</a:t>
            </a:r>
            <a:r>
              <a:rPr lang="ru-RU" sz="2700" dirty="0" smtClean="0">
                <a:latin typeface="Georgia" pitchFamily="18" charset="0"/>
              </a:rPr>
              <a:t> сильные средние учебные заведения с особой атмосферой, с талантливым педагогическим коллективом»</a:t>
            </a:r>
            <a:endParaRPr lang="ru-RU" sz="2700" b="1" dirty="0" smtClean="0">
              <a:solidFill>
                <a:srgbClr val="C00000"/>
              </a:solidFill>
              <a:latin typeface="Georgia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39" name="Picture 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16046" y="4838383"/>
            <a:ext cx="1815733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335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5840" y="4839009"/>
            <a:ext cx="1791145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337" name="Picture 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90304" y="1216280"/>
            <a:ext cx="1800256" cy="1862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11"/>
          <p:cNvPicPr>
            <a:picLocks noChangeAspect="1" noChangeArrowheads="1"/>
          </p:cNvPicPr>
          <p:nvPr/>
        </p:nvPicPr>
        <p:blipFill>
          <a:blip r:embed="rId6" cstate="print"/>
          <a:srcRect l="6610"/>
          <a:stretch>
            <a:fillRect/>
          </a:stretch>
        </p:blipFill>
        <p:spPr bwMode="auto">
          <a:xfrm>
            <a:off x="5046165" y="1221792"/>
            <a:ext cx="1430835" cy="1978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3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040058"/>
            <a:ext cx="1463040" cy="188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333" name="Picture 1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18819" y="3053354"/>
            <a:ext cx="2172981" cy="1838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9" cstate="print"/>
          <a:srcRect r="4588"/>
          <a:stretch>
            <a:fillRect/>
          </a:stretch>
        </p:blipFill>
        <p:spPr bwMode="auto">
          <a:xfrm>
            <a:off x="8244840" y="4829400"/>
            <a:ext cx="1706880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6" name="Picture 8" descr="C:\Users\User\Desktop\Конференция\фото педагогов на конференцию\Юшко Людмила Александровны .JPG"/>
          <p:cNvPicPr>
            <a:picLocks noChangeAspect="1" noChangeArrowheads="1"/>
          </p:cNvPicPr>
          <p:nvPr/>
        </p:nvPicPr>
        <p:blipFill>
          <a:blip r:embed="rId10" cstate="print"/>
          <a:srcRect t="8426" b="10212"/>
          <a:stretch>
            <a:fillRect/>
          </a:stretch>
        </p:blipFill>
        <p:spPr bwMode="auto">
          <a:xfrm>
            <a:off x="9956899" y="4844640"/>
            <a:ext cx="1564541" cy="1800000"/>
          </a:xfrm>
          <a:prstGeom prst="rect">
            <a:avLst/>
          </a:prstGeom>
          <a:noFill/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229600" y="1219200"/>
            <a:ext cx="1935480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325" name="Picture 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337880" y="1203182"/>
            <a:ext cx="1739450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327" name="Picture 7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174858" y="1196022"/>
            <a:ext cx="1834262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332" name="Picture 1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895791" y="3032761"/>
            <a:ext cx="1819855" cy="1813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334" name="Picture 14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432560" y="3040063"/>
            <a:ext cx="1935137" cy="1867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336" name="Picture 16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819400" y="4895678"/>
            <a:ext cx="1737360" cy="1747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341" name="Picture 21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0408920" y="3055303"/>
            <a:ext cx="1783080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342" name="Picture 22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112703" y="3040063"/>
            <a:ext cx="1769625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338" name="Picture 18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337560" y="3031080"/>
            <a:ext cx="1813560" cy="1845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3489" name="Picture 1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4579303" y="4861560"/>
            <a:ext cx="1821497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Рисунок 21" descr="http://ifreelife.ru/spb/sites/ifreelife.ru.spb/files/all_files/shutterstock_51333367.jpg"/>
          <p:cNvPicPr/>
          <p:nvPr/>
        </p:nvPicPr>
        <p:blipFill>
          <a:blip r:embed="rId2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809"/>
            <a:ext cx="1800000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569720" y="1185320"/>
            <a:ext cx="1800000" cy="1835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Заголовок 1"/>
          <p:cNvSpPr>
            <a:spLocks noGrp="1"/>
          </p:cNvSpPr>
          <p:nvPr>
            <p:ph type="title"/>
          </p:nvPr>
        </p:nvSpPr>
        <p:spPr>
          <a:xfrm>
            <a:off x="0" y="274321"/>
            <a:ext cx="7680960" cy="792479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Целевой ориентир – индивидуальная успешность образовательного учреждения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459798" y="268337"/>
            <a:ext cx="4518842" cy="771109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000" b="1" i="1" dirty="0" smtClean="0">
                <a:latin typeface="Georgia" pitchFamily="18" charset="0"/>
                <a:cs typeface="Times New Roman" panose="02020603050405020304" pitchFamily="18" charset="0"/>
              </a:rPr>
              <a:t>От создания условий к стабильному результату</a:t>
            </a:r>
            <a:endParaRPr lang="ru-RU" sz="2000" b="1" i="1" dirty="0" smtClean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15322" y="1501230"/>
            <a:ext cx="1776678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3739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184" y="3253423"/>
            <a:ext cx="1834279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3738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2800" y="3268662"/>
            <a:ext cx="1757739" cy="1730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08719" y="4986131"/>
            <a:ext cx="1388603" cy="1658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3362647" y="1470343"/>
            <a:ext cx="1879912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42560" y="1462200"/>
            <a:ext cx="1615440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3732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34827" y="1447799"/>
            <a:ext cx="1767704" cy="1761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3734" name="Picture 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580120" y="1485583"/>
            <a:ext cx="1844040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373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15322" y="1455103"/>
            <a:ext cx="1776678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3740" name="Picture 1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926265" y="3238183"/>
            <a:ext cx="1836736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3741" name="Picture 13"/>
          <p:cNvPicPr>
            <a:picLocks noGrp="1" noChangeAspect="1" noChangeArrowheads="1"/>
          </p:cNvPicPr>
          <p:nvPr>
            <p:ph idx="1"/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693975" y="3228340"/>
            <a:ext cx="1806385" cy="179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3744" name="Picture 1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382626" y="3244440"/>
            <a:ext cx="1809374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3737" name="Picture 9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3172584"/>
            <a:ext cx="1843722" cy="1856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17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162145" y="5024640"/>
            <a:ext cx="1678336" cy="1636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16" cstate="print"/>
          <a:stretch>
            <a:fillRect/>
          </a:stretch>
        </p:blipFill>
        <p:spPr bwMode="auto">
          <a:xfrm>
            <a:off x="3850261" y="5039880"/>
            <a:ext cx="1666619" cy="1607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2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200582" y="4994160"/>
            <a:ext cx="1607647" cy="1635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19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0192082" y="5029200"/>
            <a:ext cx="1644931" cy="163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21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521526" y="5009400"/>
            <a:ext cx="1676787" cy="1635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14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487680" y="5025157"/>
            <a:ext cx="1636617" cy="1604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" name="Прямоугольник 30"/>
          <p:cNvSpPr/>
          <p:nvPr/>
        </p:nvSpPr>
        <p:spPr>
          <a:xfrm>
            <a:off x="7459798" y="268337"/>
            <a:ext cx="4518842" cy="771109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000" b="1" i="1" dirty="0" smtClean="0">
                <a:latin typeface="Georgia" pitchFamily="18" charset="0"/>
                <a:cs typeface="Times New Roman" panose="02020603050405020304" pitchFamily="18" charset="0"/>
              </a:rPr>
              <a:t>От создания условий к стабильному результату</a:t>
            </a:r>
            <a:endParaRPr lang="ru-RU" sz="2000" b="1" i="1" dirty="0" smtClean="0">
              <a:latin typeface="Georgia" pitchFamily="18" charset="0"/>
            </a:endParaRPr>
          </a:p>
        </p:txBody>
      </p:sp>
      <p:sp>
        <p:nvSpPr>
          <p:cNvPr id="33" name="Заголовок 1"/>
          <p:cNvSpPr>
            <a:spLocks noGrp="1"/>
          </p:cNvSpPr>
          <p:nvPr>
            <p:ph type="title"/>
          </p:nvPr>
        </p:nvSpPr>
        <p:spPr>
          <a:xfrm>
            <a:off x="0" y="274321"/>
            <a:ext cx="7680960" cy="792479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Целевой ориентир – индивидуальная успешность образовательного учреждения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280" y="3246120"/>
            <a:ext cx="1508760" cy="1811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743" name="Picture 15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0" y="1470343"/>
            <a:ext cx="1748555" cy="1745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9298" name="Picture 2" descr="C:\Users\KEN\Desktop\вин-4_cr_cr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636" y="1478281"/>
            <a:ext cx="1676100" cy="17983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8600"/>
            <a:ext cx="7680960" cy="792479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Целевой ориентир – индивидуальная успешность образовательного учреждения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4971" y="1767840"/>
            <a:ext cx="1833509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475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03960" y="4002645"/>
            <a:ext cx="1813560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475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62402" y="4061142"/>
            <a:ext cx="1770969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475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82447" y="1785045"/>
            <a:ext cx="1760513" cy="1774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4760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431607" y="4122103"/>
            <a:ext cx="1797814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41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67192" y="4076383"/>
            <a:ext cx="1820875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9298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4141" b="24940"/>
          <a:stretch/>
        </p:blipFill>
        <p:spPr bwMode="auto">
          <a:xfrm flipH="1">
            <a:off x="9486394" y="1811786"/>
            <a:ext cx="1760717" cy="1787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3570" name="Picture 2" descr="\\Ruoruk\ОБМЕН\Швецова В.П..jpg"/>
          <p:cNvPicPr>
            <a:picLocks noChangeAspect="1" noChangeArrowheads="1"/>
          </p:cNvPicPr>
          <p:nvPr/>
        </p:nvPicPr>
        <p:blipFill>
          <a:blip r:embed="rId10" cstate="print"/>
          <a:srcRect b="33996"/>
          <a:stretch>
            <a:fillRect/>
          </a:stretch>
        </p:blipFill>
        <p:spPr bwMode="auto">
          <a:xfrm>
            <a:off x="3923984" y="1760536"/>
            <a:ext cx="1821496" cy="1790384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7673158" y="274320"/>
            <a:ext cx="4518842" cy="771109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000" b="1" i="1" dirty="0" smtClean="0">
                <a:latin typeface="Georgia" pitchFamily="18" charset="0"/>
                <a:cs typeface="Times New Roman" panose="02020603050405020304" pitchFamily="18" charset="0"/>
              </a:rPr>
              <a:t>От создания условий к стабильному результату</a:t>
            </a:r>
            <a:endParaRPr lang="ru-RU" sz="2000" b="1" i="1" dirty="0" smtClean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229443" y="4137036"/>
            <a:ext cx="3962557" cy="1867524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latin typeface="Georgia" pitchFamily="18" charset="0"/>
                <a:cs typeface="Vrinda" pitchFamily="34" charset="0"/>
              </a:rPr>
              <a:t/>
            </a:r>
            <a:br>
              <a:rPr lang="ru-RU" sz="2000" dirty="0" smtClean="0">
                <a:latin typeface="Georgia" pitchFamily="18" charset="0"/>
                <a:cs typeface="Vrinda" pitchFamily="34" charset="0"/>
              </a:rPr>
            </a:br>
            <a:r>
              <a:rPr lang="ru-RU" sz="2000" dirty="0" smtClean="0">
                <a:latin typeface="Georgia" pitchFamily="18" charset="0"/>
                <a:cs typeface="Vrinda" pitchFamily="34" charset="0"/>
              </a:rPr>
              <a:t/>
            </a:r>
            <a:br>
              <a:rPr lang="ru-RU" sz="2000" dirty="0" smtClean="0">
                <a:latin typeface="Georgia" pitchFamily="18" charset="0"/>
                <a:cs typeface="Vrinda" pitchFamily="34" charset="0"/>
              </a:rPr>
            </a:br>
            <a:r>
              <a:rPr lang="ru-RU" sz="2000" dirty="0" smtClean="0">
                <a:latin typeface="Georgia" pitchFamily="18" charset="0"/>
                <a:cs typeface="Vrinda" pitchFamily="34" charset="0"/>
              </a:rPr>
              <a:t>Щербакова Ольга Николаевна</a:t>
            </a:r>
            <a:br>
              <a:rPr lang="ru-RU" sz="2000" dirty="0" smtClean="0">
                <a:latin typeface="Georgia" pitchFamily="18" charset="0"/>
                <a:cs typeface="Vrinda" pitchFamily="34" charset="0"/>
              </a:rPr>
            </a:br>
            <a:r>
              <a:rPr lang="ru-RU" sz="2000" dirty="0" smtClean="0">
                <a:latin typeface="Georgia" pitchFamily="18" charset="0"/>
                <a:cs typeface="Vrinda" pitchFamily="34" charset="0"/>
              </a:rPr>
              <a:t>директор </a:t>
            </a:r>
            <a:r>
              <a:rPr lang="ru-RU" sz="2400" dirty="0" smtClean="0">
                <a:latin typeface="Georgia" pitchFamily="18" charset="0"/>
                <a:cs typeface="Vrinda" pitchFamily="34" charset="0"/>
              </a:rPr>
              <a:t/>
            </a:r>
            <a:br>
              <a:rPr lang="ru-RU" sz="2400" dirty="0" smtClean="0">
                <a:latin typeface="Georgia" pitchFamily="18" charset="0"/>
                <a:cs typeface="Vrinda" pitchFamily="34" charset="0"/>
              </a:rPr>
            </a:br>
            <a:r>
              <a:rPr lang="ru-RU" sz="2400" b="1" dirty="0" smtClean="0">
                <a:solidFill>
                  <a:srgbClr val="0070C0"/>
                </a:solidFill>
                <a:latin typeface="Georgia" pitchFamily="18" charset="0"/>
                <a:cs typeface="Vrinda" pitchFamily="34" charset="0"/>
              </a:rPr>
              <a:t>ГБОУ СПО «Зюкайский аграрный техникум»</a:t>
            </a:r>
            <a:endParaRPr lang="ru-RU" sz="2400" b="1" dirty="0">
              <a:solidFill>
                <a:srgbClr val="0070C0"/>
              </a:solidFill>
              <a:latin typeface="Georgia" pitchFamily="18" charset="0"/>
              <a:cs typeface="Vrinda" pitchFamily="34" charset="0"/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0" y="4549266"/>
            <a:ext cx="4302177" cy="17126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+mj-ea"/>
                <a:cs typeface="Vrinda" pitchFamily="34" charset="0"/>
              </a:rPr>
              <a:t>Лучникова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+mj-ea"/>
                <a:cs typeface="Vrinda" pitchFamily="34" charset="0"/>
              </a:rPr>
              <a:t> Елена Борисовна</a:t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+mj-ea"/>
                <a:cs typeface="Vrinda" pitchFamily="34" charset="0"/>
              </a:rPr>
            </a:b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+mj-ea"/>
                <a:cs typeface="Vrinda" pitchFamily="34" charset="0"/>
              </a:rPr>
              <a:t>директор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+mj-ea"/>
                <a:cs typeface="Vrinda" pitchFamily="34" charset="0"/>
              </a:rPr>
              <a:t/>
            </a:r>
            <a:b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+mj-ea"/>
                <a:cs typeface="Vrinda" pitchFamily="34" charset="0"/>
              </a:rPr>
            </a:br>
            <a:r>
              <a:rPr lang="ru-RU" sz="2400" b="1" dirty="0" smtClean="0">
                <a:solidFill>
                  <a:srgbClr val="0070C0"/>
                </a:solidFill>
                <a:latin typeface="Georgia" pitchFamily="18" charset="0"/>
                <a:ea typeface="+mj-ea"/>
                <a:cs typeface="Vrinda" pitchFamily="34" charset="0"/>
              </a:rPr>
              <a:t>ЧП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eorgia" pitchFamily="18" charset="0"/>
                <a:ea typeface="+mj-ea"/>
                <a:cs typeface="Vrinda" pitchFamily="34" charset="0"/>
              </a:rPr>
              <a:t>ОУ ПКСПО «Пермский кооперативный техникум»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eorgia" pitchFamily="18" charset="0"/>
              <a:ea typeface="+mj-ea"/>
              <a:cs typeface="Vrinda" pitchFamily="34" charset="0"/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4011118" y="4335905"/>
            <a:ext cx="4369789" cy="17126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+mj-ea"/>
                <a:cs typeface="Vrinda" pitchFamily="34" charset="0"/>
              </a:rPr>
              <a:t>Ложкин Алексей Геннадьевич</a:t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+mj-ea"/>
                <a:cs typeface="Vrinda" pitchFamily="34" charset="0"/>
              </a:rPr>
            </a:b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+mj-ea"/>
                <a:cs typeface="Vrinda" pitchFamily="34" charset="0"/>
              </a:rPr>
              <a:t>директор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+mj-ea"/>
                <a:cs typeface="Vrinda" pitchFamily="34" charset="0"/>
              </a:rPr>
              <a:t/>
            </a:r>
            <a:b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+mj-ea"/>
                <a:cs typeface="Vrinda" pitchFamily="34" charset="0"/>
              </a:rPr>
            </a:b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eorgia" pitchFamily="18" charset="0"/>
                <a:ea typeface="+mj-ea"/>
                <a:cs typeface="Vrinda" pitchFamily="34" charset="0"/>
              </a:rPr>
              <a:t>ГБПОУ «Верещагинский многопрофильный техникум»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eorgia" pitchFamily="18" charset="0"/>
              <a:ea typeface="+mj-ea"/>
              <a:cs typeface="Vrinda" pitchFamily="34" charset="0"/>
            </a:endParaRPr>
          </a:p>
        </p:txBody>
      </p:sp>
      <p:pic>
        <p:nvPicPr>
          <p:cNvPr id="5632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37931" y="1478280"/>
            <a:ext cx="2727639" cy="2618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0111" y="1541503"/>
            <a:ext cx="2379522" cy="256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7394" name="Picture 2" descr="C:\Users\KEN\Desktop\Ложкин Алексей Геннадьевич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729" r="16855"/>
          <a:stretch/>
        </p:blipFill>
        <p:spPr bwMode="auto">
          <a:xfrm>
            <a:off x="4907279" y="1492291"/>
            <a:ext cx="2575561" cy="26184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0" y="228600"/>
            <a:ext cx="7680960" cy="7924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Целевой ориентир – индивидуальная успешность образовательного учреждения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673158" y="274320"/>
            <a:ext cx="4518842" cy="771109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000" b="1" i="1" dirty="0" smtClean="0">
                <a:latin typeface="Georgia" pitchFamily="18" charset="0"/>
                <a:cs typeface="Times New Roman" panose="02020603050405020304" pitchFamily="18" charset="0"/>
              </a:rPr>
              <a:t>От создания условий к стабильному результату</a:t>
            </a:r>
            <a:endParaRPr lang="ru-RU" sz="2000" b="1" i="1" dirty="0" smtClean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4960" y="1754188"/>
            <a:ext cx="1935480" cy="240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37818" y="1757045"/>
            <a:ext cx="1806575" cy="236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8"/>
          <p:cNvPicPr>
            <a:picLocks noChangeAspect="1" noChangeArrowheads="1"/>
          </p:cNvPicPr>
          <p:nvPr/>
        </p:nvPicPr>
        <p:blipFill>
          <a:blip r:embed="rId5" cstate="print"/>
          <a:srcRect r="27312"/>
          <a:stretch>
            <a:fillRect/>
          </a:stretch>
        </p:blipFill>
        <p:spPr bwMode="auto">
          <a:xfrm>
            <a:off x="5361623" y="4291965"/>
            <a:ext cx="2058987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0365" y="1754188"/>
            <a:ext cx="1864995" cy="240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11"/>
          <p:cNvPicPr>
            <a:picLocks noChangeAspect="1" noChangeArrowheads="1"/>
          </p:cNvPicPr>
          <p:nvPr/>
        </p:nvPicPr>
        <p:blipFill>
          <a:blip r:embed="rId7" cstate="print"/>
          <a:srcRect l="6610"/>
          <a:stretch>
            <a:fillRect/>
          </a:stretch>
        </p:blipFill>
        <p:spPr bwMode="auto">
          <a:xfrm>
            <a:off x="10198101" y="1787525"/>
            <a:ext cx="1821526" cy="2372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5" name="Picture 12"/>
          <p:cNvPicPr>
            <a:picLocks noChangeAspect="1" noChangeArrowheads="1"/>
          </p:cNvPicPr>
          <p:nvPr/>
        </p:nvPicPr>
        <p:blipFill>
          <a:blip r:embed="rId8" cstate="print"/>
          <a:srcRect l="16460" r="8372"/>
          <a:stretch>
            <a:fillRect/>
          </a:stretch>
        </p:blipFill>
        <p:spPr bwMode="auto">
          <a:xfrm>
            <a:off x="487680" y="1754188"/>
            <a:ext cx="1920240" cy="240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6" name="Picture 13"/>
          <p:cNvPicPr>
            <a:picLocks noChangeAspect="1" noChangeArrowheads="1"/>
          </p:cNvPicPr>
          <p:nvPr/>
        </p:nvPicPr>
        <p:blipFill>
          <a:blip r:embed="rId9" cstate="print"/>
          <a:srcRect l="10776" r="10564"/>
          <a:stretch>
            <a:fillRect/>
          </a:stretch>
        </p:blipFill>
        <p:spPr bwMode="auto">
          <a:xfrm>
            <a:off x="2873693" y="4293870"/>
            <a:ext cx="1865947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7" name="Picture 14"/>
          <p:cNvPicPr>
            <a:picLocks noChangeAspect="1" noChangeArrowheads="1"/>
          </p:cNvPicPr>
          <p:nvPr/>
        </p:nvPicPr>
        <p:blipFill>
          <a:blip r:embed="rId10" cstate="print"/>
          <a:srcRect l="31950" r="1213"/>
          <a:stretch>
            <a:fillRect/>
          </a:stretch>
        </p:blipFill>
        <p:spPr bwMode="auto">
          <a:xfrm>
            <a:off x="7855585" y="4293870"/>
            <a:ext cx="2065655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0" y="246112"/>
            <a:ext cx="7612368" cy="5170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Инновационные школы</a:t>
            </a:r>
            <a:endParaRPr lang="ru-RU" sz="2400" b="1" dirty="0">
              <a:solidFill>
                <a:srgbClr val="FF0000"/>
              </a:solidFill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144" name="Прямоугольник 1"/>
          <p:cNvSpPr>
            <a:spLocks noChangeArrowheads="1"/>
          </p:cNvSpPr>
          <p:nvPr/>
        </p:nvSpPr>
        <p:spPr bwMode="auto">
          <a:xfrm>
            <a:off x="2918778" y="946150"/>
            <a:ext cx="6758622" cy="707886"/>
          </a:xfrm>
          <a:prstGeom prst="rect">
            <a:avLst/>
          </a:prstGeom>
          <a:noFill/>
          <a:ln w="9525">
            <a:solidFill>
              <a:schemeClr val="accent5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«Инновация отличает лидера от догоняющего»</a:t>
            </a:r>
          </a:p>
          <a:p>
            <a:pPr algn="r"/>
            <a:r>
              <a:rPr lang="ru-RU" sz="20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Стив Джобс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673158" y="0"/>
            <a:ext cx="4518842" cy="771109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000" b="1" i="1" dirty="0" smtClean="0">
                <a:latin typeface="Georgia" pitchFamily="18" charset="0"/>
                <a:cs typeface="Times New Roman" panose="02020603050405020304" pitchFamily="18" charset="0"/>
              </a:rPr>
              <a:t>От создания условий к стабильному результату</a:t>
            </a:r>
            <a:endParaRPr lang="ru-RU" sz="2000" b="1" i="1" dirty="0" smtClean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7720" y="1"/>
            <a:ext cx="10515600" cy="685800"/>
          </a:xfrm>
        </p:spPr>
        <p:txBody>
          <a:bodyPr>
            <a:norm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 smtClean="0">
                <a:latin typeface="Georgia" pitchFamily="18" charset="0"/>
              </a:rPr>
              <a:t>Резерв повышения качества образования</a:t>
            </a:r>
            <a:endParaRPr lang="ru-RU" sz="2800" b="1" dirty="0" smtClean="0">
              <a:solidFill>
                <a:srgbClr val="FF0000"/>
              </a:solidFill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7559040" y="911225"/>
            <a:ext cx="4358640" cy="800219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buNone/>
            </a:pPr>
            <a:r>
              <a:rPr lang="ru-RU" sz="2000" b="1" i="1" dirty="0" smtClean="0">
                <a:latin typeface="Georgia" pitchFamily="18" charset="0"/>
                <a:cs typeface="Times New Roman" panose="02020603050405020304" pitchFamily="18" charset="0"/>
              </a:rPr>
              <a:t>От создания условий к стабильному результату</a:t>
            </a:r>
            <a:endParaRPr lang="ru-RU" sz="2000" b="1" i="1" dirty="0" smtClean="0">
              <a:latin typeface="Georgia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 l="6684" t="7260" r="7754" b="4988"/>
          <a:stretch>
            <a:fillRect/>
          </a:stretch>
        </p:blipFill>
        <p:spPr bwMode="auto">
          <a:xfrm>
            <a:off x="198120" y="1721137"/>
            <a:ext cx="3103047" cy="4329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444240" y="1979593"/>
            <a:ext cx="85344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700" b="1" u="sng" dirty="0" smtClean="0"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В.В. Путин </a:t>
            </a:r>
            <a:r>
              <a:rPr lang="ru-RU" sz="2700" dirty="0" smtClean="0">
                <a:latin typeface="Georgia" pitchFamily="18" charset="0"/>
                <a:ea typeface="Times New Roman" pitchFamily="18" charset="0"/>
                <a:cs typeface="Times New Roman" pitchFamily="18" charset="0"/>
              </a:rPr>
              <a:t>(послание Федеральному собранию в 2016 г.)</a:t>
            </a:r>
          </a:p>
          <a:p>
            <a:pPr algn="just"/>
            <a:r>
              <a:rPr lang="ru-RU" sz="2700" dirty="0" smtClean="0">
                <a:latin typeface="Georgia" pitchFamily="18" charset="0"/>
              </a:rPr>
              <a:t>«Везде на всей территории нашей большой страны </a:t>
            </a:r>
            <a:r>
              <a:rPr lang="ru-RU" sz="2700" b="1" dirty="0" smtClean="0">
                <a:solidFill>
                  <a:srgbClr val="C0000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дети должны учиться в удобных, комфортных, современных условиях</a:t>
            </a:r>
            <a:r>
              <a:rPr lang="ru-RU" sz="2700" dirty="0" smtClean="0">
                <a:latin typeface="Georgia" pitchFamily="18" charset="0"/>
              </a:rPr>
              <a:t>, поэтому мы продолжим программу реконструкции и обновления школ. У нас не должно остаться школьных зданий, находящихся в аварийном, ветхом состоянии, не имеющих элементарных удобств»</a:t>
            </a:r>
            <a:endParaRPr lang="ru-RU" sz="2700" b="1" dirty="0" smtClean="0">
              <a:solidFill>
                <a:srgbClr val="C00000"/>
              </a:solidFill>
              <a:latin typeface="Georgia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8171542" cy="4821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Финансово-хозяйственная деятельность </a:t>
            </a:r>
            <a:endParaRPr lang="ru-RU" dirty="0">
              <a:solidFill>
                <a:srgbClr val="FF0000"/>
              </a:solidFill>
              <a:effectLst/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340985" y="195321"/>
            <a:ext cx="240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endParaRPr lang="ru-RU" i="1" dirty="0">
              <a:solidFill>
                <a:schemeClr val="accent1">
                  <a:lumMod val="50000"/>
                </a:schemeClr>
              </a:solidFill>
              <a:latin typeface="Georgia" panose="02040502050405020303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65760" y="9569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endParaRPr lang="ru-RU" b="1" dirty="0" smtClean="0">
              <a:latin typeface="Georgia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lvl="0"/>
            <a:endParaRPr lang="ru-RU" b="1" dirty="0"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490278" y="500245"/>
            <a:ext cx="4518842" cy="771109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000" b="1" i="1" dirty="0" smtClean="0">
                <a:latin typeface="Georgia" pitchFamily="18" charset="0"/>
                <a:cs typeface="Times New Roman" panose="02020603050405020304" pitchFamily="18" charset="0"/>
              </a:rPr>
              <a:t>От создания условий к стабильному результату</a:t>
            </a:r>
            <a:endParaRPr lang="ru-RU" sz="2000" b="1" i="1" dirty="0" smtClean="0">
              <a:latin typeface="Georgia" pitchFamily="18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="" xmlns:p14="http://schemas.microsoft.com/office/powerpoint/2010/main" val="2072483357"/>
              </p:ext>
            </p:extLst>
          </p:nvPr>
        </p:nvGraphicFramePr>
        <p:xfrm>
          <a:off x="496755" y="1326327"/>
          <a:ext cx="4785360" cy="23558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83920" y="956995"/>
            <a:ext cx="4358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Средняя заработная плата, руб.</a:t>
            </a:r>
            <a:endParaRPr lang="ru-RU" b="1" dirty="0">
              <a:solidFill>
                <a:srgbClr val="FF0000"/>
              </a:solidFill>
              <a:latin typeface="Georgia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="" xmlns:p14="http://schemas.microsoft.com/office/powerpoint/2010/main" val="2617566398"/>
              </p:ext>
            </p:extLst>
          </p:nvPr>
        </p:nvGraphicFramePr>
        <p:xfrm>
          <a:off x="326023" y="4488686"/>
          <a:ext cx="4916537" cy="23997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36735" y="3842355"/>
            <a:ext cx="4465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Средняя стоимость содержания 1 ребенка в год, руб.</a:t>
            </a:r>
            <a:endParaRPr lang="ru-RU" b="1" dirty="0">
              <a:solidFill>
                <a:srgbClr val="FF0000"/>
              </a:solidFill>
              <a:latin typeface="Georgia" pitchFamily="18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242098361"/>
              </p:ext>
            </p:extLst>
          </p:nvPr>
        </p:nvGraphicFramePr>
        <p:xfrm>
          <a:off x="5431600" y="2654220"/>
          <a:ext cx="657752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4380"/>
                <a:gridCol w="1644380"/>
                <a:gridCol w="1644380"/>
                <a:gridCol w="164438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Мероприятие</a:t>
                      </a:r>
                      <a:r>
                        <a:rPr lang="ru-RU" baseline="0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2017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Предписания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7 410 342,77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2 276 889,68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2 803 985,0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Ограждение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1 200 443,8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39 9999,0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500 000,0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Крыши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426 2824,2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7 719 067,54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9 485 100,0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Окна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1 557 810,0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1 059 717,01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853 700,0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Спортзалы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4 395 700,0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2 694 079,91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Итого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18 827 120,77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11</a:t>
                      </a:r>
                      <a:r>
                        <a:rPr lang="ru-RU" baseline="0" dirty="0" smtClean="0"/>
                        <a:t> 455 673,23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16 336 864,91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6156960" y="1752600"/>
            <a:ext cx="541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Затраты на капитальный ремонт учреждений системы образования, руб.</a:t>
            </a:r>
            <a:endParaRPr lang="ru-RU" b="1" dirty="0">
              <a:solidFill>
                <a:srgbClr val="FF000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7936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12192000" cy="5170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Пополнение и развитие материально-технической базы ОУ</a:t>
            </a:r>
            <a:endParaRPr lang="ru-RU" dirty="0">
              <a:solidFill>
                <a:srgbClr val="FF0000"/>
              </a:solidFill>
              <a:effectLst/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340985" y="195321"/>
            <a:ext cx="240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endParaRPr lang="ru-RU" i="1" dirty="0">
              <a:solidFill>
                <a:schemeClr val="accent1">
                  <a:lumMod val="50000"/>
                </a:schemeClr>
              </a:solidFill>
              <a:latin typeface="Georgia" panose="02040502050405020303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65760" y="9569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endParaRPr lang="ru-RU" b="1" dirty="0" smtClean="0">
              <a:latin typeface="Georgia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lvl="0"/>
            <a:endParaRPr lang="ru-RU" b="1" dirty="0"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322638" y="518160"/>
            <a:ext cx="4518842" cy="771109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000" b="1" i="1" dirty="0" smtClean="0">
                <a:latin typeface="Georgia" pitchFamily="18" charset="0"/>
                <a:cs typeface="Times New Roman" panose="02020603050405020304" pitchFamily="18" charset="0"/>
              </a:rPr>
              <a:t>От создания условий к стабильному результату</a:t>
            </a:r>
            <a:endParaRPr lang="ru-RU" sz="2000" b="1" i="1" dirty="0" smtClean="0">
              <a:latin typeface="Georg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3353" y="1005840"/>
            <a:ext cx="5716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Georgia" pitchFamily="18" charset="0"/>
              </a:rPr>
              <a:t>МБОУ «</a:t>
            </a:r>
            <a:r>
              <a:rPr lang="ru-RU" b="1" dirty="0" err="1" smtClean="0">
                <a:latin typeface="Georgia" pitchFamily="18" charset="0"/>
              </a:rPr>
              <a:t>Верещагинская</a:t>
            </a:r>
            <a:r>
              <a:rPr lang="ru-RU" b="1" dirty="0">
                <a:latin typeface="Georgia" pitchFamily="18" charset="0"/>
              </a:rPr>
              <a:t> </a:t>
            </a:r>
            <a:r>
              <a:rPr lang="ru-RU" b="1" dirty="0" smtClean="0">
                <a:latin typeface="Georgia" pitchFamily="18" charset="0"/>
              </a:rPr>
              <a:t>школа-интернат»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185" y="1615440"/>
            <a:ext cx="3230977" cy="1645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47" y="3870960"/>
            <a:ext cx="3093179" cy="173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793" y="4434840"/>
            <a:ext cx="3140431" cy="1706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294120" y="1510992"/>
            <a:ext cx="5684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Georgia" pitchFamily="18" charset="0"/>
              </a:rPr>
              <a:t>МБДОУ «Детский сад №89»</a:t>
            </a: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5098" y="1897549"/>
            <a:ext cx="2818302" cy="2186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139285" y="4142154"/>
            <a:ext cx="5994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Georgia" pitchFamily="18" charset="0"/>
              </a:rPr>
              <a:t>МБДОУ «Детский сад №1»</a:t>
            </a: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761511"/>
            <a:ext cx="2380617" cy="2675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9515" y="4812534"/>
            <a:ext cx="3332485" cy="2380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2640" y="1927939"/>
            <a:ext cx="3246032" cy="2217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036" y="2179320"/>
            <a:ext cx="3116546" cy="1706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21190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9033" y="0"/>
            <a:ext cx="12162967" cy="4821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Достижения 2016-2017 учебного года, которыми гордятся детские сады</a:t>
            </a:r>
            <a:endParaRPr lang="ru-RU" dirty="0">
              <a:solidFill>
                <a:srgbClr val="FF0000"/>
              </a:solidFill>
              <a:effectLst/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340985" y="195321"/>
            <a:ext cx="240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endParaRPr lang="ru-RU" i="1" dirty="0">
              <a:solidFill>
                <a:schemeClr val="accent1">
                  <a:lumMod val="50000"/>
                </a:schemeClr>
              </a:solidFill>
              <a:latin typeface="Georgia" panose="02040502050405020303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65760" y="9569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endParaRPr lang="ru-RU" b="1" dirty="0" smtClean="0">
              <a:latin typeface="Georgia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lvl="0"/>
            <a:endParaRPr lang="ru-RU" b="1" dirty="0"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398838" y="522265"/>
            <a:ext cx="4518842" cy="771109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000" b="1" i="1" dirty="0" smtClean="0">
                <a:latin typeface="Georgia" pitchFamily="18" charset="0"/>
                <a:cs typeface="Times New Roman" panose="02020603050405020304" pitchFamily="18" charset="0"/>
              </a:rPr>
              <a:t>От создания условий к стабильному результату</a:t>
            </a:r>
            <a:endParaRPr lang="ru-RU" sz="2000" b="1" i="1" dirty="0" smtClean="0">
              <a:latin typeface="Georgia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0040" y="959531"/>
            <a:ext cx="34747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u="sng" dirty="0" smtClean="0">
                <a:solidFill>
                  <a:srgbClr val="FF0000"/>
                </a:solidFill>
                <a:latin typeface="Georgia" pitchFamily="18" charset="0"/>
              </a:rPr>
              <a:t>МБДОУ «Детский сад №8»</a:t>
            </a:r>
          </a:p>
          <a:p>
            <a:pPr algn="just"/>
            <a:r>
              <a:rPr lang="ru-RU" sz="1600" dirty="0" smtClean="0">
                <a:latin typeface="Georgia" pitchFamily="18" charset="0"/>
              </a:rPr>
              <a:t>  На Торжественном приеме у заведующего присутствовало 60 самых </a:t>
            </a:r>
            <a:r>
              <a:rPr lang="ru-RU" sz="1600" dirty="0">
                <a:latin typeface="Georgia" pitchFamily="18" charset="0"/>
              </a:rPr>
              <a:t>активных родителей. По итогам года  в детском саду  организована «Доска почёта» родителей.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741" t="11351" r="16340" b="21163"/>
          <a:stretch/>
        </p:blipFill>
        <p:spPr bwMode="auto">
          <a:xfrm>
            <a:off x="762000" y="2908252"/>
            <a:ext cx="2064812" cy="1609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75190" y="4089665"/>
            <a:ext cx="36199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u="sng" dirty="0" smtClean="0">
                <a:solidFill>
                  <a:srgbClr val="FF0000"/>
                </a:solidFill>
                <a:latin typeface="Georgia" pitchFamily="18" charset="0"/>
              </a:rPr>
              <a:t>МБДОУ «Детский сад №82»,</a:t>
            </a:r>
          </a:p>
          <a:p>
            <a:r>
              <a:rPr lang="ru-RU" sz="1600" b="1" u="sng" dirty="0" smtClean="0">
                <a:solidFill>
                  <a:srgbClr val="FF0000"/>
                </a:solidFill>
                <a:latin typeface="Georgia" pitchFamily="18" charset="0"/>
              </a:rPr>
              <a:t>МБДОУ «Детский сад №4»</a:t>
            </a:r>
          </a:p>
          <a:p>
            <a:r>
              <a:rPr lang="ru-RU" sz="1600" dirty="0" smtClean="0">
                <a:latin typeface="Georgia" pitchFamily="18" charset="0"/>
              </a:rPr>
              <a:t>Воспитанники и педагоги-призеры и победители  районных конкурсов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704" t="32822" r="42253"/>
          <a:stretch/>
        </p:blipFill>
        <p:spPr bwMode="auto">
          <a:xfrm>
            <a:off x="10378349" y="3433837"/>
            <a:ext cx="1555205" cy="1677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85263" y="1421072"/>
            <a:ext cx="42443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u="sng" dirty="0" smtClean="0">
                <a:solidFill>
                  <a:srgbClr val="FF0000"/>
                </a:solidFill>
                <a:latin typeface="Georgia" pitchFamily="18" charset="0"/>
              </a:rPr>
              <a:t>МБДОУ «Вознесенский детский сад»</a:t>
            </a:r>
          </a:p>
          <a:p>
            <a:r>
              <a:rPr lang="ru-RU" sz="1600" dirty="0" smtClean="0">
                <a:latin typeface="Georgia" pitchFamily="18" charset="0"/>
              </a:rPr>
              <a:t>1 место воспитанников в конкурсе «Экономика для дошкольников»</a:t>
            </a:r>
          </a:p>
          <a:p>
            <a:endParaRPr lang="ru-RU" sz="1600" dirty="0">
              <a:latin typeface="Georgia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0640" y="5194860"/>
            <a:ext cx="1808344" cy="135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8119" y="4778253"/>
            <a:ext cx="31699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u="sng" dirty="0" smtClean="0">
                <a:solidFill>
                  <a:srgbClr val="FF0000"/>
                </a:solidFill>
                <a:latin typeface="Georgia" pitchFamily="18" charset="0"/>
              </a:rPr>
              <a:t>МБДОУ «Детский сад №2»</a:t>
            </a:r>
          </a:p>
          <a:p>
            <a:pPr algn="just"/>
            <a:r>
              <a:rPr lang="ru-RU" sz="1600" dirty="0">
                <a:latin typeface="Georgia" pitchFamily="18" charset="0"/>
              </a:rPr>
              <a:t>В 2016-2017 учебном году аттестовались на высшую категорию 4 педагога, на первую – 1 педагог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993" y="4994864"/>
            <a:ext cx="1933575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631180" y="5441163"/>
            <a:ext cx="3124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u="sng" dirty="0" smtClean="0">
                <a:solidFill>
                  <a:srgbClr val="FF0000"/>
                </a:solidFill>
                <a:latin typeface="Georgia" pitchFamily="18" charset="0"/>
              </a:rPr>
              <a:t>МБДОУ «Детский сад №5»</a:t>
            </a:r>
          </a:p>
          <a:p>
            <a:pPr algn="just"/>
            <a:r>
              <a:rPr lang="ru-RU" sz="1600" dirty="0" smtClean="0">
                <a:latin typeface="Georgia" pitchFamily="18" charset="0"/>
              </a:rPr>
              <a:t>Торжественный прием заведующего  родителей успешных детей</a:t>
            </a:r>
            <a:endParaRPr lang="ru-RU" sz="1600" dirty="0">
              <a:latin typeface="Georgia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29000" y="3024496"/>
            <a:ext cx="29108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u="sng" dirty="0" smtClean="0">
                <a:solidFill>
                  <a:srgbClr val="FF0000"/>
                </a:solidFill>
                <a:latin typeface="Georgia" pitchFamily="18" charset="0"/>
              </a:rPr>
              <a:t>МБДОУ «Детский сад №6»</a:t>
            </a:r>
          </a:p>
          <a:p>
            <a:pPr algn="just"/>
            <a:r>
              <a:rPr lang="ru-RU" sz="1600" dirty="0">
                <a:latin typeface="Georgia" pitchFamily="18" charset="0"/>
              </a:rPr>
              <a:t>Организатор </a:t>
            </a:r>
            <a:r>
              <a:rPr lang="ru-RU" sz="1600" dirty="0" smtClean="0">
                <a:latin typeface="Georgia" pitchFamily="18" charset="0"/>
              </a:rPr>
              <a:t>I-го </a:t>
            </a:r>
            <a:r>
              <a:rPr lang="ru-RU" sz="1600" dirty="0">
                <a:latin typeface="Georgia" pitchFamily="18" charset="0"/>
              </a:rPr>
              <a:t>районного  легкоатлетического кросса, посвященного Дню дошкольного работника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160" y="2418693"/>
            <a:ext cx="2052686" cy="1534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9098280" y="1603326"/>
            <a:ext cx="2758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u="sng" dirty="0" smtClean="0">
                <a:solidFill>
                  <a:srgbClr val="FF0000"/>
                </a:solidFill>
                <a:latin typeface="Georgia" pitchFamily="18" charset="0"/>
              </a:rPr>
              <a:t>МБДОУ «</a:t>
            </a:r>
            <a:r>
              <a:rPr lang="ru-RU" sz="1600" b="1" u="sng" dirty="0" err="1">
                <a:solidFill>
                  <a:srgbClr val="FF0000"/>
                </a:solidFill>
                <a:latin typeface="Georgia" pitchFamily="18" charset="0"/>
              </a:rPr>
              <a:t>Р</a:t>
            </a:r>
            <a:r>
              <a:rPr lang="ru-RU" sz="1600" b="1" u="sng" dirty="0" err="1" smtClean="0">
                <a:solidFill>
                  <a:srgbClr val="FF0000"/>
                </a:solidFill>
                <a:latin typeface="Georgia" pitchFamily="18" charset="0"/>
              </a:rPr>
              <a:t>ябиновский</a:t>
            </a:r>
            <a:r>
              <a:rPr lang="ru-RU" sz="1600" b="1" u="sng" dirty="0" smtClean="0">
                <a:solidFill>
                  <a:srgbClr val="FF0000"/>
                </a:solidFill>
                <a:latin typeface="Georgia" pitchFamily="18" charset="0"/>
              </a:rPr>
              <a:t> детский сад»</a:t>
            </a:r>
          </a:p>
          <a:p>
            <a:pPr algn="just"/>
            <a:r>
              <a:rPr lang="ru-RU" sz="1600" dirty="0" smtClean="0">
                <a:latin typeface="Georgia" pitchFamily="18" charset="0"/>
              </a:rPr>
              <a:t>По </a:t>
            </a:r>
            <a:r>
              <a:rPr lang="ru-RU" sz="1600" dirty="0">
                <a:latin typeface="Georgia" pitchFamily="18" charset="0"/>
              </a:rPr>
              <a:t>результатам скрининг –диагностики </a:t>
            </a:r>
            <a:r>
              <a:rPr lang="ru-RU" sz="1600" dirty="0" smtClean="0">
                <a:latin typeface="Georgia" pitchFamily="18" charset="0"/>
              </a:rPr>
              <a:t>93% выпускников имеют </a:t>
            </a:r>
            <a:r>
              <a:rPr lang="ru-RU" sz="1600" dirty="0">
                <a:latin typeface="Georgia" pitchFamily="18" charset="0"/>
              </a:rPr>
              <a:t>высокий уровень</a:t>
            </a:r>
          </a:p>
        </p:txBody>
      </p:sp>
    </p:spTree>
    <p:extLst>
      <p:ext uri="{BB962C8B-B14F-4D97-AF65-F5344CB8AC3E}">
        <p14:creationId xmlns="" xmlns:p14="http://schemas.microsoft.com/office/powerpoint/2010/main" val="27994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8171542" cy="4821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FF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Дети дошкольного возраста</a:t>
            </a:r>
            <a:endParaRPr lang="ru-RU" dirty="0">
              <a:solidFill>
                <a:srgbClr val="FF0000"/>
              </a:solidFill>
              <a:effectLst/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65760" y="9569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endParaRPr lang="ru-RU" b="1" dirty="0" smtClean="0">
              <a:latin typeface="Georgia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lvl="0"/>
            <a:endParaRPr lang="ru-RU" b="1" dirty="0"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787640" y="488174"/>
            <a:ext cx="4168322" cy="800219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000" b="1" i="1" dirty="0" smtClean="0">
                <a:latin typeface="Georgia" pitchFamily="18" charset="0"/>
                <a:cs typeface="Times New Roman" panose="02020603050405020304" pitchFamily="18" charset="0"/>
              </a:rPr>
              <a:t>От создания условий к стабильному результату</a:t>
            </a:r>
            <a:endParaRPr lang="ru-RU" sz="2000" b="1" i="1" dirty="0" smtClean="0">
              <a:latin typeface="Georgia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37160" y="929701"/>
            <a:ext cx="3779520" cy="1938992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2000" i="1" dirty="0" smtClean="0">
                <a:latin typeface="Georgia" pitchFamily="18" charset="0"/>
                <a:cs typeface="Times New Roman" panose="02020603050405020304" pitchFamily="18" charset="0"/>
              </a:rPr>
              <a:t>контингент – </a:t>
            </a:r>
            <a:r>
              <a:rPr lang="ru-RU" sz="2000" b="1" i="1" dirty="0" smtClean="0">
                <a:latin typeface="Georgia" pitchFamily="18" charset="0"/>
                <a:cs typeface="Times New Roman" panose="02020603050405020304" pitchFamily="18" charset="0"/>
              </a:rPr>
              <a:t>5134</a:t>
            </a:r>
            <a:r>
              <a:rPr lang="ru-RU" sz="2000" i="1" dirty="0" smtClean="0">
                <a:latin typeface="Georgia" pitchFamily="18" charset="0"/>
                <a:cs typeface="Times New Roman" panose="02020603050405020304" pitchFamily="18" charset="0"/>
              </a:rPr>
              <a:t>  ребенка,</a:t>
            </a:r>
          </a:p>
          <a:p>
            <a:r>
              <a:rPr lang="ru-RU" sz="2000" i="1" dirty="0" smtClean="0">
                <a:latin typeface="Georgia" pitchFamily="18" charset="0"/>
                <a:cs typeface="Times New Roman" panose="02020603050405020304" pitchFamily="18" charset="0"/>
              </a:rPr>
              <a:t>из них:</a:t>
            </a:r>
          </a:p>
          <a:p>
            <a:r>
              <a:rPr lang="ru-RU" sz="2000" i="1" dirty="0" smtClean="0">
                <a:latin typeface="Georgia" pitchFamily="18" charset="0"/>
                <a:cs typeface="Times New Roman" panose="02020603050405020304" pitchFamily="18" charset="0"/>
              </a:rPr>
              <a:t>от 0 до 1,5 лет – 1218 ч.</a:t>
            </a:r>
          </a:p>
          <a:p>
            <a:r>
              <a:rPr lang="ru-RU" sz="2000" i="1" dirty="0" smtClean="0">
                <a:latin typeface="Georgia" pitchFamily="18" charset="0"/>
                <a:cs typeface="Times New Roman" panose="02020603050405020304" pitchFamily="18" charset="0"/>
              </a:rPr>
              <a:t>от 1,5 до 3 лет – 1086 ч.</a:t>
            </a:r>
          </a:p>
          <a:p>
            <a:r>
              <a:rPr lang="ru-RU" sz="2000" i="1" dirty="0" smtClean="0">
                <a:latin typeface="Georgia" pitchFamily="18" charset="0"/>
                <a:cs typeface="Times New Roman" panose="02020603050405020304" pitchFamily="18" charset="0"/>
              </a:rPr>
              <a:t>от 3 до 6,5 лет  - 2287 ч.</a:t>
            </a:r>
          </a:p>
          <a:p>
            <a:r>
              <a:rPr lang="ru-RU" sz="2000" i="1" dirty="0" smtClean="0">
                <a:latin typeface="Georgia" pitchFamily="18" charset="0"/>
                <a:cs typeface="Times New Roman" panose="02020603050405020304" pitchFamily="18" charset="0"/>
              </a:rPr>
              <a:t>от 6,5 до 7 лет -  543 ч.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3992880" y="4334123"/>
            <a:ext cx="4084320" cy="1631216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lvl="0" algn="just"/>
            <a:r>
              <a:rPr lang="ru-RU" sz="2000" i="1" dirty="0" smtClean="0">
                <a:solidFill>
                  <a:prstClr val="black"/>
                </a:solidFill>
                <a:latin typeface="Georgia" pitchFamily="18" charset="0"/>
                <a:cs typeface="Times New Roman" panose="02020603050405020304" pitchFamily="18" charset="0"/>
              </a:rPr>
              <a:t>в ДОУ -  </a:t>
            </a:r>
            <a:r>
              <a:rPr lang="ru-RU" sz="2000" b="1" i="1" dirty="0" smtClean="0">
                <a:solidFill>
                  <a:prstClr val="black"/>
                </a:solidFill>
                <a:latin typeface="Georgia" pitchFamily="18" charset="0"/>
                <a:cs typeface="Times New Roman" panose="02020603050405020304" pitchFamily="18" charset="0"/>
              </a:rPr>
              <a:t>2862</a:t>
            </a:r>
            <a:r>
              <a:rPr lang="ru-RU" sz="2000" i="1" dirty="0" smtClean="0">
                <a:solidFill>
                  <a:prstClr val="black"/>
                </a:solidFill>
                <a:latin typeface="Georgia" pitchFamily="18" charset="0"/>
                <a:cs typeface="Times New Roman" panose="02020603050405020304" pitchFamily="18" charset="0"/>
              </a:rPr>
              <a:t> ребенка, из них:</a:t>
            </a:r>
          </a:p>
          <a:p>
            <a:pPr lvl="0" algn="just"/>
            <a:r>
              <a:rPr lang="ru-RU" sz="2000" i="1" dirty="0" smtClean="0">
                <a:solidFill>
                  <a:prstClr val="black"/>
                </a:solidFill>
                <a:latin typeface="Georgia" pitchFamily="18" charset="0"/>
                <a:cs typeface="Times New Roman" panose="02020603050405020304" pitchFamily="18" charset="0"/>
              </a:rPr>
              <a:t>- от 1,5 до 3 лет 575 ч. (52,9%)</a:t>
            </a:r>
          </a:p>
          <a:p>
            <a:pPr lvl="0" algn="just"/>
            <a:r>
              <a:rPr lang="ru-RU" sz="2000" i="1" dirty="0" smtClean="0">
                <a:solidFill>
                  <a:prstClr val="black"/>
                </a:solidFill>
                <a:latin typeface="Georgia" pitchFamily="18" charset="0"/>
                <a:cs typeface="Times New Roman" panose="02020603050405020304" pitchFamily="18" charset="0"/>
              </a:rPr>
              <a:t>- от 3 до 6,5 лет 2287 ч. (100 %)</a:t>
            </a:r>
          </a:p>
          <a:p>
            <a:pPr lvl="0" algn="just"/>
            <a:r>
              <a:rPr lang="ru-RU" sz="2000" i="1" dirty="0" smtClean="0">
                <a:solidFill>
                  <a:prstClr val="black"/>
                </a:solidFill>
                <a:latin typeface="Georgia" pitchFamily="18" charset="0"/>
                <a:cs typeface="Times New Roman" panose="02020603050405020304" pitchFamily="18" charset="0"/>
              </a:rPr>
              <a:t>В ГКП – 99 ч.</a:t>
            </a:r>
          </a:p>
          <a:p>
            <a:pPr lvl="0" algn="just"/>
            <a:r>
              <a:rPr lang="ru-RU" sz="2000" i="1" dirty="0" smtClean="0">
                <a:solidFill>
                  <a:prstClr val="black"/>
                </a:solidFill>
                <a:latin typeface="Georgia" pitchFamily="18" charset="0"/>
                <a:cs typeface="Times New Roman" panose="02020603050405020304" pitchFamily="18" charset="0"/>
              </a:rPr>
              <a:t>В ЧДС – 28 ч.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208520" y="1539240"/>
            <a:ext cx="4800600" cy="193899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prstClr val="black"/>
                </a:solidFill>
                <a:latin typeface="Georgia" pitchFamily="18" charset="0"/>
                <a:cs typeface="Times New Roman" panose="02020603050405020304" pitchFamily="18" charset="0"/>
              </a:rPr>
              <a:t>для доступности дошкольного образования  используется </a:t>
            </a:r>
            <a:r>
              <a:rPr lang="ru-RU" sz="2000" b="1" i="1" dirty="0" smtClean="0">
                <a:solidFill>
                  <a:prstClr val="black"/>
                </a:solidFill>
                <a:latin typeface="Georgia" pitchFamily="18" charset="0"/>
                <a:cs typeface="Times New Roman" panose="02020603050405020304" pitchFamily="18" charset="0"/>
              </a:rPr>
              <a:t>34 </a:t>
            </a:r>
            <a:r>
              <a:rPr lang="ru-RU" sz="2000" i="1" dirty="0" smtClean="0">
                <a:solidFill>
                  <a:prstClr val="black"/>
                </a:solidFill>
                <a:latin typeface="Georgia" pitchFamily="18" charset="0"/>
                <a:cs typeface="Times New Roman" panose="02020603050405020304" pitchFamily="18" charset="0"/>
              </a:rPr>
              <a:t>здания, </a:t>
            </a:r>
          </a:p>
          <a:p>
            <a:r>
              <a:rPr lang="ru-RU" sz="2000" i="1" dirty="0" smtClean="0">
                <a:solidFill>
                  <a:prstClr val="black"/>
                </a:solidFill>
                <a:latin typeface="Georgia" pitchFamily="18" charset="0"/>
                <a:cs typeface="Times New Roman" panose="02020603050405020304" pitchFamily="18" charset="0"/>
              </a:rPr>
              <a:t>общая </a:t>
            </a:r>
            <a:r>
              <a:rPr lang="en-US" sz="2000" i="1" dirty="0" smtClean="0">
                <a:solidFill>
                  <a:prstClr val="black"/>
                </a:solidFill>
                <a:latin typeface="Georgia" pitchFamily="18" charset="0"/>
                <a:cs typeface="Times New Roman" panose="02020603050405020304" pitchFamily="18" charset="0"/>
              </a:rPr>
              <a:t>S</a:t>
            </a:r>
            <a:r>
              <a:rPr lang="ru-RU" sz="2000" i="1" dirty="0" smtClean="0">
                <a:solidFill>
                  <a:prstClr val="black"/>
                </a:solidFill>
                <a:latin typeface="Georgia" pitchFamily="18" charset="0"/>
                <a:cs typeface="Times New Roman" panose="02020603050405020304" pitchFamily="18" charset="0"/>
              </a:rPr>
              <a:t> территории - </a:t>
            </a:r>
            <a:r>
              <a:rPr lang="ru-RU" sz="2000" b="1" i="1" dirty="0" smtClean="0">
                <a:solidFill>
                  <a:prstClr val="black"/>
                </a:solidFill>
                <a:latin typeface="Georgia" pitchFamily="18" charset="0"/>
                <a:cs typeface="Times New Roman" panose="02020603050405020304" pitchFamily="18" charset="0"/>
              </a:rPr>
              <a:t>143 330,9 </a:t>
            </a:r>
            <a:r>
              <a:rPr lang="ru-RU" sz="2000" i="1" dirty="0" smtClean="0">
                <a:solidFill>
                  <a:prstClr val="black"/>
                </a:solidFill>
                <a:latin typeface="Georgia" pitchFamily="18" charset="0"/>
                <a:cs typeface="Times New Roman" panose="02020603050405020304" pitchFamily="18" charset="0"/>
              </a:rPr>
              <a:t>м</a:t>
            </a:r>
            <a:r>
              <a:rPr lang="ru-RU" sz="2000" i="1" baseline="30000" dirty="0" smtClean="0">
                <a:solidFill>
                  <a:prstClr val="black"/>
                </a:solidFill>
                <a:latin typeface="Georgia" pitchFamily="18" charset="0"/>
                <a:cs typeface="Times New Roman" panose="02020603050405020304" pitchFamily="18" charset="0"/>
              </a:rPr>
              <a:t>2</a:t>
            </a:r>
            <a:r>
              <a:rPr lang="ru-RU" sz="2000" i="1" dirty="0" smtClean="0">
                <a:solidFill>
                  <a:prstClr val="black"/>
                </a:solidFill>
                <a:latin typeface="Georgia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000" i="1" dirty="0" smtClean="0">
                <a:solidFill>
                  <a:prstClr val="black"/>
                </a:solidFill>
                <a:latin typeface="Georgia" pitchFamily="18" charset="0"/>
                <a:cs typeface="Times New Roman" panose="02020603050405020304" pitchFamily="18" charset="0"/>
              </a:rPr>
              <a:t>общая </a:t>
            </a:r>
            <a:r>
              <a:rPr lang="en-US" sz="2000" i="1" dirty="0" smtClean="0">
                <a:solidFill>
                  <a:prstClr val="black"/>
                </a:solidFill>
                <a:latin typeface="Georgia" pitchFamily="18" charset="0"/>
                <a:cs typeface="Times New Roman" panose="02020603050405020304" pitchFamily="18" charset="0"/>
              </a:rPr>
              <a:t>S </a:t>
            </a:r>
            <a:r>
              <a:rPr lang="ru-RU" sz="2000" i="1" dirty="0" smtClean="0">
                <a:solidFill>
                  <a:prstClr val="black"/>
                </a:solidFill>
                <a:latin typeface="Georgia" pitchFamily="18" charset="0"/>
                <a:cs typeface="Times New Roman" panose="02020603050405020304" pitchFamily="18" charset="0"/>
              </a:rPr>
              <a:t>зданий - </a:t>
            </a:r>
            <a:r>
              <a:rPr lang="ru-RU" sz="2000" b="1" i="1" dirty="0" smtClean="0">
                <a:solidFill>
                  <a:prstClr val="black"/>
                </a:solidFill>
                <a:latin typeface="Georgia" pitchFamily="18" charset="0"/>
                <a:cs typeface="Times New Roman" panose="02020603050405020304" pitchFamily="18" charset="0"/>
              </a:rPr>
              <a:t>25 907 </a:t>
            </a:r>
            <a:r>
              <a:rPr lang="ru-RU" sz="2000" i="1" dirty="0" smtClean="0">
                <a:solidFill>
                  <a:prstClr val="black"/>
                </a:solidFill>
                <a:latin typeface="Georgia" pitchFamily="18" charset="0"/>
                <a:cs typeface="Times New Roman" panose="02020603050405020304" pitchFamily="18" charset="0"/>
              </a:rPr>
              <a:t>м</a:t>
            </a:r>
            <a:r>
              <a:rPr lang="ru-RU" sz="2000" i="1" baseline="30000" dirty="0" smtClean="0">
                <a:solidFill>
                  <a:prstClr val="black"/>
                </a:solidFill>
                <a:latin typeface="Georgia" pitchFamily="18" charset="0"/>
                <a:cs typeface="Times New Roman" panose="02020603050405020304" pitchFamily="18" charset="0"/>
              </a:rPr>
              <a:t>2</a:t>
            </a:r>
            <a:r>
              <a:rPr lang="ru-RU" sz="2000" i="1" dirty="0" smtClean="0">
                <a:solidFill>
                  <a:prstClr val="black"/>
                </a:solidFill>
                <a:latin typeface="Georgia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en-US" sz="2000" i="1" dirty="0" smtClean="0">
                <a:solidFill>
                  <a:prstClr val="black"/>
                </a:solidFill>
                <a:latin typeface="Georgia" pitchFamily="18" charset="0"/>
                <a:cs typeface="Times New Roman" panose="02020603050405020304" pitchFamily="18" charset="0"/>
              </a:rPr>
              <a:t>S </a:t>
            </a:r>
            <a:r>
              <a:rPr lang="ru-RU" sz="2000" i="1" dirty="0" smtClean="0">
                <a:solidFill>
                  <a:prstClr val="black"/>
                </a:solidFill>
                <a:latin typeface="Georgia" pitchFamily="18" charset="0"/>
                <a:cs typeface="Times New Roman" panose="02020603050405020304" pitchFamily="18" charset="0"/>
              </a:rPr>
              <a:t>площадь групповых – </a:t>
            </a:r>
            <a:r>
              <a:rPr lang="ru-RU" sz="2000" b="1" i="1" dirty="0" smtClean="0">
                <a:solidFill>
                  <a:prstClr val="black"/>
                </a:solidFill>
                <a:latin typeface="Georgia" pitchFamily="18" charset="0"/>
                <a:cs typeface="Times New Roman" panose="02020603050405020304" pitchFamily="18" charset="0"/>
              </a:rPr>
              <a:t>6667,9</a:t>
            </a:r>
            <a:r>
              <a:rPr lang="ru-RU" sz="2000" i="1" dirty="0" smtClean="0">
                <a:solidFill>
                  <a:prstClr val="black"/>
                </a:solidFill>
                <a:latin typeface="Georgia" pitchFamily="18" charset="0"/>
                <a:cs typeface="Times New Roman" panose="02020603050405020304" pitchFamily="18" charset="0"/>
              </a:rPr>
              <a:t> м</a:t>
            </a:r>
            <a:r>
              <a:rPr lang="ru-RU" sz="2000" i="1" baseline="30000" dirty="0" smtClean="0">
                <a:solidFill>
                  <a:prstClr val="black"/>
                </a:solidFill>
                <a:latin typeface="Georgia" pitchFamily="18" charset="0"/>
                <a:cs typeface="Times New Roman" panose="02020603050405020304" pitchFamily="18" charset="0"/>
              </a:rPr>
              <a:t>2</a:t>
            </a:r>
            <a:r>
              <a:rPr lang="ru-RU" sz="2000" i="1" dirty="0" smtClean="0">
                <a:solidFill>
                  <a:prstClr val="black"/>
                </a:solidFill>
                <a:latin typeface="Georgia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2" name="Picture 4" descr="C:\Users\A8B4~1\AppData\Local\Temp\Rar$DI00.888\DSCN8954.JPG"/>
          <p:cNvPicPr>
            <a:picLocks noChangeAspect="1" noChangeArrowheads="1"/>
          </p:cNvPicPr>
          <p:nvPr/>
        </p:nvPicPr>
        <p:blipFill>
          <a:blip r:embed="rId3" cstate="print"/>
          <a:srcRect l="8929" r="19534"/>
          <a:stretch>
            <a:fillRect/>
          </a:stretch>
        </p:blipFill>
        <p:spPr bwMode="auto">
          <a:xfrm>
            <a:off x="4082732" y="924878"/>
            <a:ext cx="2925437" cy="3068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C:\Users\A8B4~1\AppData\Local\Temp\Rar$DI06.110\IMG_5934.JPG"/>
          <p:cNvPicPr>
            <a:picLocks noChangeAspect="1" noChangeArrowheads="1"/>
          </p:cNvPicPr>
          <p:nvPr/>
        </p:nvPicPr>
        <p:blipFill>
          <a:blip r:embed="rId4" cstate="print"/>
          <a:srcRect l="17908" r="21774"/>
          <a:stretch>
            <a:fillRect/>
          </a:stretch>
        </p:blipFill>
        <p:spPr bwMode="auto">
          <a:xfrm>
            <a:off x="9083040" y="3750486"/>
            <a:ext cx="1961346" cy="2438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7" descr="C:\Users\A8B4~1\AppData\Local\Temp\Rar$DI14.447\IMG_7104.JPG"/>
          <p:cNvPicPr>
            <a:picLocks noChangeAspect="1" noChangeArrowheads="1"/>
          </p:cNvPicPr>
          <p:nvPr/>
        </p:nvPicPr>
        <p:blipFill>
          <a:blip r:embed="rId5" cstate="print"/>
          <a:srcRect l="19357" t="-632" r="9406" b="4466"/>
          <a:stretch>
            <a:fillRect/>
          </a:stretch>
        </p:blipFill>
        <p:spPr bwMode="auto">
          <a:xfrm>
            <a:off x="548640" y="3173637"/>
            <a:ext cx="2926080" cy="2961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3361953" y="6488668"/>
            <a:ext cx="55595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Georgia" pitchFamily="18" charset="0"/>
                <a:cs typeface="Times New Roman" panose="02020603050405020304" pitchFamily="18" charset="0"/>
              </a:rPr>
              <a:t>2018 – 2027 годы – Десятилетие детства</a:t>
            </a:r>
          </a:p>
        </p:txBody>
      </p:sp>
    </p:spTree>
    <p:extLst>
      <p:ext uri="{BB962C8B-B14F-4D97-AF65-F5344CB8AC3E}">
        <p14:creationId xmlns="" xmlns:p14="http://schemas.microsoft.com/office/powerpoint/2010/main" val="381648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47588"/>
            <a:ext cx="12192000" cy="5170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Достижения 2016-2017 учебного года, которыми гордятся школы</a:t>
            </a:r>
            <a:endParaRPr lang="ru-RU" dirty="0">
              <a:solidFill>
                <a:srgbClr val="FF0000"/>
              </a:solidFill>
              <a:effectLst/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340985" y="195321"/>
            <a:ext cx="240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endParaRPr lang="ru-RU" i="1" dirty="0">
              <a:solidFill>
                <a:schemeClr val="accent1">
                  <a:lumMod val="50000"/>
                </a:schemeClr>
              </a:solidFill>
              <a:latin typeface="Georgia" panose="02040502050405020303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65760" y="9569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endParaRPr lang="ru-RU" b="1" dirty="0" smtClean="0">
              <a:latin typeface="Georgia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lvl="0"/>
            <a:endParaRPr lang="ru-RU" b="1" dirty="0"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008438" y="733062"/>
            <a:ext cx="4183562" cy="800219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000" b="1" i="1" dirty="0" smtClean="0">
                <a:latin typeface="Georgia" pitchFamily="18" charset="0"/>
                <a:cs typeface="Times New Roman" panose="02020603050405020304" pitchFamily="18" charset="0"/>
              </a:rPr>
              <a:t>От создания условий к стабильному результату</a:t>
            </a:r>
            <a:endParaRPr lang="ru-RU" sz="2000" b="1" i="1" dirty="0" smtClean="0">
              <a:latin typeface="Georgi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7680" y="786822"/>
            <a:ext cx="384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u="sng" dirty="0" smtClean="0">
                <a:solidFill>
                  <a:srgbClr val="FF0000"/>
                </a:solidFill>
                <a:latin typeface="Georgia" pitchFamily="18" charset="0"/>
              </a:rPr>
              <a:t>МАОУ «СОШ №1»: </a:t>
            </a:r>
          </a:p>
          <a:p>
            <a:pPr algn="just"/>
            <a:r>
              <a:rPr lang="ru-RU" sz="1600" dirty="0" smtClean="0">
                <a:latin typeface="Georgia" pitchFamily="18" charset="0"/>
              </a:rPr>
              <a:t>- 11 </a:t>
            </a:r>
            <a:r>
              <a:rPr lang="ru-RU" sz="1600" dirty="0">
                <a:latin typeface="Georgia" pitchFamily="18" charset="0"/>
              </a:rPr>
              <a:t>победителей и призеров (из 15 участников школы) в районном </a:t>
            </a:r>
            <a:r>
              <a:rPr lang="ru-RU" sz="1600" dirty="0" smtClean="0">
                <a:latin typeface="Georgia" pitchFamily="18" charset="0"/>
              </a:rPr>
              <a:t>КУИР</a:t>
            </a:r>
          </a:p>
          <a:p>
            <a:pPr algn="just"/>
            <a:r>
              <a:rPr lang="ru-RU" sz="1600" dirty="0" smtClean="0">
                <a:latin typeface="Georgia" pitchFamily="18" charset="0"/>
              </a:rPr>
              <a:t>- 1 </a:t>
            </a:r>
            <a:r>
              <a:rPr lang="ru-RU" sz="1600" dirty="0">
                <a:latin typeface="Georgia" pitchFamily="18" charset="0"/>
              </a:rPr>
              <a:t>место в </a:t>
            </a:r>
            <a:r>
              <a:rPr lang="ru-RU" sz="1600" dirty="0" smtClean="0">
                <a:latin typeface="Georgia" pitchFamily="18" charset="0"/>
              </a:rPr>
              <a:t>районном этапе и участие в региональном этапе </a:t>
            </a:r>
            <a:r>
              <a:rPr lang="ru-RU" sz="1600" dirty="0">
                <a:latin typeface="Georgia" pitchFamily="18" charset="0"/>
              </a:rPr>
              <a:t>военно-спортивной </a:t>
            </a:r>
            <a:r>
              <a:rPr lang="ru-RU" sz="1600" dirty="0" smtClean="0">
                <a:latin typeface="Georgia" pitchFamily="18" charset="0"/>
              </a:rPr>
              <a:t>игры </a:t>
            </a:r>
            <a:r>
              <a:rPr lang="ru-RU" sz="1600" dirty="0">
                <a:latin typeface="Georgia" pitchFamily="18" charset="0"/>
              </a:rPr>
              <a:t>«Зарница</a:t>
            </a:r>
            <a:r>
              <a:rPr lang="ru-RU" sz="1600" dirty="0" smtClean="0">
                <a:latin typeface="Georgia" pitchFamily="18" charset="0"/>
              </a:rPr>
              <a:t>»</a:t>
            </a:r>
            <a:endParaRPr lang="ru-RU" sz="1600" dirty="0">
              <a:latin typeface="Georgia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14" y="3799073"/>
            <a:ext cx="2205566" cy="1276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59080" y="2438400"/>
            <a:ext cx="413004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u="sng" dirty="0" smtClean="0">
                <a:solidFill>
                  <a:srgbClr val="FF0000"/>
                </a:solidFill>
                <a:latin typeface="Georgia" pitchFamily="18" charset="0"/>
              </a:rPr>
              <a:t>МБОУ «СОШ №2»</a:t>
            </a:r>
          </a:p>
          <a:p>
            <a:pPr algn="just">
              <a:buFontTx/>
              <a:buChar char="-"/>
            </a:pPr>
            <a:r>
              <a:rPr lang="ru-RU" sz="1600" dirty="0" smtClean="0">
                <a:latin typeface="Georgia" pitchFamily="18" charset="0"/>
              </a:rPr>
              <a:t>Диплом </a:t>
            </a:r>
            <a:r>
              <a:rPr lang="ru-RU" sz="1600" dirty="0">
                <a:latin typeface="Georgia" pitchFamily="18" charset="0"/>
              </a:rPr>
              <a:t>2 степени </a:t>
            </a:r>
            <a:r>
              <a:rPr lang="ru-RU" sz="1600" dirty="0" smtClean="0">
                <a:latin typeface="Georgia" pitchFamily="18" charset="0"/>
              </a:rPr>
              <a:t>Всероссийской олимпиады </a:t>
            </a:r>
            <a:r>
              <a:rPr lang="ru-RU" sz="1600" dirty="0">
                <a:latin typeface="Georgia" pitchFamily="18" charset="0"/>
              </a:rPr>
              <a:t>школьников по </a:t>
            </a:r>
            <a:r>
              <a:rPr lang="ru-RU" sz="1600" dirty="0" smtClean="0">
                <a:latin typeface="Georgia" pitchFamily="18" charset="0"/>
              </a:rPr>
              <a:t>географии</a:t>
            </a:r>
          </a:p>
          <a:p>
            <a:pPr lvl="0" algn="just">
              <a:buFontTx/>
              <a:buChar char="-"/>
            </a:pPr>
            <a:r>
              <a:rPr lang="ru-RU" sz="1600" dirty="0" smtClean="0">
                <a:solidFill>
                  <a:prstClr val="black"/>
                </a:solidFill>
                <a:latin typeface="Georgia" pitchFamily="18" charset="0"/>
              </a:rPr>
              <a:t>Реализация проекта «Школьный музей: связь времен»</a:t>
            </a:r>
          </a:p>
          <a:p>
            <a:pPr algn="just">
              <a:buFontTx/>
              <a:buChar char="-"/>
            </a:pPr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500" y="3829553"/>
            <a:ext cx="2421658" cy="1222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65760" y="5315883"/>
            <a:ext cx="434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u="sng" dirty="0" smtClean="0">
                <a:solidFill>
                  <a:srgbClr val="FF0000"/>
                </a:solidFill>
                <a:latin typeface="Georgia" pitchFamily="18" charset="0"/>
              </a:rPr>
              <a:t>МБОУ «</a:t>
            </a:r>
            <a:r>
              <a:rPr lang="ru-RU" sz="1600" b="1" u="sng" dirty="0">
                <a:solidFill>
                  <a:srgbClr val="FF0000"/>
                </a:solidFill>
                <a:latin typeface="Georgia" pitchFamily="18" charset="0"/>
              </a:rPr>
              <a:t>Гимназия</a:t>
            </a:r>
            <a:r>
              <a:rPr lang="ru-RU" sz="1600" b="1" u="sng" dirty="0" smtClean="0">
                <a:solidFill>
                  <a:srgbClr val="FF0000"/>
                </a:solidFill>
                <a:latin typeface="Georgia" pitchFamily="18" charset="0"/>
              </a:rPr>
              <a:t>»: </a:t>
            </a:r>
          </a:p>
          <a:p>
            <a:pPr algn="just"/>
            <a:r>
              <a:rPr lang="ru-RU" sz="1600" dirty="0" smtClean="0">
                <a:latin typeface="Georgia" pitchFamily="18" charset="0"/>
              </a:rPr>
              <a:t>получение статуса краевой </a:t>
            </a:r>
            <a:r>
              <a:rPr lang="ru-RU" sz="1600" dirty="0">
                <a:latin typeface="Georgia" pitchFamily="18" charset="0"/>
              </a:rPr>
              <a:t>инновационной </a:t>
            </a:r>
            <a:r>
              <a:rPr lang="ru-RU" sz="1600" dirty="0" smtClean="0">
                <a:latin typeface="Georgia" pitchFamily="18" charset="0"/>
              </a:rPr>
              <a:t>площадки </a:t>
            </a:r>
            <a:r>
              <a:rPr lang="ru-RU" sz="1600" dirty="0">
                <a:latin typeface="Georgia" pitchFamily="18" charset="0"/>
              </a:rPr>
              <a:t>Пермского края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488680" y="1679225"/>
            <a:ext cx="3124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u="sng" dirty="0" smtClean="0">
                <a:solidFill>
                  <a:srgbClr val="FF0000"/>
                </a:solidFill>
                <a:latin typeface="Georgia" pitchFamily="18" charset="0"/>
              </a:rPr>
              <a:t>МБОУ «ВСШИ»: </a:t>
            </a:r>
          </a:p>
          <a:p>
            <a:r>
              <a:rPr lang="ru-RU" sz="1600" dirty="0" smtClean="0">
                <a:latin typeface="Georgia" pitchFamily="18" charset="0"/>
              </a:rPr>
              <a:t>высокие образовательные результаты выпускников 9-х классов</a:t>
            </a:r>
            <a:endParaRPr lang="ru-RU" sz="1600" dirty="0">
              <a:latin typeface="Georgia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95800" y="1277181"/>
            <a:ext cx="37642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u="sng" dirty="0" smtClean="0">
                <a:solidFill>
                  <a:srgbClr val="FF0000"/>
                </a:solidFill>
                <a:latin typeface="Georgia" pitchFamily="18" charset="0"/>
              </a:rPr>
              <a:t>МБОУ «</a:t>
            </a:r>
            <a:r>
              <a:rPr lang="ru-RU" sz="1600" b="1" u="sng" dirty="0" err="1" smtClean="0">
                <a:solidFill>
                  <a:srgbClr val="FF0000"/>
                </a:solidFill>
                <a:latin typeface="Georgia" pitchFamily="18" charset="0"/>
              </a:rPr>
              <a:t>Верещагинская</a:t>
            </a:r>
            <a:r>
              <a:rPr lang="ru-RU" sz="1600" b="1" u="sng" dirty="0" smtClean="0">
                <a:solidFill>
                  <a:srgbClr val="FF0000"/>
                </a:solidFill>
                <a:latin typeface="Georgia" pitchFamily="18" charset="0"/>
              </a:rPr>
              <a:t> школа-интернат»: </a:t>
            </a:r>
          </a:p>
          <a:p>
            <a:pPr algn="just"/>
            <a:r>
              <a:rPr lang="ru-RU" sz="1600" dirty="0" smtClean="0">
                <a:latin typeface="Georgia" pitchFamily="18" charset="0"/>
              </a:rPr>
              <a:t>Диплом </a:t>
            </a:r>
            <a:r>
              <a:rPr lang="ru-RU" sz="1600" dirty="0">
                <a:latin typeface="Georgia" pitchFamily="18" charset="0"/>
              </a:rPr>
              <a:t>I степени в I краевой конференции ученических проектов и проектно – исследовательских работ для обучающихся с ОВЗ «Старт в жизнь»</a:t>
            </a:r>
          </a:p>
        </p:txBody>
      </p:sp>
      <p:pic>
        <p:nvPicPr>
          <p:cNvPr id="19" name="Рисунок 18" descr="E:\1 краевая конференция\краевая конференция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0965" y="3253977"/>
            <a:ext cx="2321185" cy="3034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7699520" y="4456519"/>
            <a:ext cx="4081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u="sng" dirty="0" smtClean="0">
                <a:solidFill>
                  <a:srgbClr val="FF0000"/>
                </a:solidFill>
                <a:latin typeface="Georgia" pitchFamily="18" charset="0"/>
              </a:rPr>
              <a:t>МАОУ ВСОШ №121:</a:t>
            </a:r>
          </a:p>
          <a:p>
            <a:pPr marL="285750" indent="-285750" algn="just">
              <a:buFontTx/>
              <a:buChar char="-"/>
            </a:pPr>
            <a:r>
              <a:rPr lang="ru-RU" sz="1600" dirty="0" smtClean="0">
                <a:latin typeface="Georgia" pitchFamily="18" charset="0"/>
              </a:rPr>
              <a:t>Около </a:t>
            </a:r>
            <a:r>
              <a:rPr lang="ru-RU" sz="1600" dirty="0">
                <a:latin typeface="Georgia" pitchFamily="18" charset="0"/>
              </a:rPr>
              <a:t>100 учащихся школы начали участие в краевом проекте  </a:t>
            </a:r>
            <a:r>
              <a:rPr lang="ru-RU" sz="1600" dirty="0" smtClean="0">
                <a:latin typeface="Georgia" pitchFamily="18" charset="0"/>
              </a:rPr>
              <a:t>«Электронная книговыдача»</a:t>
            </a:r>
          </a:p>
          <a:p>
            <a:pPr marL="285750" indent="-285750" algn="just">
              <a:buFontTx/>
              <a:buChar char="-"/>
            </a:pPr>
            <a:r>
              <a:rPr lang="ru-RU" sz="1600" dirty="0" smtClean="0">
                <a:latin typeface="Georgia" pitchFamily="18" charset="0"/>
              </a:rPr>
              <a:t>Начали активное сотрудничество с АНО «Центр развития молодежи», участие в Конференции лидеров в образовании</a:t>
            </a:r>
            <a:endParaRPr lang="ru-RU" sz="1600" dirty="0">
              <a:latin typeface="Georgia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3016" y="2839482"/>
            <a:ext cx="2367024" cy="1575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53877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12192000" cy="5170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Достижения 2016-2017 учебного года, которыми гордятся школы</a:t>
            </a:r>
            <a:endParaRPr lang="ru-RU" dirty="0">
              <a:solidFill>
                <a:srgbClr val="FF0000"/>
              </a:solidFill>
              <a:effectLst/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340985" y="195321"/>
            <a:ext cx="240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endParaRPr lang="ru-RU" i="1" dirty="0">
              <a:solidFill>
                <a:schemeClr val="accent1">
                  <a:lumMod val="50000"/>
                </a:schemeClr>
              </a:solidFill>
              <a:latin typeface="Georgia" panose="02040502050405020303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65760" y="9569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endParaRPr lang="ru-RU" b="1" dirty="0" smtClean="0">
              <a:latin typeface="Georgia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lvl="0"/>
            <a:endParaRPr lang="ru-RU" b="1" dirty="0"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589520" y="496937"/>
            <a:ext cx="4297680" cy="800219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000" b="1" i="1" dirty="0" smtClean="0">
                <a:latin typeface="Georgia" pitchFamily="18" charset="0"/>
                <a:cs typeface="Times New Roman" panose="02020603050405020304" pitchFamily="18" charset="0"/>
              </a:rPr>
              <a:t>От создания условий к стабильному результату</a:t>
            </a:r>
            <a:endParaRPr lang="ru-RU" sz="2000" b="1" i="1" dirty="0" smtClean="0">
              <a:latin typeface="Georgia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4591" y="1973104"/>
            <a:ext cx="5661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u="sng" dirty="0" smtClean="0">
                <a:solidFill>
                  <a:srgbClr val="FF0000"/>
                </a:solidFill>
                <a:latin typeface="Georgia" pitchFamily="18" charset="0"/>
              </a:rPr>
              <a:t>МБОУ «</a:t>
            </a:r>
            <a:r>
              <a:rPr lang="ru-RU" sz="1600" b="1" u="sng" dirty="0" err="1" smtClean="0">
                <a:solidFill>
                  <a:srgbClr val="FF0000"/>
                </a:solidFill>
                <a:latin typeface="Georgia" pitchFamily="18" charset="0"/>
              </a:rPr>
              <a:t>Бородулинская</a:t>
            </a:r>
            <a:r>
              <a:rPr lang="ru-RU" sz="1600" b="1" u="sng" dirty="0" smtClean="0">
                <a:solidFill>
                  <a:srgbClr val="FF0000"/>
                </a:solidFill>
                <a:latin typeface="Georgia" pitchFamily="18" charset="0"/>
              </a:rPr>
              <a:t> ООШ»:</a:t>
            </a:r>
          </a:p>
          <a:p>
            <a:pPr algn="just"/>
            <a:r>
              <a:rPr lang="ru-RU" sz="1600" dirty="0">
                <a:latin typeface="Georgia" pitchFamily="18" charset="0"/>
              </a:rPr>
              <a:t>-</a:t>
            </a:r>
            <a:r>
              <a:rPr lang="ru-RU" sz="1600" dirty="0" smtClean="0">
                <a:latin typeface="Georgia" pitchFamily="18" charset="0"/>
              </a:rPr>
              <a:t>пилотная </a:t>
            </a:r>
            <a:r>
              <a:rPr lang="ru-RU" sz="1600" dirty="0">
                <a:latin typeface="Georgia" pitchFamily="18" charset="0"/>
              </a:rPr>
              <a:t>площадка Пермского края по разработке и трансляции современных практик и технологий организации работы с детьми в рамках </a:t>
            </a:r>
            <a:r>
              <a:rPr lang="ru-RU" sz="1600" dirty="0" smtClean="0">
                <a:latin typeface="Georgia" pitchFamily="18" charset="0"/>
              </a:rPr>
              <a:t>РДШ</a:t>
            </a:r>
          </a:p>
          <a:p>
            <a:pPr algn="just"/>
            <a:r>
              <a:rPr lang="ru-RU" sz="1600" dirty="0" smtClean="0">
                <a:latin typeface="Georgia" pitchFamily="18" charset="0"/>
              </a:rPr>
              <a:t>- ученик </a:t>
            </a:r>
            <a:r>
              <a:rPr lang="ru-RU" sz="1600" dirty="0">
                <a:latin typeface="Georgia" pitchFamily="18" charset="0"/>
              </a:rPr>
              <a:t>7 класса занял 1 место на Всероссийской конференции учащихся «Шаги в </a:t>
            </a:r>
            <a:r>
              <a:rPr lang="ru-RU" sz="1600" dirty="0" smtClean="0">
                <a:latin typeface="Georgia" pitchFamily="18" charset="0"/>
              </a:rPr>
              <a:t>науку» в Москве </a:t>
            </a:r>
            <a:endParaRPr lang="ru-RU" sz="1600" dirty="0">
              <a:latin typeface="Georg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15" y="3589079"/>
            <a:ext cx="2331945" cy="1749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343400" y="4021972"/>
            <a:ext cx="42214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u="sng" dirty="0">
                <a:solidFill>
                  <a:srgbClr val="FF0000"/>
                </a:solidFill>
                <a:latin typeface="Georgia" pitchFamily="18" charset="0"/>
              </a:rPr>
              <a:t>МБОУ «</a:t>
            </a:r>
            <a:r>
              <a:rPr lang="ru-RU" sz="1600" b="1" u="sng" dirty="0" err="1">
                <a:solidFill>
                  <a:srgbClr val="FF0000"/>
                </a:solidFill>
                <a:latin typeface="Georgia" pitchFamily="18" charset="0"/>
              </a:rPr>
              <a:t>Бородульская</a:t>
            </a:r>
            <a:r>
              <a:rPr lang="ru-RU" sz="1600" b="1" u="sng" dirty="0">
                <a:solidFill>
                  <a:srgbClr val="FF0000"/>
                </a:solidFill>
                <a:latin typeface="Georgia" pitchFamily="18" charset="0"/>
              </a:rPr>
              <a:t> НОШДС</a:t>
            </a:r>
            <a:r>
              <a:rPr lang="ru-RU" sz="1600" b="1" u="sng" dirty="0" smtClean="0">
                <a:solidFill>
                  <a:srgbClr val="FF0000"/>
                </a:solidFill>
                <a:latin typeface="Georgia" pitchFamily="18" charset="0"/>
              </a:rPr>
              <a:t>»</a:t>
            </a:r>
          </a:p>
          <a:p>
            <a:pPr algn="just"/>
            <a:r>
              <a:rPr lang="ru-RU" sz="1600" dirty="0" smtClean="0">
                <a:latin typeface="Georgia" pitchFamily="18" charset="0"/>
              </a:rPr>
              <a:t> </a:t>
            </a:r>
            <a:r>
              <a:rPr lang="ru-RU" sz="1600" dirty="0">
                <a:latin typeface="Georgia" pitchFamily="18" charset="0"/>
              </a:rPr>
              <a:t>получена </a:t>
            </a:r>
            <a:r>
              <a:rPr lang="ru-RU" sz="1600" dirty="0" smtClean="0">
                <a:latin typeface="Georgia" pitchFamily="18" charset="0"/>
              </a:rPr>
              <a:t>лицензия  </a:t>
            </a:r>
            <a:r>
              <a:rPr lang="ru-RU" sz="1600" dirty="0">
                <a:latin typeface="Georgia" pitchFamily="18" charset="0"/>
              </a:rPr>
              <a:t>на право ведения </a:t>
            </a:r>
            <a:r>
              <a:rPr lang="ru-RU" sz="1600" dirty="0" smtClean="0">
                <a:latin typeface="Georgia" pitchFamily="18" charset="0"/>
              </a:rPr>
              <a:t>образовательной деятельности  </a:t>
            </a:r>
            <a:r>
              <a:rPr lang="ru-RU" sz="1600" dirty="0">
                <a:latin typeface="Georgia" pitchFamily="18" charset="0"/>
              </a:rPr>
              <a:t>в структурном подразделении </a:t>
            </a:r>
            <a:r>
              <a:rPr lang="ru-RU" sz="1600" dirty="0" smtClean="0">
                <a:latin typeface="Georgia" pitchFamily="18" charset="0"/>
              </a:rPr>
              <a:t>«</a:t>
            </a:r>
            <a:r>
              <a:rPr lang="ru-RU" sz="1600" dirty="0" err="1">
                <a:latin typeface="Georgia" pitchFamily="18" charset="0"/>
              </a:rPr>
              <a:t>Тюриковский</a:t>
            </a:r>
            <a:r>
              <a:rPr lang="ru-RU" sz="1600" dirty="0">
                <a:latin typeface="Georgia" pitchFamily="18" charset="0"/>
              </a:rPr>
              <a:t> детский сад»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37360" y="5490587"/>
            <a:ext cx="4023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u="sng" dirty="0" smtClean="0">
                <a:solidFill>
                  <a:srgbClr val="FF0000"/>
                </a:solidFill>
                <a:latin typeface="Georgia" pitchFamily="18" charset="0"/>
              </a:rPr>
              <a:t>МБОУ Вознесенская СОШ: </a:t>
            </a:r>
          </a:p>
          <a:p>
            <a:pPr algn="just"/>
            <a:r>
              <a:rPr lang="ru-RU" sz="1600" dirty="0" smtClean="0">
                <a:latin typeface="Georgia" pitchFamily="18" charset="0"/>
              </a:rPr>
              <a:t>проведение муниципального конкурса </a:t>
            </a:r>
            <a:r>
              <a:rPr lang="ru-RU" sz="1600" dirty="0">
                <a:latin typeface="Georgia" pitchFamily="18" charset="0"/>
              </a:rPr>
              <a:t>«Учитель </a:t>
            </a:r>
            <a:r>
              <a:rPr lang="ru-RU" sz="1600" dirty="0" smtClean="0">
                <a:latin typeface="Georgia" pitchFamily="18" charset="0"/>
              </a:rPr>
              <a:t>года-2017» </a:t>
            </a:r>
            <a:r>
              <a:rPr lang="ru-RU" sz="1600" dirty="0">
                <a:latin typeface="Georgia" pitchFamily="18" charset="0"/>
              </a:rPr>
              <a:t>на базе </a:t>
            </a:r>
            <a:r>
              <a:rPr lang="ru-RU" sz="1600" dirty="0" smtClean="0">
                <a:latin typeface="Georgia" pitchFamily="18" charset="0"/>
              </a:rPr>
              <a:t>школы</a:t>
            </a:r>
            <a:endParaRPr lang="ru-RU" sz="1600" dirty="0">
              <a:latin typeface="Georg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06253" y="1729978"/>
            <a:ext cx="439618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u="sng" dirty="0">
                <a:solidFill>
                  <a:srgbClr val="FF0000"/>
                </a:solidFill>
                <a:latin typeface="Georgia" pitchFamily="18" charset="0"/>
              </a:rPr>
              <a:t>МБОУ «</a:t>
            </a:r>
            <a:r>
              <a:rPr lang="ru-RU" sz="1600" b="1" u="sng" dirty="0" err="1">
                <a:solidFill>
                  <a:srgbClr val="FF0000"/>
                </a:solidFill>
                <a:latin typeface="Georgia" pitchFamily="18" charset="0"/>
              </a:rPr>
              <a:t>Комаровская</a:t>
            </a:r>
            <a:r>
              <a:rPr lang="ru-RU" sz="1600" b="1" u="sng" dirty="0">
                <a:solidFill>
                  <a:srgbClr val="FF0000"/>
                </a:solidFill>
                <a:latin typeface="Georgia" pitchFamily="18" charset="0"/>
              </a:rPr>
              <a:t> СОШ» </a:t>
            </a:r>
            <a:endParaRPr lang="ru-RU" sz="1600" b="1" u="sng" dirty="0" smtClean="0">
              <a:solidFill>
                <a:srgbClr val="FF0000"/>
              </a:solidFill>
              <a:latin typeface="Georgia" pitchFamily="18" charset="0"/>
            </a:endParaRPr>
          </a:p>
          <a:p>
            <a:pPr algn="just"/>
            <a:r>
              <a:rPr lang="ru-RU" sz="1600" dirty="0" smtClean="0">
                <a:latin typeface="Georgia" pitchFamily="18" charset="0"/>
              </a:rPr>
              <a:t>Дипломом  </a:t>
            </a:r>
            <a:r>
              <a:rPr lang="ru-RU" sz="1600" dirty="0">
                <a:latin typeface="Georgia" pitchFamily="18" charset="0"/>
              </a:rPr>
              <a:t>лауреата  Всероссийского конкурса «Лучшая сельская школа – 2017». </a:t>
            </a:r>
            <a:endParaRPr lang="ru-RU" sz="1600" dirty="0" smtClean="0">
              <a:latin typeface="Georgia" pitchFamily="18" charset="0"/>
            </a:endParaRPr>
          </a:p>
          <a:p>
            <a:pPr algn="just"/>
            <a:r>
              <a:rPr lang="ru-RU" sz="1600" dirty="0" smtClean="0">
                <a:latin typeface="Georgia" pitchFamily="18" charset="0"/>
              </a:rPr>
              <a:t>Директор </a:t>
            </a:r>
            <a:r>
              <a:rPr lang="ru-RU" sz="1600" dirty="0">
                <a:latin typeface="Georgia" pitchFamily="18" charset="0"/>
              </a:rPr>
              <a:t>школы Мартюшева Ирина Викторовна награждена памятным знаком «Эффективный руководитель -2017»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588" y="2058114"/>
            <a:ext cx="1379335" cy="1844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264920" y="681335"/>
            <a:ext cx="50901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u="sng" dirty="0" smtClean="0">
                <a:solidFill>
                  <a:srgbClr val="FF0000"/>
                </a:solidFill>
                <a:latin typeface="Georgia" pitchFamily="18" charset="0"/>
              </a:rPr>
              <a:t>МБОУ «Н-Галинская ООШ»:</a:t>
            </a:r>
          </a:p>
          <a:p>
            <a:pPr algn="just"/>
            <a:r>
              <a:rPr lang="ru-RU" sz="1600" b="1" dirty="0" smtClean="0">
                <a:latin typeface="Georgia" pitchFamily="18" charset="0"/>
              </a:rPr>
              <a:t>- </a:t>
            </a:r>
            <a:r>
              <a:rPr lang="ru-RU" sz="1600" dirty="0" smtClean="0">
                <a:latin typeface="Georgia" pitchFamily="18" charset="0"/>
              </a:rPr>
              <a:t>учитель истории Шарапов А.С. – победитель ПНПО «Лучшие учителя России»-2017</a:t>
            </a:r>
          </a:p>
          <a:p>
            <a:pPr algn="just"/>
            <a:r>
              <a:rPr lang="ru-RU" sz="1600" dirty="0" smtClean="0">
                <a:latin typeface="Georgia" pitchFamily="18" charset="0"/>
              </a:rPr>
              <a:t>- высокие образовательные результаты выпускников</a:t>
            </a:r>
            <a:endParaRPr lang="ru-RU" sz="1600" dirty="0">
              <a:latin typeface="Georgia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9463" y="3917395"/>
            <a:ext cx="1899577" cy="1424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314" y="5231696"/>
            <a:ext cx="1750391" cy="1312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67700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9033" y="0"/>
            <a:ext cx="12162967" cy="94179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Достижения 2016-2017 учебного года, которыми гордятся учреждения дополнительного образования</a:t>
            </a:r>
            <a:endParaRPr lang="ru-RU" dirty="0">
              <a:solidFill>
                <a:srgbClr val="FF0000"/>
              </a:solidFill>
              <a:effectLst/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340985" y="195321"/>
            <a:ext cx="240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endParaRPr lang="ru-RU" i="1" dirty="0">
              <a:solidFill>
                <a:schemeClr val="accent1">
                  <a:lumMod val="50000"/>
                </a:schemeClr>
              </a:solidFill>
              <a:latin typeface="Georgia" panose="02040502050405020303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65760" y="9569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endParaRPr lang="ru-RU" b="1" dirty="0" smtClean="0">
              <a:latin typeface="Georgia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lvl="0"/>
            <a:endParaRPr lang="ru-RU" b="1" dirty="0"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429318" y="925085"/>
            <a:ext cx="4518842" cy="771109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000" b="1" i="1" dirty="0" smtClean="0">
                <a:latin typeface="Georgia" pitchFamily="18" charset="0"/>
                <a:cs typeface="Times New Roman" panose="02020603050405020304" pitchFamily="18" charset="0"/>
              </a:rPr>
              <a:t>От создания условий к стабильному результату</a:t>
            </a:r>
            <a:endParaRPr lang="ru-RU" sz="2000" b="1" i="1" dirty="0" smtClean="0">
              <a:latin typeface="Georgia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08959" y="2988361"/>
            <a:ext cx="55626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МАУ ДО «Станция юных туристов»</a:t>
            </a:r>
          </a:p>
          <a:p>
            <a:pPr algn="just"/>
            <a:r>
              <a:rPr lang="ru-RU" dirty="0" smtClean="0">
                <a:latin typeface="Georgia" pitchFamily="18" charset="0"/>
              </a:rPr>
              <a:t>Достижения воспитанников на туристических соревнованиях российского и международного уровней, призовые места в краевом конкурсе исследовательских работ</a:t>
            </a:r>
            <a:endParaRPr lang="ru-RU" dirty="0">
              <a:latin typeface="Georgia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268" y="1254250"/>
            <a:ext cx="2355250" cy="1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7295" y="4592939"/>
            <a:ext cx="2921000" cy="194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3180" y="2240948"/>
            <a:ext cx="2921000" cy="194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307" y="4632960"/>
            <a:ext cx="2860783" cy="1900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989" y="4632960"/>
            <a:ext cx="2808236" cy="1868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102" y="1239678"/>
            <a:ext cx="2312806" cy="1537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05" y="2955624"/>
            <a:ext cx="2098415" cy="1574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035468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98121"/>
            <a:ext cx="10515600" cy="1492568"/>
          </a:xfrm>
          <a:solidFill>
            <a:schemeClr val="accent1"/>
          </a:solidFill>
        </p:spPr>
        <p:txBody>
          <a:bodyPr>
            <a:normAutofit fontScale="90000"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«Мы трудолюбивые! Мы – талантливые, мы – образованные!</a:t>
            </a:r>
            <a:br>
              <a:rPr lang="ru-RU" sz="2400" b="1" dirty="0" smtClean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Мы – опорный край державы! </a:t>
            </a:r>
            <a:br>
              <a:rPr lang="ru-RU" sz="2400" b="1" dirty="0" smtClean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Процветающий Пермский край сделает нашу страну сильнее!»</a:t>
            </a:r>
            <a:br>
              <a:rPr lang="ru-RU" sz="2400" b="1" dirty="0" smtClean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</a:t>
            </a:r>
            <a:r>
              <a:rPr lang="ru-RU" sz="2400" dirty="0" smtClean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М. Решетников</a:t>
            </a:r>
          </a:p>
        </p:txBody>
      </p:sp>
      <p:pic>
        <p:nvPicPr>
          <p:cNvPr id="4935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03180" y="1969976"/>
            <a:ext cx="2851659" cy="4308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124200" y="2316480"/>
            <a:ext cx="2636520" cy="190821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Современным детям – современные школы: 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строительство новых школ, капитальные ремонты, ремонт спортивных залов и строительство плоскостных сооружений в сельских школах 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50280" y="2331720"/>
            <a:ext cx="2910840" cy="144655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Развивающая среда – каждому: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современное игровое и учебное оборудование по предметам естественно научного цикла, «Детский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техномир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9080" y="1828800"/>
            <a:ext cx="2590800" cy="83099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Всем дошкольникам старше 3 лет – места в детском саду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5280" y="3276600"/>
            <a:ext cx="2484120" cy="83099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Занятость детей и подростков во внеурочное время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48000" y="4785360"/>
            <a:ext cx="2697480" cy="172354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Современные</a:t>
            </a:r>
            <a:r>
              <a:rPr lang="ru-RU" dirty="0" smtClean="0"/>
              <a:t> </a:t>
            </a:r>
            <a:r>
              <a:rPr lang="ru-RU" sz="1600" b="1" dirty="0" smtClean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цифровые ресурсы в образование: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Обеспечение доступа в интернет, «Электронная школа», «Дистанционное обучение»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4320" y="4678680"/>
            <a:ext cx="2514600" cy="2062103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Кадровые решения: 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«Мобильный учитель», «Сельский учитель», целевой прием на педагогические специальности,  повышение квалификации педагогов, меры материальной поддержки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11240" y="4373880"/>
            <a:ext cx="2849880" cy="209288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Среда, стимулирующая развитие: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«Образовательный лифт»,  поддержка школ, реализующих инновационные образовательные программы, «Шахматная школа»</a:t>
            </a:r>
          </a:p>
        </p:txBody>
      </p:sp>
      <p:sp>
        <p:nvSpPr>
          <p:cNvPr id="13" name="Овал 12"/>
          <p:cNvSpPr/>
          <p:nvPr/>
        </p:nvSpPr>
        <p:spPr>
          <a:xfrm>
            <a:off x="259080" y="1356360"/>
            <a:ext cx="548640" cy="533400"/>
          </a:xfrm>
          <a:prstGeom prst="ellips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!</a:t>
            </a:r>
            <a:endParaRPr lang="ru-RU" sz="3200" dirty="0"/>
          </a:p>
        </p:txBody>
      </p:sp>
      <p:sp>
        <p:nvSpPr>
          <p:cNvPr id="14" name="Овал 13"/>
          <p:cNvSpPr/>
          <p:nvPr/>
        </p:nvSpPr>
        <p:spPr>
          <a:xfrm>
            <a:off x="6355080" y="1844040"/>
            <a:ext cx="548640" cy="533400"/>
          </a:xfrm>
          <a:prstGeom prst="ellips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!</a:t>
            </a:r>
            <a:endParaRPr lang="ru-RU" sz="3200" dirty="0"/>
          </a:p>
        </p:txBody>
      </p:sp>
      <p:sp>
        <p:nvSpPr>
          <p:cNvPr id="15" name="Овал 14"/>
          <p:cNvSpPr/>
          <p:nvPr/>
        </p:nvSpPr>
        <p:spPr>
          <a:xfrm>
            <a:off x="3230880" y="1874520"/>
            <a:ext cx="548640" cy="457200"/>
          </a:xfrm>
          <a:prstGeom prst="ellips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!</a:t>
            </a:r>
            <a:endParaRPr lang="ru-RU" sz="3200" dirty="0"/>
          </a:p>
        </p:txBody>
      </p:sp>
      <p:sp>
        <p:nvSpPr>
          <p:cNvPr id="16" name="Овал 15"/>
          <p:cNvSpPr/>
          <p:nvPr/>
        </p:nvSpPr>
        <p:spPr>
          <a:xfrm>
            <a:off x="441960" y="2773680"/>
            <a:ext cx="548640" cy="533400"/>
          </a:xfrm>
          <a:prstGeom prst="ellips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!</a:t>
            </a:r>
            <a:endParaRPr lang="ru-RU" sz="3200" dirty="0"/>
          </a:p>
        </p:txBody>
      </p:sp>
      <p:sp>
        <p:nvSpPr>
          <p:cNvPr id="17" name="Овал 16"/>
          <p:cNvSpPr/>
          <p:nvPr/>
        </p:nvSpPr>
        <p:spPr>
          <a:xfrm>
            <a:off x="472440" y="4160520"/>
            <a:ext cx="548640" cy="533400"/>
          </a:xfrm>
          <a:prstGeom prst="ellips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!</a:t>
            </a:r>
            <a:endParaRPr lang="ru-RU" sz="3200" dirty="0"/>
          </a:p>
        </p:txBody>
      </p:sp>
      <p:sp>
        <p:nvSpPr>
          <p:cNvPr id="18" name="Овал 17"/>
          <p:cNvSpPr/>
          <p:nvPr/>
        </p:nvSpPr>
        <p:spPr>
          <a:xfrm>
            <a:off x="3291840" y="4267200"/>
            <a:ext cx="548640" cy="533400"/>
          </a:xfrm>
          <a:prstGeom prst="ellips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!</a:t>
            </a:r>
            <a:endParaRPr lang="ru-RU" sz="3200" dirty="0"/>
          </a:p>
        </p:txBody>
      </p:sp>
      <p:sp>
        <p:nvSpPr>
          <p:cNvPr id="19" name="Овал 18"/>
          <p:cNvSpPr/>
          <p:nvPr/>
        </p:nvSpPr>
        <p:spPr>
          <a:xfrm>
            <a:off x="6233160" y="3870960"/>
            <a:ext cx="548640" cy="533400"/>
          </a:xfrm>
          <a:prstGeom prst="ellips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!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8340985" y="195321"/>
            <a:ext cx="240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endParaRPr lang="ru-RU" i="1" dirty="0">
              <a:solidFill>
                <a:schemeClr val="accent1">
                  <a:lumMod val="50000"/>
                </a:schemeClr>
              </a:solidFill>
              <a:latin typeface="Georgia" panose="02040502050405020303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65760" y="9569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endParaRPr lang="ru-RU" b="1" dirty="0" smtClean="0">
              <a:latin typeface="Georgia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lvl="0"/>
            <a:endParaRPr lang="ru-RU" b="1" dirty="0">
              <a:latin typeface="Georgia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" t="13717" r="20000" b="17530"/>
          <a:stretch/>
        </p:blipFill>
        <p:spPr bwMode="auto">
          <a:xfrm>
            <a:off x="712703" y="304132"/>
            <a:ext cx="10614193" cy="6461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089995" y="2310183"/>
            <a:ext cx="4371375" cy="221599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Стратегические ориентиры и планируемые изменения в системе образования РФ </a:t>
            </a:r>
            <a:endParaRPr lang="ru-RU" dirty="0">
              <a:solidFill>
                <a:srgbClr val="FF0000"/>
              </a:solidFill>
              <a:effectLst/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664198" y="3995869"/>
            <a:ext cx="3299662" cy="68970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>
                <a:solidFill>
                  <a:schemeClr val="tx1"/>
                </a:solidFill>
              </a:rPr>
              <a:t>Введение астрономии </a:t>
            </a:r>
            <a:r>
              <a:rPr lang="ru-RU" b="1" dirty="0" smtClean="0">
                <a:solidFill>
                  <a:schemeClr val="tx1"/>
                </a:solidFill>
              </a:rPr>
              <a:t>в </a:t>
            </a:r>
            <a:r>
              <a:rPr lang="ru-RU" b="1" dirty="0">
                <a:solidFill>
                  <a:schemeClr val="tx1"/>
                </a:solidFill>
              </a:rPr>
              <a:t>10-11 </a:t>
            </a:r>
            <a:r>
              <a:rPr lang="ru-RU" b="1" dirty="0" smtClean="0">
                <a:solidFill>
                  <a:schemeClr val="tx1"/>
                </a:solidFill>
              </a:rPr>
              <a:t>классах с 01.09.2017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916680" y="5730239"/>
            <a:ext cx="6590941" cy="83494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Обязательные кружки для школы: литературный</a:t>
            </a:r>
            <a:r>
              <a:rPr lang="ru-RU" b="1" dirty="0">
                <a:solidFill>
                  <a:schemeClr val="tx1"/>
                </a:solidFill>
              </a:rPr>
              <a:t>, научно-технический, </a:t>
            </a:r>
            <a:r>
              <a:rPr lang="ru-RU" b="1" dirty="0" smtClean="0">
                <a:solidFill>
                  <a:schemeClr val="tx1"/>
                </a:solidFill>
              </a:rPr>
              <a:t>спортивный, шахматный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ru-RU" b="1" dirty="0" smtClean="0">
                <a:solidFill>
                  <a:schemeClr val="tx1"/>
                </a:solidFill>
              </a:rPr>
              <a:t>музыкальный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05840" y="4840674"/>
            <a:ext cx="3474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8687259" y="4791259"/>
            <a:ext cx="3298641" cy="81706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 smtClean="0">
                <a:solidFill>
                  <a:schemeClr val="tx1"/>
                </a:solidFill>
              </a:rPr>
              <a:t>Изменение </a:t>
            </a:r>
            <a:r>
              <a:rPr lang="ru-RU" b="1" dirty="0">
                <a:solidFill>
                  <a:schemeClr val="tx1"/>
                </a:solidFill>
              </a:rPr>
              <a:t>системы подбора и экспертизы учебников для </a:t>
            </a:r>
            <a:r>
              <a:rPr lang="ru-RU" b="1" dirty="0" smtClean="0">
                <a:solidFill>
                  <a:schemeClr val="tx1"/>
                </a:solidFill>
              </a:rPr>
              <a:t>школы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61950" y="1220547"/>
            <a:ext cx="3298641" cy="50166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 smtClean="0">
                <a:solidFill>
                  <a:schemeClr val="tx1"/>
                </a:solidFill>
              </a:rPr>
              <a:t>Строительство новых школ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65760" y="4081641"/>
            <a:ext cx="3298642" cy="12473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 smtClean="0">
                <a:solidFill>
                  <a:schemeClr val="tx1"/>
                </a:solidFill>
              </a:rPr>
              <a:t>Апробация </a:t>
            </a:r>
            <a:r>
              <a:rPr lang="ru-RU" b="1" dirty="0">
                <a:solidFill>
                  <a:schemeClr val="tx1"/>
                </a:solidFill>
              </a:rPr>
              <a:t>новой модели оценки знаний и умений учителей русского языка и </a:t>
            </a:r>
            <a:r>
              <a:rPr lang="ru-RU" b="1" dirty="0" smtClean="0">
                <a:solidFill>
                  <a:schemeClr val="tx1"/>
                </a:solidFill>
              </a:rPr>
              <a:t>математики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641539" y="177643"/>
            <a:ext cx="3321861" cy="21845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 smtClean="0">
                <a:solidFill>
                  <a:schemeClr val="tx1"/>
                </a:solidFill>
              </a:rPr>
              <a:t>Планируемые изменения в ГИА-9:</a:t>
            </a:r>
          </a:p>
          <a:p>
            <a:pPr marL="285750" indent="-285750" algn="just"/>
            <a:r>
              <a:rPr lang="ru-RU" b="1" dirty="0" smtClean="0">
                <a:solidFill>
                  <a:schemeClr val="tx1"/>
                </a:solidFill>
              </a:rPr>
              <a:t>-введение устного собеседования </a:t>
            </a:r>
            <a:r>
              <a:rPr lang="ru-RU" b="1" dirty="0">
                <a:solidFill>
                  <a:schemeClr val="tx1"/>
                </a:solidFill>
              </a:rPr>
              <a:t>по русскому языку </a:t>
            </a:r>
            <a:r>
              <a:rPr lang="ru-RU" b="1" dirty="0" smtClean="0">
                <a:solidFill>
                  <a:schemeClr val="tx1"/>
                </a:solidFill>
              </a:rPr>
              <a:t>как допуска </a:t>
            </a:r>
            <a:r>
              <a:rPr lang="ru-RU" b="1" dirty="0">
                <a:solidFill>
                  <a:schemeClr val="tx1"/>
                </a:solidFill>
              </a:rPr>
              <a:t>к </a:t>
            </a:r>
            <a:r>
              <a:rPr lang="ru-RU" b="1" dirty="0" smtClean="0">
                <a:solidFill>
                  <a:schemeClr val="tx1"/>
                </a:solidFill>
              </a:rPr>
              <a:t>ГИА</a:t>
            </a:r>
          </a:p>
          <a:p>
            <a:pPr marL="285750" indent="-285750" algn="just"/>
            <a:r>
              <a:rPr lang="ru-RU" b="1" dirty="0" smtClean="0">
                <a:solidFill>
                  <a:schemeClr val="tx1"/>
                </a:solidFill>
              </a:rPr>
              <a:t>-с 2020 года введение обязательного ОГЭ по иностранному языку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73380" y="2937482"/>
            <a:ext cx="3298642" cy="102489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 smtClean="0">
                <a:solidFill>
                  <a:schemeClr val="tx1"/>
                </a:solidFill>
              </a:rPr>
              <a:t>Разрабатывается проект </a:t>
            </a:r>
            <a:r>
              <a:rPr lang="ru-RU" b="1" dirty="0">
                <a:solidFill>
                  <a:schemeClr val="tx1"/>
                </a:solidFill>
              </a:rPr>
              <a:t>"Российская электронная школа" </a:t>
            </a:r>
            <a:r>
              <a:rPr lang="ru-RU" b="1" dirty="0" smtClean="0">
                <a:solidFill>
                  <a:schemeClr val="tx1"/>
                </a:solidFill>
              </a:rPr>
              <a:t>для </a:t>
            </a:r>
            <a:r>
              <a:rPr lang="ru-RU" b="1" dirty="0">
                <a:solidFill>
                  <a:schemeClr val="tx1"/>
                </a:solidFill>
              </a:rPr>
              <a:t>педагогов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88620" y="1822867"/>
            <a:ext cx="3298642" cy="101405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b="1" dirty="0">
                <a:solidFill>
                  <a:schemeClr val="tx1"/>
                </a:solidFill>
              </a:rPr>
              <a:t>Проект "Современная цифровая образовательная среда" - </a:t>
            </a:r>
            <a:r>
              <a:rPr lang="ru-RU" b="1" dirty="0" smtClean="0">
                <a:solidFill>
                  <a:schemeClr val="tx1"/>
                </a:solidFill>
              </a:rPr>
              <a:t>для </a:t>
            </a:r>
            <a:r>
              <a:rPr lang="ru-RU" b="1" dirty="0">
                <a:solidFill>
                  <a:schemeClr val="tx1"/>
                </a:solidFill>
              </a:rPr>
              <a:t>высших учебных заведений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47504" y="5437547"/>
            <a:ext cx="3332138" cy="114536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 smtClean="0">
                <a:solidFill>
                  <a:schemeClr val="tx1"/>
                </a:solidFill>
              </a:rPr>
              <a:t>Введение новых стандартов СПО </a:t>
            </a:r>
            <a:r>
              <a:rPr lang="ru-RU" b="1" dirty="0" err="1" smtClean="0">
                <a:solidFill>
                  <a:schemeClr val="tx1"/>
                </a:solidFill>
              </a:rPr>
              <a:t>WorldSkills</a:t>
            </a:r>
            <a:r>
              <a:rPr lang="ru-RU" b="1" dirty="0" smtClean="0">
                <a:solidFill>
                  <a:schemeClr val="tx1"/>
                </a:solidFill>
              </a:rPr>
              <a:t>, расширение программ </a:t>
            </a:r>
            <a:r>
              <a:rPr lang="ru-RU" b="1" dirty="0">
                <a:solidFill>
                  <a:schemeClr val="tx1"/>
                </a:solidFill>
              </a:rPr>
              <a:t>дуального профессионального обучения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8641539" y="2435517"/>
            <a:ext cx="3322321" cy="14354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 smtClean="0">
                <a:solidFill>
                  <a:schemeClr val="tx1"/>
                </a:solidFill>
              </a:rPr>
              <a:t>Планируемые изменения в ЕГЭ: введение </a:t>
            </a:r>
            <a:r>
              <a:rPr lang="ru-RU" b="1" dirty="0">
                <a:solidFill>
                  <a:schemeClr val="tx1"/>
                </a:solidFill>
              </a:rPr>
              <a:t>обязательного </a:t>
            </a:r>
            <a:r>
              <a:rPr lang="ru-RU" b="1" dirty="0" smtClean="0">
                <a:solidFill>
                  <a:schemeClr val="tx1"/>
                </a:solidFill>
              </a:rPr>
              <a:t>ЕГЭ</a:t>
            </a:r>
          </a:p>
          <a:p>
            <a:pPr algn="just"/>
            <a:r>
              <a:rPr lang="ru-RU" b="1" dirty="0" smtClean="0">
                <a:solidFill>
                  <a:schemeClr val="tx1"/>
                </a:solidFill>
              </a:rPr>
              <a:t>-по истории с 2020 года</a:t>
            </a:r>
          </a:p>
          <a:p>
            <a:pPr algn="just"/>
            <a:r>
              <a:rPr lang="ru-RU" b="1" dirty="0" smtClean="0">
                <a:solidFill>
                  <a:schemeClr val="tx1"/>
                </a:solidFill>
              </a:rPr>
              <a:t> -по ин. языку – с 2022 года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50520" y="213360"/>
            <a:ext cx="3321502" cy="9320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>
                <a:solidFill>
                  <a:schemeClr val="tx1"/>
                </a:solidFill>
              </a:rPr>
              <a:t>П</a:t>
            </a:r>
            <a:r>
              <a:rPr lang="ru-RU" b="1" dirty="0" smtClean="0">
                <a:solidFill>
                  <a:schemeClr val="tx1"/>
                </a:solidFill>
              </a:rPr>
              <a:t>ередача </a:t>
            </a:r>
            <a:r>
              <a:rPr lang="ru-RU" b="1" dirty="0">
                <a:solidFill>
                  <a:schemeClr val="tx1"/>
                </a:solidFill>
              </a:rPr>
              <a:t>школ от муниципальных властей региональным</a:t>
            </a:r>
          </a:p>
        </p:txBody>
      </p:sp>
    </p:spTree>
    <p:extLst>
      <p:ext uri="{BB962C8B-B14F-4D97-AF65-F5344CB8AC3E}">
        <p14:creationId xmlns="" xmlns:p14="http://schemas.microsoft.com/office/powerpoint/2010/main" val="381648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9033" y="137265"/>
            <a:ext cx="8171542" cy="4821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FF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Дошкольные образовательные </a:t>
            </a:r>
            <a:r>
              <a:rPr lang="ru-RU" sz="2400" b="1" dirty="0" smtClean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учреждения</a:t>
            </a:r>
            <a:endParaRPr lang="ru-RU" dirty="0">
              <a:solidFill>
                <a:srgbClr val="FF0000"/>
              </a:solidFill>
              <a:effectLst/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340985" y="195321"/>
            <a:ext cx="3640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2862 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ребенка,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249 педагогов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endParaRPr lang="ru-RU" i="1" dirty="0">
              <a:solidFill>
                <a:schemeClr val="accent1">
                  <a:lumMod val="50000"/>
                </a:schemeClr>
              </a:solidFill>
              <a:latin typeface="Georgia" panose="02040502050405020303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9" name="Схема 18"/>
          <p:cNvGraphicFramePr/>
          <p:nvPr>
            <p:extLst>
              <p:ext uri="{D42A27DB-BD31-4B8C-83A1-F6EECF244321}">
                <p14:modId xmlns="" xmlns:p14="http://schemas.microsoft.com/office/powerpoint/2010/main" val="3418532816"/>
              </p:ext>
            </p:extLst>
          </p:nvPr>
        </p:nvGraphicFramePr>
        <p:xfrm>
          <a:off x="520701" y="979268"/>
          <a:ext cx="11353800" cy="5726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38164875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5129" y="137265"/>
            <a:ext cx="7524871" cy="4821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Общеобразовательные учреждения</a:t>
            </a:r>
            <a:endParaRPr lang="ru-RU" sz="2400" b="1" dirty="0">
              <a:solidFill>
                <a:srgbClr val="FF0000"/>
              </a:solidFill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647927" y="225801"/>
            <a:ext cx="42178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5347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обучающихся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+ 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470 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педагогов </a:t>
            </a:r>
            <a:endParaRPr lang="ru-RU" i="1" dirty="0">
              <a:solidFill>
                <a:schemeClr val="accent1">
                  <a:lumMod val="50000"/>
                </a:schemeClr>
              </a:solidFill>
              <a:latin typeface="Georgia" panose="02040502050405020303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9" name="Схема 18"/>
          <p:cNvGraphicFramePr/>
          <p:nvPr>
            <p:extLst>
              <p:ext uri="{D42A27DB-BD31-4B8C-83A1-F6EECF244321}">
                <p14:modId xmlns="" xmlns:p14="http://schemas.microsoft.com/office/powerpoint/2010/main" val="2111780128"/>
              </p:ext>
            </p:extLst>
          </p:nvPr>
        </p:nvGraphicFramePr>
        <p:xfrm>
          <a:off x="1" y="776794"/>
          <a:ext cx="11553370" cy="5798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14846811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485" y="1500051"/>
            <a:ext cx="2613755" cy="2111829"/>
          </a:xfrm>
          <a:prstGeom prst="rect">
            <a:avLst/>
          </a:prstGeom>
        </p:spPr>
      </p:pic>
      <p:graphicFrame>
        <p:nvGraphicFramePr>
          <p:cNvPr id="11" name="Схема 10"/>
          <p:cNvGraphicFramePr/>
          <p:nvPr>
            <p:extLst>
              <p:ext uri="{D42A27DB-BD31-4B8C-83A1-F6EECF244321}">
                <p14:modId xmlns="" xmlns:p14="http://schemas.microsoft.com/office/powerpoint/2010/main" val="1096568472"/>
              </p:ext>
            </p:extLst>
          </p:nvPr>
        </p:nvGraphicFramePr>
        <p:xfrm>
          <a:off x="289560" y="1247238"/>
          <a:ext cx="10774680" cy="53516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6165" y="236255"/>
            <a:ext cx="5505995" cy="941796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Образовательные организации дополнительного образования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002007" y="530601"/>
            <a:ext cx="42979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  4486 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обучающийся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+ 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87 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педагогов </a:t>
            </a:r>
            <a:endParaRPr lang="ru-RU" i="1" dirty="0">
              <a:solidFill>
                <a:schemeClr val="accent1">
                  <a:lumMod val="50000"/>
                </a:schemeClr>
              </a:solidFill>
              <a:latin typeface="Georgia" panose="02040502050405020303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937397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563880"/>
            <a:ext cx="11506200" cy="5577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267200" y="3413762"/>
            <a:ext cx="3964580" cy="138499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Целевые ориентиры 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на  2018 -2022 год</a:t>
            </a:r>
            <a:endParaRPr lang="ru-RU" sz="2800" b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12920" y="182880"/>
            <a:ext cx="3916680" cy="156966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Century Schoolbook" pitchFamily="18" charset="0"/>
              </a:rPr>
              <a:t>Доступности дошкольного образования для детей в возрасте от 3 до 7 лет  - </a:t>
            </a:r>
            <a:r>
              <a:rPr lang="ru-RU" sz="24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100%</a:t>
            </a:r>
          </a:p>
          <a:p>
            <a:r>
              <a:rPr lang="ru-RU" sz="1600" dirty="0" smtClean="0">
                <a:latin typeface="Century Schoolbook" pitchFamily="18" charset="0"/>
              </a:rPr>
              <a:t>охват детей в возрасте от 1,5 до 3 лет – </a:t>
            </a:r>
            <a:r>
              <a:rPr lang="ru-RU" sz="24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53% </a:t>
            </a:r>
            <a:r>
              <a:rPr lang="ru-RU" sz="1600" dirty="0" smtClean="0">
                <a:latin typeface="Century Schoolbook" pitchFamily="18" charset="0"/>
              </a:rPr>
              <a:t>от числа заявившихся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397240" y="2338382"/>
            <a:ext cx="3611880" cy="1815882"/>
          </a:xfrm>
          <a:prstGeom prst="rect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latin typeface="Century Schoolbook" pitchFamily="18" charset="0"/>
              </a:rPr>
              <a:t>Охват детей программами ДО от 5 до 18 лет – </a:t>
            </a:r>
            <a:r>
              <a:rPr lang="ru-RU" sz="24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75% 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latin typeface="Century Schoolbook" pitchFamily="18" charset="0"/>
              </a:rPr>
              <a:t>Доля детей, ставших победителями и призерами от участников краевых и российских мероприятий – </a:t>
            </a:r>
            <a:r>
              <a:rPr lang="ru-RU" sz="24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38%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8120" y="4891336"/>
            <a:ext cx="3916680" cy="1692771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latin typeface="Century Schoolbook" pitchFamily="18" charset="0"/>
              </a:rPr>
              <a:t>Аттестация педагогов – </a:t>
            </a:r>
            <a:r>
              <a:rPr lang="ru-RU" sz="24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88%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latin typeface="Century Schoolbook" pitchFamily="18" charset="0"/>
              </a:rPr>
              <a:t>Аттестация педагогов на высшую и первую категории </a:t>
            </a:r>
            <a:r>
              <a:rPr lang="ru-RU" sz="2400" dirty="0" smtClean="0">
                <a:solidFill>
                  <a:schemeClr val="tx1"/>
                </a:solidFill>
                <a:latin typeface="Georgia" panose="02040502050405020303" pitchFamily="18" charset="0"/>
              </a:rPr>
              <a:t>–</a:t>
            </a:r>
            <a:r>
              <a:rPr lang="ru-RU" sz="24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 60%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latin typeface="Century Schoolbook" pitchFamily="18" charset="0"/>
              </a:rPr>
              <a:t>Курсовая подготовка по ФГОС – </a:t>
            </a:r>
            <a:r>
              <a:rPr lang="ru-RU" sz="24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100%</a:t>
            </a:r>
          </a:p>
        </p:txBody>
      </p:sp>
      <p:grpSp>
        <p:nvGrpSpPr>
          <p:cNvPr id="2" name="Группа 23"/>
          <p:cNvGrpSpPr/>
          <p:nvPr/>
        </p:nvGrpSpPr>
        <p:grpSpPr>
          <a:xfrm>
            <a:off x="1" y="96699"/>
            <a:ext cx="2019300" cy="1680554"/>
            <a:chOff x="1439862" y="-35396"/>
            <a:chExt cx="3132138" cy="2708275"/>
          </a:xfrm>
        </p:grpSpPr>
        <p:pic>
          <p:nvPicPr>
            <p:cNvPr id="25" name="Рисунок 6" descr="http://a-trest.ru/uploadedFiles/images/logotip.jpg"/>
            <p:cNvPicPr>
              <a:picLocks noChangeAspect="1" noChangeArrowheads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9862" y="-35396"/>
              <a:ext cx="3132138" cy="270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500014">
              <a:off x="1875669" y="88884"/>
              <a:ext cx="2088705" cy="13698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7" name="Рисунок 26" descr="Gerb_Vereshagino веб.jpg"/>
          <p:cNvPicPr>
            <a:picLocks noChangeAspect="1"/>
          </p:cNvPicPr>
          <p:nvPr/>
        </p:nvPicPr>
        <p:blipFill>
          <a:blip r:embed="rId7" cstate="print">
            <a:lum bright="70000" contrast="-70000"/>
          </a:blip>
          <a:stretch>
            <a:fillRect/>
          </a:stretch>
        </p:blipFill>
        <p:spPr>
          <a:xfrm>
            <a:off x="10723107" y="886"/>
            <a:ext cx="1428728" cy="200649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13360" y="3634378"/>
            <a:ext cx="3901440" cy="984885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Century Schoolbook" pitchFamily="18" charset="0"/>
              </a:rPr>
              <a:t>Доля детей занятых в летний период от общего числа детей с 7 до 17 лет –</a:t>
            </a:r>
            <a:r>
              <a:rPr lang="ru-RU" dirty="0" smtClean="0">
                <a:latin typeface="Century Schoolbook" pitchFamily="18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55%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3360" y="2696297"/>
            <a:ext cx="3916680" cy="677108"/>
          </a:xfrm>
          <a:prstGeom prst="rect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dirty="0" smtClean="0">
                <a:latin typeface="Century Schoolbook" pitchFamily="18" charset="0"/>
              </a:rPr>
              <a:t>Доля обучающихся, участвующих в электронном обучении </a:t>
            </a:r>
            <a:r>
              <a:rPr lang="ru-RU" dirty="0" smtClean="0">
                <a:latin typeface="Century Schoolbook" pitchFamily="18" charset="0"/>
              </a:rPr>
              <a:t>– </a:t>
            </a:r>
            <a:r>
              <a:rPr lang="ru-RU" sz="24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13%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416839" y="1461512"/>
            <a:ext cx="3592281" cy="70788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Century Schoolbook" pitchFamily="18" charset="0"/>
              </a:rPr>
              <a:t>Доля выпускников, получивших аттестаты </a:t>
            </a:r>
            <a:r>
              <a:rPr lang="ru-RU" sz="2400" dirty="0" smtClean="0">
                <a:latin typeface="Georgia" panose="02040502050405020303" pitchFamily="18" charset="0"/>
              </a:rPr>
              <a:t>–</a:t>
            </a:r>
            <a:r>
              <a:rPr lang="ru-RU" sz="24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 100 %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412480" y="335281"/>
            <a:ext cx="3596640" cy="954107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Century Schoolbook" pitchFamily="18" charset="0"/>
              </a:rPr>
              <a:t>Средний показатель выполнения муниципального задания – </a:t>
            </a:r>
            <a:r>
              <a:rPr lang="ru-RU" sz="24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100%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382000" y="4358642"/>
            <a:ext cx="3596640" cy="954107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1600" dirty="0" smtClean="0">
                <a:latin typeface="Century Schoolbook" pitchFamily="18" charset="0"/>
              </a:rPr>
              <a:t>Доля учащихся получивших сертификаты на дополнительное образование </a:t>
            </a:r>
            <a:r>
              <a:rPr lang="ru-RU" sz="2400" dirty="0" smtClean="0">
                <a:latin typeface="Georgia" panose="02040502050405020303" pitchFamily="18" charset="0"/>
              </a:rPr>
              <a:t>–</a:t>
            </a:r>
            <a:r>
              <a:rPr lang="ru-RU" sz="24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 75%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8600" y="182881"/>
            <a:ext cx="3901440" cy="1200329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Century Schoolbook" pitchFamily="18" charset="0"/>
              </a:rPr>
              <a:t>Доля образовательных организаций, в которых созданы безопасные условия для образовательного процесса – </a:t>
            </a:r>
            <a:r>
              <a:rPr lang="ru-RU" sz="24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100%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282440" y="5699761"/>
            <a:ext cx="3931920" cy="95410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Century Schoolbook" pitchFamily="18" charset="0"/>
              </a:rPr>
              <a:t>Доля педагогов соответствующих требованиям профессиональных стандартов </a:t>
            </a:r>
            <a:r>
              <a:rPr lang="ru-RU" sz="2400" dirty="0" smtClean="0">
                <a:latin typeface="Georgia" panose="02040502050405020303" pitchFamily="18" charset="0"/>
              </a:rPr>
              <a:t>–</a:t>
            </a:r>
            <a:r>
              <a:rPr lang="ru-RU" sz="24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 100%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351520" y="5532122"/>
            <a:ext cx="3627120" cy="954107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1600" dirty="0" smtClean="0">
                <a:latin typeface="Century Schoolbook" pitchFamily="18" charset="0"/>
              </a:rPr>
              <a:t>Доля обучающихся во вторую смену в организациях общего образования </a:t>
            </a:r>
            <a:r>
              <a:rPr lang="ru-RU" sz="2400" dirty="0" smtClean="0">
                <a:latin typeface="Georgia" panose="02040502050405020303" pitchFamily="18" charset="0"/>
              </a:rPr>
              <a:t>–</a:t>
            </a:r>
            <a:r>
              <a:rPr lang="ru-RU" sz="24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 15%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282440" y="1859280"/>
            <a:ext cx="3962400" cy="146304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Century Schoolbook" pitchFamily="18" charset="0"/>
              </a:rPr>
              <a:t>Доля дошкольных образовательных организаций, имеющих игровые и физкультурные площадки, оборудованные в соответствии с ФГОС</a:t>
            </a:r>
            <a:r>
              <a:rPr lang="ru-RU" dirty="0" smtClean="0">
                <a:latin typeface="Century Schoolbook" pitchFamily="18" charset="0"/>
              </a:rPr>
              <a:t> – </a:t>
            </a:r>
            <a:r>
              <a:rPr lang="ru-RU" sz="24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100%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282440" y="4892040"/>
            <a:ext cx="3931920" cy="70788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Century Schoolbook" pitchFamily="18" charset="0"/>
              </a:rPr>
              <a:t>Количество обучающихся на сети – </a:t>
            </a:r>
            <a:r>
              <a:rPr lang="ru-RU" sz="24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145 чел.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13360" y="1569720"/>
            <a:ext cx="3916680" cy="89255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Century Schoolbook" pitchFamily="18" charset="0"/>
              </a:rPr>
              <a:t>Доля общеобразовательных организаций участвующих в РДШ – </a:t>
            </a:r>
            <a:r>
              <a:rPr lang="ru-RU" sz="20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100%</a:t>
            </a:r>
            <a:endParaRPr lang="ru-RU" sz="2400" b="1" dirty="0" smtClean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8000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228600" y="4309769"/>
            <a:ext cx="2744310" cy="2487706"/>
            <a:chOff x="1785918" y="642918"/>
            <a:chExt cx="6143668" cy="5572164"/>
          </a:xfrm>
        </p:grpSpPr>
        <p:pic>
          <p:nvPicPr>
            <p:cNvPr id="8" name="Рисунок 7" descr="http://a-trest.ru/uploadedFiles/images/logotip.jpg"/>
            <p:cNvPicPr/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85918" y="642918"/>
              <a:ext cx="6143668" cy="5572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20500014">
              <a:off x="2640751" y="898619"/>
              <a:ext cx="4096982" cy="2818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20500014">
              <a:off x="2981929" y="1239976"/>
              <a:ext cx="4096983" cy="2818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3" name="Выноска-облако 12"/>
          <p:cNvSpPr/>
          <p:nvPr/>
        </p:nvSpPr>
        <p:spPr>
          <a:xfrm>
            <a:off x="1800475" y="600189"/>
            <a:ext cx="8786842" cy="3929066"/>
          </a:xfrm>
          <a:prstGeom prst="cloudCallout">
            <a:avLst>
              <a:gd name="adj1" fmla="val -39392"/>
              <a:gd name="adj2" fmla="val 5094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813795" y="4709565"/>
            <a:ext cx="5890379" cy="215703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>
                <a:solidFill>
                  <a:schemeClr val="tx1"/>
                </a:solidFill>
                <a:latin typeface="Georgia" panose="02040502050405020303" pitchFamily="18" charset="0"/>
                <a:cs typeface="Times New Roman" pitchFamily="18" charset="0"/>
              </a:rPr>
              <a:t>Каждая образовательная организация должна стать школой </a:t>
            </a:r>
            <a:r>
              <a:rPr lang="ru-RU" b="1" i="1" dirty="0">
                <a:solidFill>
                  <a:srgbClr val="C00000"/>
                </a:solidFill>
                <a:latin typeface="Georgia" panose="02040502050405020303" pitchFamily="18" charset="0"/>
                <a:cs typeface="Times New Roman" pitchFamily="18" charset="0"/>
              </a:rPr>
              <a:t>знаний</a:t>
            </a:r>
            <a:r>
              <a:rPr lang="ru-RU" i="1" dirty="0">
                <a:solidFill>
                  <a:schemeClr val="tx1"/>
                </a:solidFill>
                <a:latin typeface="Georgia" panose="02040502050405020303" pitchFamily="18" charset="0"/>
                <a:cs typeface="Times New Roman" pitchFamily="18" charset="0"/>
              </a:rPr>
              <a:t> и школой </a:t>
            </a:r>
            <a:r>
              <a:rPr lang="ru-RU" b="1" i="1" dirty="0">
                <a:solidFill>
                  <a:srgbClr val="C00000"/>
                </a:solidFill>
                <a:latin typeface="Georgia" panose="02040502050405020303" pitchFamily="18" charset="0"/>
                <a:cs typeface="Times New Roman" pitchFamily="18" charset="0"/>
              </a:rPr>
              <a:t>культуры, </a:t>
            </a:r>
            <a:r>
              <a:rPr lang="ru-RU" i="1" dirty="0">
                <a:solidFill>
                  <a:schemeClr val="tx1"/>
                </a:solidFill>
                <a:latin typeface="Georgia" panose="02040502050405020303" pitchFamily="18" charset="0"/>
                <a:cs typeface="Times New Roman" pitchFamily="18" charset="0"/>
              </a:rPr>
              <a:t>школой </a:t>
            </a:r>
            <a:r>
              <a:rPr lang="ru-RU" b="1" i="1" dirty="0">
                <a:solidFill>
                  <a:srgbClr val="C00000"/>
                </a:solidFill>
                <a:latin typeface="Georgia" panose="02040502050405020303" pitchFamily="18" charset="0"/>
                <a:cs typeface="Times New Roman" pitchFamily="18" charset="0"/>
              </a:rPr>
              <a:t>развития</a:t>
            </a:r>
            <a:r>
              <a:rPr lang="ru-RU" i="1" dirty="0">
                <a:solidFill>
                  <a:srgbClr val="FF0000"/>
                </a:solidFill>
                <a:latin typeface="Georgia" panose="02040502050405020303" pitchFamily="18" charset="0"/>
                <a:cs typeface="Times New Roman" pitchFamily="18" charset="0"/>
              </a:rPr>
              <a:t> </a:t>
            </a:r>
            <a:r>
              <a:rPr lang="ru-RU" i="1" dirty="0">
                <a:solidFill>
                  <a:schemeClr val="tx1"/>
                </a:solidFill>
                <a:latin typeface="Georgia" panose="02040502050405020303" pitchFamily="18" charset="0"/>
                <a:cs typeface="Times New Roman" pitchFamily="18" charset="0"/>
              </a:rPr>
              <a:t>и школой </a:t>
            </a:r>
            <a:r>
              <a:rPr lang="ru-RU" b="1" i="1" dirty="0">
                <a:solidFill>
                  <a:srgbClr val="C00000"/>
                </a:solidFill>
                <a:latin typeface="Georgia" panose="02040502050405020303" pitchFamily="18" charset="0"/>
                <a:cs typeface="Times New Roman" pitchFamily="18" charset="0"/>
              </a:rPr>
              <a:t>общения, </a:t>
            </a:r>
            <a:r>
              <a:rPr lang="ru-RU" i="1" dirty="0">
                <a:solidFill>
                  <a:schemeClr val="tx1"/>
                </a:solidFill>
                <a:latin typeface="Georgia" panose="02040502050405020303" pitchFamily="18" charset="0"/>
                <a:cs typeface="Times New Roman" pitchFamily="18" charset="0"/>
              </a:rPr>
              <a:t>школой </a:t>
            </a:r>
            <a:r>
              <a:rPr lang="ru-RU" b="1" i="1" dirty="0">
                <a:solidFill>
                  <a:srgbClr val="C00000"/>
                </a:solidFill>
                <a:latin typeface="Georgia" panose="02040502050405020303" pitchFamily="18" charset="0"/>
                <a:cs typeface="Times New Roman" pitchFamily="18" charset="0"/>
              </a:rPr>
              <a:t>творчества </a:t>
            </a:r>
            <a:r>
              <a:rPr lang="ru-RU" i="1" dirty="0">
                <a:solidFill>
                  <a:schemeClr val="tx1"/>
                </a:solidFill>
                <a:latin typeface="Georgia" panose="02040502050405020303" pitchFamily="18" charset="0"/>
                <a:cs typeface="Times New Roman" pitchFamily="18" charset="0"/>
              </a:rPr>
              <a:t>и школой </a:t>
            </a:r>
            <a:r>
              <a:rPr lang="ru-RU" b="1" i="1" dirty="0">
                <a:solidFill>
                  <a:srgbClr val="C00000"/>
                </a:solidFill>
                <a:latin typeface="Georgia" panose="02040502050405020303" pitchFamily="18" charset="0"/>
                <a:cs typeface="Times New Roman" pitchFamily="18" charset="0"/>
              </a:rPr>
              <a:t>традиций, </a:t>
            </a:r>
            <a:r>
              <a:rPr lang="ru-RU" i="1" dirty="0">
                <a:solidFill>
                  <a:schemeClr val="tx1"/>
                </a:solidFill>
                <a:latin typeface="Georgia" panose="02040502050405020303" pitchFamily="18" charset="0"/>
                <a:cs typeface="Times New Roman" pitchFamily="18" charset="0"/>
              </a:rPr>
              <a:t>школой </a:t>
            </a:r>
            <a:r>
              <a:rPr lang="ru-RU" b="1" i="1" dirty="0">
                <a:solidFill>
                  <a:srgbClr val="C00000"/>
                </a:solidFill>
                <a:latin typeface="Georgia" panose="02040502050405020303" pitchFamily="18" charset="0"/>
                <a:cs typeface="Times New Roman" pitchFamily="18" charset="0"/>
              </a:rPr>
              <a:t>здорового образа жизни </a:t>
            </a:r>
            <a:r>
              <a:rPr lang="ru-RU" i="1" dirty="0">
                <a:solidFill>
                  <a:schemeClr val="tx1"/>
                </a:solidFill>
                <a:latin typeface="Georgia" panose="02040502050405020303" pitchFamily="18" charset="0"/>
                <a:cs typeface="Times New Roman" pitchFamily="18" charset="0"/>
              </a:rPr>
              <a:t>и </a:t>
            </a:r>
            <a:r>
              <a:rPr lang="ru-RU" sz="2400" b="1" i="1" dirty="0">
                <a:solidFill>
                  <a:srgbClr val="C00000"/>
                </a:solidFill>
                <a:latin typeface="Georgia" panose="02040502050405020303" pitchFamily="18" charset="0"/>
                <a:cs typeface="Times New Roman" pitchFamily="18" charset="0"/>
              </a:rPr>
              <a:t>школой жизни </a:t>
            </a:r>
            <a:r>
              <a:rPr lang="ru-RU" i="1" dirty="0">
                <a:solidFill>
                  <a:schemeClr val="tx1"/>
                </a:solidFill>
                <a:latin typeface="Georgia" panose="02040502050405020303" pitchFamily="18" charset="0"/>
                <a:cs typeface="Times New Roman" pitchFamily="18" charset="0"/>
              </a:rPr>
              <a:t>человека</a:t>
            </a:r>
            <a:r>
              <a:rPr lang="ru-RU" sz="2000" dirty="0">
                <a:solidFill>
                  <a:schemeClr val="tx1"/>
                </a:solidFill>
                <a:latin typeface="Georgia" panose="02040502050405020303" pitchFamily="18" charset="0"/>
                <a:cs typeface="Times New Roman" pitchFamily="18" charset="0"/>
              </a:rPr>
              <a:t>.</a:t>
            </a:r>
          </a:p>
          <a:p>
            <a:pPr algn="ctr"/>
            <a:endParaRPr lang="ru-RU" sz="2000" dirty="0">
              <a:latin typeface="Georgia" panose="02040502050405020303" pitchFamily="18" charset="0"/>
            </a:endParaRPr>
          </a:p>
        </p:txBody>
      </p:sp>
      <p:pic>
        <p:nvPicPr>
          <p:cNvPr id="9218" name="Picture 2" descr="http://www.wiki.vladimir.i-edu.ru/images/d/d3/Vpech3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02821" y="2706122"/>
            <a:ext cx="1897143" cy="1264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2" name="Picture 6" descr="http://www.damo.ru/content/seminar_/dr/kult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760011">
            <a:off x="7000389" y="967221"/>
            <a:ext cx="2902006" cy="1720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4" name="Picture 8" descr="http://mold.su/images/stories/newimage79/veterani-moldova-9may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389283">
            <a:off x="2652466" y="1827603"/>
            <a:ext cx="2393973" cy="1828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6" name="Picture 10" descr="http://www.admin.orenburg.ru/upload/medialibrary/939/14288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31847" y="2564722"/>
            <a:ext cx="2190765" cy="164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8" name="Picture 12" descr="http://i052.radikal.ru/1202/98/c934d161d01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32153" y="780499"/>
            <a:ext cx="2214578" cy="1473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Скругленный прямоугольник 2"/>
          <p:cNvSpPr/>
          <p:nvPr/>
        </p:nvSpPr>
        <p:spPr>
          <a:xfrm>
            <a:off x="253048" y="217773"/>
            <a:ext cx="5439723" cy="4119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008000"/>
                </a:solidFill>
                <a:latin typeface="Georgia" panose="02040502050405020303" pitchFamily="18" charset="0"/>
              </a:rPr>
              <a:t>С новым учебным годом! </a:t>
            </a:r>
            <a:endParaRPr lang="ru-RU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62620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7940040" cy="5170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Дети дошкольного возраста</a:t>
            </a:r>
            <a:endParaRPr lang="ru-RU" dirty="0" smtClean="0">
              <a:solidFill>
                <a:srgbClr val="FF0000"/>
              </a:solidFill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340725" y="195263"/>
            <a:ext cx="241300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14342" name="Прямоугольник 6"/>
          <p:cNvSpPr>
            <a:spLocks noChangeArrowheads="1"/>
          </p:cNvSpPr>
          <p:nvPr/>
        </p:nvSpPr>
        <p:spPr bwMode="auto">
          <a:xfrm>
            <a:off x="365125" y="957263"/>
            <a:ext cx="6096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b="1">
              <a:latin typeface="Georgia" pitchFamily="18" charset="0"/>
              <a:cs typeface="Times New Roman" pitchFamily="18" charset="0"/>
            </a:endParaRPr>
          </a:p>
          <a:p>
            <a:endParaRPr lang="ru-RU" b="1"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673158" y="533894"/>
            <a:ext cx="4275002" cy="800219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txBody>
          <a:bodyPr wrap="square">
            <a:spAutoFit/>
          </a:bodyPr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atin typeface="Georgia" pitchFamily="18" charset="0"/>
                <a:cs typeface="Times New Roman" panose="02020603050405020304" pitchFamily="18" charset="0"/>
              </a:rPr>
              <a:t>От создания условий</a:t>
            </a: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atin typeface="Georgia" pitchFamily="18" charset="0"/>
                <a:cs typeface="Times New Roman" panose="02020603050405020304" pitchFamily="18" charset="0"/>
              </a:rPr>
              <a:t>к стабильному результату</a:t>
            </a:r>
            <a:endParaRPr lang="ru-RU" sz="2000" b="1" i="1" dirty="0">
              <a:latin typeface="Georgia" pitchFamily="18" charset="0"/>
            </a:endParaRPr>
          </a:p>
        </p:txBody>
      </p:sp>
      <p:sp>
        <p:nvSpPr>
          <p:cNvPr id="14346" name="TextBox 9"/>
          <p:cNvSpPr txBox="1">
            <a:spLocks noChangeArrowheads="1"/>
          </p:cNvSpPr>
          <p:nvPr/>
        </p:nvSpPr>
        <p:spPr bwMode="auto">
          <a:xfrm>
            <a:off x="0" y="792163"/>
            <a:ext cx="7378700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2100" b="1" dirty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Условия развития одарённости у дошкольников   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136525" y="1802130"/>
          <a:ext cx="11833225" cy="3852862"/>
        </p:xfrm>
        <a:graphic>
          <a:graphicData uri="http://schemas.openxmlformats.org/drawingml/2006/table">
            <a:tbl>
              <a:tblPr/>
              <a:tblGrid>
                <a:gridCol w="9891292"/>
                <a:gridCol w="1941933"/>
              </a:tblGrid>
              <a:tr h="4267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муниципальные конкурсы для дошкольников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orgia" pitchFamily="18" charset="0"/>
                        </a:rPr>
                        <a:t>участники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70102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03864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Конкурс чтецов стихов «Осенняя пора - очей очарование»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03864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142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203864"/>
                        </a:solidFill>
                        <a:effectLst/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</a:tr>
              <a:tr h="67939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03864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Семейный  вокальный конкурс «Ваш выход!»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03864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</a:tr>
              <a:tr h="71290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03864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Интеллектуальная игра «Экономика для дошкольников»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03864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</a:tr>
              <a:tr h="66641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03864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Интеллектуальная  игра «Умники и умницы»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03864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114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</a:tr>
              <a:tr h="66641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03864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Шашечный турнир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03864"/>
                          </a:solidFill>
                          <a:effectLst/>
                          <a:latin typeface="Georgia" pitchFamily="18" charset="0"/>
                          <a:cs typeface="Times New Roman" pitchFamily="18" charset="0"/>
                        </a:rPr>
                        <a:t>36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</a:tr>
            </a:tbl>
          </a:graphicData>
        </a:graphic>
      </p:graphicFrame>
      <p:sp>
        <p:nvSpPr>
          <p:cNvPr id="14370" name="Прямоугольник 12"/>
          <p:cNvSpPr>
            <a:spLocks noChangeArrowheads="1"/>
          </p:cNvSpPr>
          <p:nvPr/>
        </p:nvSpPr>
        <p:spPr bwMode="auto">
          <a:xfrm>
            <a:off x="3197860" y="6488668"/>
            <a:ext cx="55595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Georgia" pitchFamily="18" charset="0"/>
                <a:cs typeface="Times New Roman" panose="02020603050405020304" pitchFamily="18" charset="0"/>
              </a:rPr>
              <a:t>2018 – 2027 годы – Десятилетие детства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11098</TotalTime>
  <Words>6716</Words>
  <Application>Microsoft Office PowerPoint</Application>
  <PresentationFormat>Произвольный</PresentationFormat>
  <Paragraphs>1345</Paragraphs>
  <Slides>89</Slides>
  <Notes>77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89</vt:i4>
      </vt:variant>
    </vt:vector>
  </HeadingPairs>
  <TitlesOfParts>
    <vt:vector size="92" baseType="lpstr">
      <vt:lpstr>Тема Office</vt:lpstr>
      <vt:lpstr>Worksheet</vt:lpstr>
      <vt:lpstr>Лист Microsoft Office Excel 97-2003</vt:lpstr>
      <vt:lpstr>                    Наша земля, Родина, Россия</vt:lpstr>
      <vt:lpstr>Развитие   муниципальной системы образования: от создания условий  к стабильному результату   </vt:lpstr>
      <vt:lpstr>XXIв: вызовы системе образования </vt:lpstr>
      <vt:lpstr>Целевой ориентир - повышения качества образования</vt:lpstr>
      <vt:lpstr>Слайд 5</vt:lpstr>
      <vt:lpstr>Слайд 6</vt:lpstr>
      <vt:lpstr>Целевой ориентир –  индивидуальная успешность обучающегося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Мониторинг метапредметных умений</vt:lpstr>
      <vt:lpstr>Слайд 23</vt:lpstr>
      <vt:lpstr>Слайд 24</vt:lpstr>
      <vt:lpstr>Сетевая форма реализации образовательных программ</vt:lpstr>
      <vt:lpstr> Профориентация школьников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Торжественный приём главы Верещагинского муниципального района выпускников 11 класса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Стратегия движения  к повышению качества образования выпускников </vt:lpstr>
      <vt:lpstr> Об утверждении Программы  «Цифровая экономика Российской Федерации»  от 28 июля 2017 г. № 1632-р  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Команда, без которой…</vt:lpstr>
      <vt:lpstr>Целевой ориентир –  интеграция семьи и школы в интересах социального развития детей и формирования жизненного маршрута ребёнка  </vt:lpstr>
      <vt:lpstr>Слайд 64</vt:lpstr>
      <vt:lpstr>Личностный ориентир — портрет выпускника для каждой ступени общего образования в ФГОС</vt:lpstr>
      <vt:lpstr>Слайд 66</vt:lpstr>
      <vt:lpstr>Слайд 67</vt:lpstr>
      <vt:lpstr>Слайд 68</vt:lpstr>
      <vt:lpstr> </vt:lpstr>
      <vt:lpstr>Целевой ориентир –  индивидуальная успешность образовательного учреждения</vt:lpstr>
      <vt:lpstr>Целевой ориентир – индивидуальная успешность образовательного учреждения</vt:lpstr>
      <vt:lpstr>Целевой ориентир – индивидуальная успешность образовательного учреждения</vt:lpstr>
      <vt:lpstr>Целевой ориентир – индивидуальная успешность образовательного учреждения</vt:lpstr>
      <vt:lpstr>  Щербакова Ольга Николаевна директор  ГБОУ СПО «Зюкайский аграрный техникум»</vt:lpstr>
      <vt:lpstr>Слайд 75</vt:lpstr>
      <vt:lpstr>Резерв повышения качества образования</vt:lpstr>
      <vt:lpstr>Слайд 77</vt:lpstr>
      <vt:lpstr>Слайд 78</vt:lpstr>
      <vt:lpstr>Слайд 79</vt:lpstr>
      <vt:lpstr>Слайд 80</vt:lpstr>
      <vt:lpstr>Слайд 81</vt:lpstr>
      <vt:lpstr>Слайд 82</vt:lpstr>
      <vt:lpstr>«Мы трудолюбивые! Мы – талантливые, мы – образованные! Мы – опорный край державы!  Процветающий Пермский край сделает нашу страну сильнее!»                                                                                                                     М. Решетников</vt:lpstr>
      <vt:lpstr>Слайд 84</vt:lpstr>
      <vt:lpstr>Слайд 85</vt:lpstr>
      <vt:lpstr>Слайд 86</vt:lpstr>
      <vt:lpstr>Образовательные организации дополнительного образования</vt:lpstr>
      <vt:lpstr>Слайд 88</vt:lpstr>
      <vt:lpstr>Слайд 89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</dc:creator>
  <cp:lastModifiedBy>Пользователь</cp:lastModifiedBy>
  <cp:revision>1283</cp:revision>
  <dcterms:created xsi:type="dcterms:W3CDTF">2014-08-26T07:10:33Z</dcterms:created>
  <dcterms:modified xsi:type="dcterms:W3CDTF">2017-08-27T10:12:14Z</dcterms:modified>
</cp:coreProperties>
</file>