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6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00774"/>
      </p:ext>
    </p:extLst>
  </p:cSld>
  <p:clrMapOvr>
    <a:masterClrMapping/>
  </p:clrMapOvr>
  <p:transition spd="slow" advTm="1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936199"/>
      </p:ext>
    </p:extLst>
  </p:cSld>
  <p:clrMapOvr>
    <a:masterClrMapping/>
  </p:clrMapOvr>
  <p:transition spd="slow" advTm="1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2087"/>
      </p:ext>
    </p:extLst>
  </p:cSld>
  <p:clrMapOvr>
    <a:masterClrMapping/>
  </p:clrMapOvr>
  <p:transition spd="slow" advTm="1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1528635"/>
      </p:ext>
    </p:extLst>
  </p:cSld>
  <p:clrMapOvr>
    <a:masterClrMapping/>
  </p:clrMapOvr>
  <p:transition spd="slow" advTm="1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784030"/>
      </p:ext>
    </p:extLst>
  </p:cSld>
  <p:clrMapOvr>
    <a:masterClrMapping/>
  </p:clrMapOvr>
  <p:transition spd="slow" advTm="1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5062819"/>
      </p:ext>
    </p:extLst>
  </p:cSld>
  <p:clrMapOvr>
    <a:masterClrMapping/>
  </p:clrMapOvr>
  <p:transition spd="slow" advTm="1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67936"/>
      </p:ext>
    </p:extLst>
  </p:cSld>
  <p:clrMapOvr>
    <a:masterClrMapping/>
  </p:clrMapOvr>
  <p:transition spd="slow" advTm="1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676163"/>
      </p:ext>
    </p:extLst>
  </p:cSld>
  <p:clrMapOvr>
    <a:masterClrMapping/>
  </p:clrMapOvr>
  <p:transition spd="slow" advTm="1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48933"/>
      </p:ext>
    </p:extLst>
  </p:cSld>
  <p:clrMapOvr>
    <a:masterClrMapping/>
  </p:clrMapOvr>
  <p:transition spd="slow" advTm="1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60178"/>
      </p:ext>
    </p:extLst>
  </p:cSld>
  <p:clrMapOvr>
    <a:masterClrMapping/>
  </p:clrMapOvr>
  <p:transition spd="slow" advTm="1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16506"/>
      </p:ext>
    </p:extLst>
  </p:cSld>
  <p:clrMapOvr>
    <a:masterClrMapping/>
  </p:clrMapOvr>
  <p:transition spd="slow" advTm="1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E520F0-0ECD-492D-9499-902B9DD7C7EA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1246B3-3ABD-4CC6-80E6-D1AB67600EA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30079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5000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ergp.ru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maps/20634/vereschagino/" TargetMode="External"/><Relationship Id="rId5" Type="http://schemas.openxmlformats.org/officeDocument/2006/relationships/hyperlink" Target="https://rg.ru/" TargetMode="External"/><Relationship Id="rId4" Type="http://schemas.openxmlformats.org/officeDocument/2006/relationships/hyperlink" Target="http://gazeta-newday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p.userapi.com/c850536/v850536240/e4e1e/BDeQMqwQj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6" y="555278"/>
            <a:ext cx="11167150" cy="571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4236" y="1762408"/>
            <a:ext cx="7310820" cy="305403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Забытые деревни </a:t>
            </a:r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5400" b="1" dirty="0" err="1">
                <a:solidFill>
                  <a:schemeClr val="bg1"/>
                </a:solidFill>
              </a:rPr>
              <a:t>Верещагинского</a:t>
            </a:r>
            <a:r>
              <a:rPr lang="ru-RU" sz="5400" b="1" dirty="0">
                <a:solidFill>
                  <a:schemeClr val="bg1"/>
                </a:solidFill>
              </a:rPr>
              <a:t> района</a:t>
            </a:r>
            <a:br>
              <a:rPr lang="ru-RU" sz="5400" b="1" dirty="0">
                <a:solidFill>
                  <a:schemeClr val="bg1"/>
                </a:solidFill>
              </a:rPr>
            </a:b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054717" y="555278"/>
            <a:ext cx="8002609" cy="7122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</a:rPr>
              <a:t>Муниципальное  бюджетное  общеобразовательное  учреждение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«Гимназия»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73564" y="4172895"/>
            <a:ext cx="7929497" cy="2098140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  <a:defRPr/>
            </a:pPr>
            <a:endParaRPr lang="ru-RU" sz="6400" b="1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endParaRPr lang="ru-RU" sz="6400" b="1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8000" b="1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</a:t>
            </a:r>
            <a:r>
              <a:rPr lang="ru-RU" sz="8000" b="1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  <a:defRPr/>
            </a:pPr>
            <a:r>
              <a:rPr lang="ru-RU" sz="8000" b="1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 11 класса</a:t>
            </a:r>
          </a:p>
          <a:p>
            <a:pPr marL="0" indent="0">
              <a:buNone/>
              <a:defRPr/>
            </a:pPr>
            <a:r>
              <a:rPr lang="ru-RU" sz="8000" b="1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Лопатин Денис</a:t>
            </a:r>
          </a:p>
          <a:p>
            <a:pPr marL="0" indent="0">
              <a:buNone/>
              <a:defRPr/>
            </a:pPr>
            <a:r>
              <a:rPr lang="ru-RU" sz="8000" b="1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0" indent="0">
              <a:buNone/>
              <a:defRPr/>
            </a:pPr>
            <a:r>
              <a:rPr lang="ru-RU" sz="8000" b="1" dirty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Сальников А.М</a:t>
            </a:r>
            <a:r>
              <a:rPr lang="ru-RU" sz="8000" b="1" dirty="0" smtClean="0">
                <a:ln w="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b="1" dirty="0">
              <a:ln w="0"/>
              <a:solidFill>
                <a:schemeClr val="bg1"/>
              </a:solidFill>
            </a:endParaRP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  <a:defRPr/>
            </a:pPr>
            <a:r>
              <a:rPr lang="ru-RU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5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Верещагино, 2019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 descr="300px-Location_of_Vereshchagino_Region_(Perm_Kray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3061" y="1762409"/>
            <a:ext cx="2908530" cy="4149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1" y="43199"/>
            <a:ext cx="2002386" cy="178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1202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7216/v847216451/1b619e/4gwrrqGU5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80" y="204396"/>
            <a:ext cx="11192920" cy="63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91080" y="1463040"/>
            <a:ext cx="11051875" cy="4948518"/>
          </a:xfrm>
        </p:spPr>
        <p:txBody>
          <a:bodyPr/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sz="2800" b="1" u="sng" dirty="0">
              <a:solidFill>
                <a:schemeClr val="bg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u="sng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Кривощенкова-Гантман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А.С. Географическое название верхнего </a:t>
            </a:r>
            <a:r>
              <a:rPr lang="ru-RU" sz="2400" u="sng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Прикамья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Пермь.: Пермское книжное издательство, 1983;</a:t>
            </a:r>
            <a:endParaRPr lang="ru-RU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Шабалина О.С. Физическая география </a:t>
            </a:r>
            <a:r>
              <a:rPr lang="ru-RU" sz="2400" u="sng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Верещагинского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района – Верещагино.: ООО «Печатник», 2003;</a:t>
            </a:r>
            <a:endParaRPr lang="ru-RU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u="sng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Верещагиское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городское поселение. 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http://vergp.ru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Википедия. https://ru.wikipedia.org/wiki/Верещагинское_городское_поселение</a:t>
            </a:r>
            <a:endParaRPr lang="ru-RU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u="sng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Викимапия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http://wikimapia.org/#lang=ru&amp;lat=58.139546&amp;lon=54.61303&amp;z=10&amp;m=b</a:t>
            </a:r>
            <a:endParaRPr lang="ru-RU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u="sng" dirty="0" err="1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Нытвенская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районная газета «Новый день». 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http://gazeta-newday.ru</a:t>
            </a:r>
            <a:endParaRPr lang="ru-RU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Российская газета. 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5"/>
              </a:rPr>
              <a:t>https://rg.ru</a:t>
            </a:r>
            <a:endParaRPr lang="ru-RU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Яндекс. Карты. 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  <a:hlinkClick r:id="rId6"/>
              </a:rPr>
              <a:t>https://yandex.ru/maps/20634/vereschagino/</a:t>
            </a:r>
            <a:r>
              <a:rPr lang="ru-RU" sz="2400" u="sng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9600" y="204396"/>
            <a:ext cx="11074400" cy="1527586"/>
          </a:xfrm>
        </p:spPr>
        <p:txBody>
          <a:bodyPr/>
          <a:lstStyle/>
          <a:p>
            <a:pPr lvl="0"/>
            <a:r>
              <a:rPr lang="ru-RU" b="1" u="sng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u="sng" dirty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писок литературы</a:t>
            </a:r>
            <a:br>
              <a:rPr lang="ru-RU" b="1" u="sng" dirty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383782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p.userapi.com/c844721/v844721284/67437/E8-Hr3ru-f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93" y="284775"/>
            <a:ext cx="11274014" cy="63416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544183"/>
            <a:ext cx="11761694" cy="2700169"/>
          </a:xfrm>
        </p:spPr>
        <p:txBody>
          <a:bodyPr>
            <a:normAutofit/>
          </a:bodyPr>
          <a:lstStyle/>
          <a:p>
            <a:pPr algn="ctr"/>
            <a:r>
              <a:rPr lang="ru-RU" sz="800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внимание!!!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5154" y="5916707"/>
            <a:ext cx="11761694" cy="709702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 фотографии и материалы использованы из личного альбома и принадлежат на правах собственности.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07383169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sun9-1.userapi.com/c840428/v840428455/88d2b/paceG6kflF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347" y="314897"/>
            <a:ext cx="11145305" cy="61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4896"/>
            <a:ext cx="10972800" cy="813769"/>
          </a:xfrm>
        </p:spPr>
        <p:txBody>
          <a:bodyPr>
            <a:normAutofit/>
          </a:bodyPr>
          <a:lstStyle/>
          <a:p>
            <a:pPr lvl="0" algn="ctr"/>
            <a:r>
              <a:rPr lang="ru-RU" sz="44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Гипотеза, объект и </a:t>
            </a:r>
            <a:r>
              <a:rPr lang="ru-RU" sz="4400" b="1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Гипотеза: </a:t>
            </a:r>
            <a:r>
              <a:rPr lang="ru-RU" sz="2800" dirty="0">
                <a:solidFill>
                  <a:schemeClr val="bg1"/>
                </a:solidFill>
              </a:rPr>
              <a:t>Несуществующие ныне деревни </a:t>
            </a:r>
            <a:r>
              <a:rPr lang="ru-RU" sz="2800" dirty="0" err="1">
                <a:solidFill>
                  <a:schemeClr val="bg1"/>
                </a:solidFill>
              </a:rPr>
              <a:t>Верещагинского</a:t>
            </a:r>
            <a:r>
              <a:rPr lang="ru-RU" sz="2800" dirty="0">
                <a:solidFill>
                  <a:schemeClr val="bg1"/>
                </a:solidFill>
              </a:rPr>
              <a:t> района можно обнаружить только на старых картах.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800" dirty="0"/>
              <a:t>историческое прошлое и настоящее деревень </a:t>
            </a:r>
            <a:r>
              <a:rPr lang="ru-RU" sz="2800" dirty="0" err="1"/>
              <a:t>Верещагинского</a:t>
            </a:r>
            <a:r>
              <a:rPr lang="ru-RU" sz="2800" dirty="0"/>
              <a:t> района.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/>
              <a:t>заброшенные </a:t>
            </a:r>
            <a:r>
              <a:rPr lang="ru-RU" sz="2800" dirty="0"/>
              <a:t>деревни </a:t>
            </a:r>
            <a:r>
              <a:rPr lang="ru-RU" sz="2800" dirty="0" err="1"/>
              <a:t>Верещагинского</a:t>
            </a:r>
            <a:r>
              <a:rPr lang="ru-RU" sz="2800" dirty="0"/>
              <a:t>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87184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p.userapi.com/c851128/v851128240/ccd65/vVzTRvgjr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3085"/>
            <a:ext cx="11105584" cy="61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/>
            <a:endParaRPr lang="ru-RU" sz="28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обнаружить все деревни, когда-либо существовавшие на территории </a:t>
            </a:r>
            <a:r>
              <a:rPr lang="ru-RU" sz="2800" dirty="0" err="1">
                <a:solidFill>
                  <a:schemeClr val="bg1"/>
                </a:solidFill>
              </a:rPr>
              <a:t>Верещагинского</a:t>
            </a:r>
            <a:r>
              <a:rPr lang="ru-RU" sz="2800" dirty="0">
                <a:solidFill>
                  <a:schemeClr val="bg1"/>
                </a:solidFill>
              </a:rPr>
              <a:t> района;</a:t>
            </a:r>
          </a:p>
          <a:p>
            <a:pPr lvl="0" fontAlgn="base"/>
            <a:endParaRPr lang="ru-RU" sz="2800" dirty="0">
              <a:solidFill>
                <a:schemeClr val="bg1"/>
              </a:solidFill>
            </a:endParaRPr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ru-RU" sz="2800" dirty="0"/>
              <a:t>сравнить старые и современные карты;</a:t>
            </a:r>
          </a:p>
          <a:p>
            <a:pPr lvl="0" fontAlgn="base"/>
            <a:endParaRPr lang="ru-RU" sz="2800" dirty="0"/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ru-RU" sz="2800" dirty="0"/>
              <a:t>установить местонахождение деревень, которых нет на современных картах;</a:t>
            </a:r>
          </a:p>
          <a:p>
            <a:pPr lvl="0" fontAlgn="base"/>
            <a:endParaRPr lang="ru-RU" sz="2800" dirty="0"/>
          </a:p>
          <a:p>
            <a:pPr marL="457200" lvl="0" indent="-457200" fontAlgn="base">
              <a:buFont typeface="Arial" panose="020B0604020202020204" pitchFamily="34" charset="0"/>
              <a:buChar char="•"/>
            </a:pPr>
            <a:r>
              <a:rPr lang="ru-RU" sz="2800" dirty="0"/>
              <a:t>посетить некоторые из исчезнувших деревень для обнаружения следов их существования.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6994" y="152400"/>
            <a:ext cx="11075406" cy="1613026"/>
          </a:xfrm>
        </p:spPr>
        <p:txBody>
          <a:bodyPr>
            <a:normAutofit fontScale="90000"/>
          </a:bodyPr>
          <a:lstStyle/>
          <a:p>
            <a:pPr lvl="0"/>
            <a:r>
              <a:rPr lang="ru-RU" sz="73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lang="ru-RU" sz="4400" b="1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17083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p.userapi.com/c845524/v845524406/1b3bb5/KnFRsyvRa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0" y="259155"/>
            <a:ext cx="11304760" cy="63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44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есто нахождения заброшенных деревень</a:t>
            </a:r>
            <a:r>
              <a:rPr lang="ru-RU" sz="4400" b="1" dirty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60491" y="905346"/>
            <a:ext cx="3775296" cy="294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err="1" smtClean="0"/>
              <a:t>Ху́тор</a:t>
            </a:r>
            <a:r>
              <a:rPr lang="ru-RU" sz="1800" dirty="0" smtClean="0"/>
              <a:t> </a:t>
            </a:r>
            <a:r>
              <a:rPr lang="ru-RU" sz="1800" dirty="0"/>
              <a:t>— малый населённый пункт, состоящий из одного, иногда нескольких домохозяйств; отдельная крестьянская усадьба с обособленным хозяйством. Житель хутора </a:t>
            </a:r>
            <a:r>
              <a:rPr lang="ru-RU" sz="1800" dirty="0">
                <a:solidFill>
                  <a:schemeClr val="bg1"/>
                </a:solidFill>
              </a:rPr>
              <a:t>назывался хуторянином.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2349" y="905346"/>
            <a:ext cx="4970352" cy="19012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dirty="0"/>
              <a:t>Заброшенные деревни </a:t>
            </a:r>
            <a:r>
              <a:rPr lang="ru-RU" sz="2800" dirty="0"/>
              <a:t>– это прекрасные места для тех, кто хотел бы отдохнуть в одиночестве, на природе и вдали от надоевшей цивилизации. 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9600" y="3870356"/>
            <a:ext cx="5622202" cy="23720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7706" y="4611148"/>
            <a:ext cx="53747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Почи́нок</a:t>
            </a:r>
            <a:r>
              <a:rPr lang="ru-RU" sz="2000" dirty="0" smtClean="0">
                <a:solidFill>
                  <a:schemeClr val="bg1"/>
                </a:solidFill>
              </a:rPr>
              <a:t> (от др.-рус. </a:t>
            </a:r>
            <a:r>
              <a:rPr lang="ru-RU" sz="2000" dirty="0" err="1" smtClean="0">
                <a:solidFill>
                  <a:schemeClr val="bg1"/>
                </a:solidFill>
              </a:rPr>
              <a:t>почати</a:t>
            </a:r>
            <a:r>
              <a:rPr lang="ru-RU" sz="2000" dirty="0" smtClean="0">
                <a:solidFill>
                  <a:schemeClr val="bg1"/>
                </a:solidFill>
              </a:rPr>
              <a:t> «начать») — тип населённого пункта в Российской Федерации. Термином </a:t>
            </a:r>
            <a:r>
              <a:rPr lang="ru-RU" sz="2000" b="1" dirty="0" smtClean="0">
                <a:solidFill>
                  <a:schemeClr val="bg1"/>
                </a:solidFill>
              </a:rPr>
              <a:t>починок</a:t>
            </a:r>
            <a:r>
              <a:rPr lang="ru-RU" sz="2000" dirty="0" smtClean="0">
                <a:solidFill>
                  <a:schemeClr val="bg1"/>
                </a:solidFill>
              </a:rPr>
              <a:t> в России до XX века обозначались вновь возникающие сельские поселения.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https://pp.userapi.com/c847218/v847218455/60439/wxRdoxIPVC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089" y="4781085"/>
            <a:ext cx="3330252" cy="172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9-7.userapi.com/c840522/v840522455/8641e/SnvqRujE7b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70356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p.userapi.com/c830408/v830408455/1103e6/WHepO2iz7a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894" y="3048560"/>
            <a:ext cx="36724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568308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9" y="152400"/>
            <a:ext cx="11566642" cy="650623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689" y="152400"/>
            <a:ext cx="3924119" cy="1567758"/>
          </a:xfrm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err="1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ерещагинский</a:t>
            </a:r>
            <a:r>
              <a:rPr kumimoji="0" lang="ru-RU" sz="36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4566" y="2806574"/>
            <a:ext cx="3629451" cy="33226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/>
              <a:t>Например:</a:t>
            </a:r>
            <a:r>
              <a:rPr lang="ru-RU" sz="2400" dirty="0"/>
              <a:t> деревня </a:t>
            </a:r>
            <a:r>
              <a:rPr lang="ru-RU" sz="2400" dirty="0" err="1"/>
              <a:t>Шубничата</a:t>
            </a:r>
            <a:r>
              <a:rPr lang="ru-RU" sz="2400" dirty="0"/>
              <a:t> – </a:t>
            </a:r>
            <a:r>
              <a:rPr lang="ru-RU" sz="2400" dirty="0" err="1"/>
              <a:t>Шубничаевский</a:t>
            </a:r>
            <a:r>
              <a:rPr lang="ru-RU" sz="2400" dirty="0"/>
              <a:t>, </a:t>
            </a:r>
            <a:r>
              <a:rPr lang="ru-RU" sz="2400" dirty="0" err="1"/>
              <a:t>Шабуры</a:t>
            </a:r>
            <a:r>
              <a:rPr lang="ru-RU" sz="2400" dirty="0"/>
              <a:t> – </a:t>
            </a:r>
            <a:r>
              <a:rPr lang="ru-RU" sz="2400" dirty="0" err="1"/>
              <a:t>Шабурова</a:t>
            </a:r>
            <a:r>
              <a:rPr lang="ru-RU" sz="2400" dirty="0"/>
              <a:t>, Овчинники – </a:t>
            </a:r>
            <a:r>
              <a:rPr lang="ru-RU" sz="2400" dirty="0" err="1"/>
              <a:t>Овчинникова</a:t>
            </a:r>
            <a:r>
              <a:rPr lang="ru-RU" sz="2400" dirty="0"/>
              <a:t>, </a:t>
            </a:r>
            <a:r>
              <a:rPr lang="ru-RU" sz="2400" dirty="0" err="1"/>
              <a:t>Коротаево</a:t>
            </a:r>
            <a:r>
              <a:rPr lang="ru-RU" sz="2400" dirty="0"/>
              <a:t> – </a:t>
            </a:r>
            <a:r>
              <a:rPr lang="ru-RU" sz="2400" dirty="0" err="1"/>
              <a:t>Каратаево</a:t>
            </a:r>
            <a:r>
              <a:rPr lang="ru-RU" sz="2400" dirty="0"/>
              <a:t>, и еще много других деревень, которые изменении свое название со временем.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7" y="4257737"/>
            <a:ext cx="4655458" cy="2195780"/>
          </a:xfrm>
          <a:prstGeom prst="rect">
            <a:avLst/>
          </a:prstGeo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6391746" y="353085"/>
            <a:ext cx="5371501" cy="26073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У многих деревень первоначальное название было не таким, как они даны по первому источнику (по карте 1924-1938 </a:t>
            </a:r>
            <a:r>
              <a:rPr lang="ru-RU" sz="2800" dirty="0" err="1" smtClean="0">
                <a:solidFill>
                  <a:schemeClr val="bg1"/>
                </a:solidFill>
              </a:rPr>
              <a:t>гг</a:t>
            </a:r>
            <a:r>
              <a:rPr lang="ru-RU" sz="2800" dirty="0" smtClean="0">
                <a:solidFill>
                  <a:schemeClr val="bg1"/>
                </a:solidFill>
              </a:rPr>
              <a:t>).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67" y="2761759"/>
            <a:ext cx="473148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6864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0" y="287993"/>
            <a:ext cx="11216640" cy="63093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ричины, которые приводят к опустению деревень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73356" y="1579872"/>
            <a:ext cx="3467360" cy="16977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покинутые населенные пункты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914948" y="3284984"/>
            <a:ext cx="158417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7" descr="https://pp.userapi.com/c831409/v831409455/1168e9/4zN4tFlmBR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6969" y="1059302"/>
            <a:ext cx="4011407" cy="225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верх 8"/>
          <p:cNvSpPr/>
          <p:nvPr/>
        </p:nvSpPr>
        <p:spPr>
          <a:xfrm>
            <a:off x="6293028" y="3315126"/>
            <a:ext cx="1296144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59933" y="3770643"/>
            <a:ext cx="3562334" cy="193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Исчезнувшие населенные пункты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6" y="3894269"/>
            <a:ext cx="4150060" cy="233440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2580" y="5520695"/>
            <a:ext cx="5923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Roboto"/>
              </a:rPr>
              <a:t>истощение природных ресурсов (например, пересыхает водоем, которым местные жители пользовались для своих нужд);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37533" y="5513477"/>
            <a:ext cx="5441687" cy="930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Roboto"/>
              </a:rPr>
              <a:t>слияние мелких деревень 60-70-х годов прошлого века (цель хрущевской программы заключалась в укрупнении колхозов)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162350" y="908312"/>
            <a:ext cx="2216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деревни, доживающие свой век (небольшое количество местных жителей, в основном пожилых: молодежь, 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Roboto"/>
              </a:rPr>
              <a:t>уехавшая учиться </a:t>
            </a:r>
            <a:r>
              <a:rPr lang="ru-RU" b="0" i="0" dirty="0" smtClean="0">
                <a:effectLst/>
                <a:latin typeface="Roboto"/>
              </a:rPr>
              <a:t>в город, уже не возвращается на малую родину).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60173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1" y="245560"/>
            <a:ext cx="11318898" cy="63668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189" y="-235389"/>
            <a:ext cx="4961299" cy="2933322"/>
          </a:xfrm>
        </p:spPr>
        <p:txBody>
          <a:bodyPr>
            <a:no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4000" b="1" i="0" u="none" strike="noStrike" cap="none" normalizeH="0" baseline="0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пособы нахождения заброшенных деревень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371192"/>
            <a:ext cx="3464459" cy="57248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</a:rPr>
              <a:t>Сайты: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URBAN3P </a:t>
            </a:r>
            <a:r>
              <a:rPr lang="ru-RU" sz="2800" dirty="0" err="1">
                <a:solidFill>
                  <a:schemeClr val="bg1"/>
                </a:solidFill>
              </a:rPr>
              <a:t>Project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Сайт «Исчезнувшие города»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Схематические и спутниковые карты регионов России</a:t>
            </a:r>
          </a:p>
          <a:p>
            <a:pPr marL="0" indent="0" algn="ctr">
              <a:buNone/>
            </a:pPr>
            <a:r>
              <a:rPr lang="ru-RU" sz="2800" dirty="0" err="1"/>
              <a:t>Wikimapia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5975288"/>
            <a:ext cx="11114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получения более подробной информации, можно  обратиться к архивным данным музеев и библиотек.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23336" y="3361975"/>
            <a:ext cx="2723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топографические карты</a:t>
            </a:r>
          </a:p>
        </p:txBody>
      </p:sp>
      <p:pic>
        <p:nvPicPr>
          <p:cNvPr id="8" name="Рисунок 7" descr="PC160080"/>
          <p:cNvPicPr/>
          <p:nvPr/>
        </p:nvPicPr>
        <p:blipFill>
          <a:blip r:embed="rId3" cstate="print"/>
          <a:srcRect t="2287"/>
          <a:stretch>
            <a:fillRect/>
          </a:stretch>
        </p:blipFill>
        <p:spPr bwMode="auto">
          <a:xfrm>
            <a:off x="8623336" y="3757537"/>
            <a:ext cx="2865512" cy="173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44640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45324/v845324850/1b69f9/psEMHXyq7Q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2" y="224386"/>
            <a:ext cx="11204528" cy="630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4386"/>
            <a:ext cx="10972800" cy="981502"/>
          </a:xfrm>
        </p:spPr>
        <p:txBody>
          <a:bodyPr>
            <a:noAutofit/>
          </a:bodyPr>
          <a:lstStyle/>
          <a:p>
            <a:pPr lvl="0" algn="ctr"/>
            <a:r>
              <a:rPr lang="ru-RU" sz="5400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5400" b="1" dirty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еста бывших </a:t>
            </a:r>
            <a:r>
              <a:rPr lang="ru-RU" sz="5400" b="1" dirty="0" smtClean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деревень</a:t>
            </a:r>
            <a:endParaRPr lang="ru-RU" sz="5400" dirty="0"/>
          </a:p>
        </p:txBody>
      </p:sp>
      <p:pic>
        <p:nvPicPr>
          <p:cNvPr id="6" name="Picture 6" descr="https://www.fresher.ru/wp-content/images3/zabroshennaya-rossiya/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593" y="1158531"/>
            <a:ext cx="4309234" cy="28813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09600" y="1158531"/>
            <a:ext cx="6107690" cy="1798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bg1"/>
                </a:solidFill>
              </a:rPr>
              <a:t>Большие старые деревья.</a:t>
            </a:r>
            <a:r>
              <a:rPr lang="ru-RU" dirty="0">
                <a:solidFill>
                  <a:schemeClr val="bg1"/>
                </a:solidFill>
              </a:rPr>
              <a:t> Хотя они не приносят ощутимой пользы, но в селениях часто сажают деревья просто для того, чтобы они были. И старая береза или тополь сразу должны вас насторожить. Под такими деревьями путники обычно отдыхали или иногда растение сажали около дома.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62735" y="1202413"/>
            <a:ext cx="3914588" cy="96101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</a:rPr>
              <a:t>Приезжай – и живи</a:t>
            </a: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70139" y="4499890"/>
            <a:ext cx="52122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sng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Смотрите на следы на земле.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 Обычно много лет на месте пропавшего дома по контуру фундамента сохраняется некоторое углубление — квадратной, прямоугольной формы. Часто виднеются камни, кирпичи или остатки кладки печи.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736" y="4574651"/>
            <a:ext cx="47452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sng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Признак заброшенной деревни  — это крапива.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 Она очень любит расти на перегное. Так что если увидели заросли крапивы в лесу — почти наверняка тут была деревня. Но растет крапива чаще всего на месте бывшей свалки.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016" y="3271362"/>
            <a:ext cx="6670857" cy="1224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sng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Одичавшие культурные растения.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Наверняка останутся плодовые деревья — яблони, вишни, может быть, посадки лука или цветов, которые не встречаются в дикой природе так просто.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09933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98764"/>
            <a:ext cx="11374419" cy="6398111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09600" y="1420009"/>
            <a:ext cx="11074400" cy="4765637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Я узнал</a:t>
            </a:r>
            <a:r>
              <a:rPr lang="ru-RU" sz="2400" dirty="0">
                <a:solidFill>
                  <a:schemeClr val="bg1"/>
                </a:solidFill>
              </a:rPr>
              <a:t>, что многие деревни со временем изменили свое название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>
                <a:solidFill>
                  <a:schemeClr val="bg1"/>
                </a:solidFill>
              </a:rPr>
              <a:t>всех деревень примерно одно время происхождения и время </a:t>
            </a:r>
            <a:r>
              <a:rPr lang="ru-RU" sz="2400" dirty="0" smtClean="0">
                <a:solidFill>
                  <a:schemeClr val="bg1"/>
                </a:solidFill>
              </a:rPr>
              <a:t>вымирания, а также причина.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Я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chemeClr val="bg1"/>
                </a:solidFill>
              </a:rPr>
              <a:t>не могу утверждать, что все деревни относятся именно к исчезнувшим и значит, могут быть обнаружены только благодаря </a:t>
            </a:r>
            <a:r>
              <a:rPr lang="ru-RU" sz="2400" dirty="0" smtClean="0"/>
              <a:t>карте, возможно, часть деревень стоит отнести и к покинутым.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исследовательской работы была достигнута, в процессе работы  я узнал, что рядом с нашим  городом были и исчезли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деревени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захотелось узнать о них  и рассказать всем. В последующем я планирую продолжить эту работу, для достижения более высоких результатов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9600" y="298764"/>
            <a:ext cx="11074400" cy="1593410"/>
          </a:xfrm>
        </p:spPr>
        <p:txBody>
          <a:bodyPr/>
          <a:lstStyle/>
          <a:p>
            <a:pPr lvl="0"/>
            <a:r>
              <a:rPr lang="ru-RU" b="1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b="1" dirty="0" bmk="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аключение</a:t>
            </a:r>
            <a:r>
              <a:rPr lang="ru-RU" b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>
                  <a:noFill/>
                </a:ln>
                <a:solidFill>
                  <a:schemeClr val="bg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248303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derevni</Template>
  <TotalTime>179</TotalTime>
  <Words>541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Constantia</vt:lpstr>
      <vt:lpstr>Roboto</vt:lpstr>
      <vt:lpstr>Times New Roman</vt:lpstr>
      <vt:lpstr>Verdana</vt:lpstr>
      <vt:lpstr>Wingdings 2</vt:lpstr>
      <vt:lpstr>Бумажная</vt:lpstr>
      <vt:lpstr>Забытые деревни  Верещагинского района </vt:lpstr>
      <vt:lpstr>Гипотеза, объект и предмет</vt:lpstr>
      <vt:lpstr>Задачи: </vt:lpstr>
      <vt:lpstr>Место нахождения заброшенных деревень </vt:lpstr>
      <vt:lpstr>Верещагинский район </vt:lpstr>
      <vt:lpstr>Причины, которые приводят к опустению деревень </vt:lpstr>
      <vt:lpstr>Способы нахождения заброшенных деревень</vt:lpstr>
      <vt:lpstr>Места бывших деревень</vt:lpstr>
      <vt:lpstr>Заключение </vt:lpstr>
      <vt:lpstr>Список литературы </vt:lpstr>
      <vt:lpstr>Спасибо за внимание!!!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Забытые деревни  Верещагинского района </dc:title>
  <dc:creator>Gabe Untamed</dc:creator>
  <cp:lastModifiedBy>Администратор</cp:lastModifiedBy>
  <cp:revision>17</cp:revision>
  <dcterms:created xsi:type="dcterms:W3CDTF">2019-02-27T14:24:55Z</dcterms:created>
  <dcterms:modified xsi:type="dcterms:W3CDTF">2019-03-05T05:37:11Z</dcterms:modified>
</cp:coreProperties>
</file>