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94" r:id="rId4"/>
    <p:sldId id="270" r:id="rId5"/>
    <p:sldId id="271" r:id="rId6"/>
    <p:sldId id="273" r:id="rId7"/>
    <p:sldId id="298" r:id="rId8"/>
    <p:sldId id="300" r:id="rId9"/>
    <p:sldId id="299" r:id="rId10"/>
    <p:sldId id="301" r:id="rId11"/>
    <p:sldId id="302" r:id="rId12"/>
    <p:sldId id="303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278" r:id="rId26"/>
  </p:sldIdLst>
  <p:sldSz cx="11879263" cy="684053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22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01012E56-4928-68AB-29C0-F3A4CAC9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DC94EE4E-5764-F350-FE71-A4ECC65B8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881CBFEB-824C-891C-6838-72EC55515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70085E62-299E-1EC7-12D3-7EA264DD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02DA0AE2-9AF1-ED4F-BFF2-98E9A516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9B167A3E-AE86-AA3B-53B6-2A041187C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53242189-2C88-B829-F6EE-FF0BE31A6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E54A729C-471B-2F12-E92C-B64ED3FDF70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F1A7A4AF-5A93-86DB-69FD-660E01E5817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ndint.narod.ru/bibl/rab/002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-xecutive.ru/community/articles/1086065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95128386-6947-600C-85B6-4C36F31A0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2438" y="695325"/>
            <a:ext cx="59531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C357AEB-61FC-26C6-DD56-070137EDC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DDBA8D2F-8310-E269-987A-DC99516C7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2438" y="695325"/>
            <a:ext cx="59531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83A3143-DBB5-AB8A-8AF5-2BDE12384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29786065-7459-541A-C830-52D18292A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2438" y="695325"/>
            <a:ext cx="59531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14090F4-D047-5D93-51C3-CF076A7E6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 различиях эффективности и результативности» 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http://fondint.narod.ru/bibl/rab/002.html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см. также Экономические науки. – 2009. - № 7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Антон </a:t>
            </a:r>
            <a:r>
              <a:rPr lang="ru-RU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Язовских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«Эффективность и результативность: философия или фактор успеха» 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http://www.e-xecutive.ru/community/articles/1086065/</a:t>
            </a:r>
            <a:endParaRPr lang="ru-RU" sz="12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Википеция</a:t>
            </a:r>
            <a:r>
              <a:rPr lang="ru-RU" sz="120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http://ru.wikipedia.org/wiki</a:t>
            </a:r>
            <a:r>
              <a:rPr lang="ru-RU" sz="120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/Устойчивость</a:t>
            </a:r>
            <a:endParaRPr lang="ru-RU" i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61940-DF67-4FE1-8DF5-BA1D821E27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71EEDCC1-5848-4BAB-E9A2-A1F2AE679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2438" y="695325"/>
            <a:ext cx="59531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A672424-97A0-D0ED-49E5-9C3E882D8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0588" y="2125663"/>
            <a:ext cx="10098087" cy="14652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175" y="3876675"/>
            <a:ext cx="8316913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04843-9513-D5BC-6D1B-30D8DB8DD8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E4C8F-7EE6-40BE-B46B-961746E65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02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E9AD73-684F-A130-68B9-9E62C239B7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17DF-3FA5-4061-B26E-1291B52B7F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8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93125" y="363538"/>
            <a:ext cx="2557463" cy="5784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5" y="363538"/>
            <a:ext cx="7524750" cy="5784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3F5413-8B95-4DAB-40D0-F95808DF24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15C1E-6DD6-48FA-B557-9A377F761D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4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5D7C0A-4FF6-61F4-8FB4-A2D0FC5E6C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80401-37D7-4BC0-9EED-0A70F3EBA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75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3" y="4395788"/>
            <a:ext cx="10098087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213" y="2898775"/>
            <a:ext cx="1009808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BA3AEE-26AC-4C40-4D69-77EB6AFBFD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DF387-654B-4A74-A422-8D0D5404E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76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5975" y="1820863"/>
            <a:ext cx="5040313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8688" y="1820863"/>
            <a:ext cx="5041900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BDBDA1-619D-FFC3-07B8-488C552615D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37E94-6717-48DB-B0EC-992125CA76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32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18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725" y="1531938"/>
            <a:ext cx="524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725" y="2170113"/>
            <a:ext cx="524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4088" y="1531938"/>
            <a:ext cx="52514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4088" y="2170113"/>
            <a:ext cx="52514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8F64B8A-7CCC-694D-7AAA-E23DA390337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9C182-15B7-400B-A9AD-184C727E5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90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CA81AD-3976-27F9-37E9-5071C19524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AAE89-698F-4472-92A5-1B3B69CB5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00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FB9C475-DC5E-97B0-535C-3E19C961F5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8BA62-EDFB-431B-89FE-56E2AE89E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59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25" y="273050"/>
            <a:ext cx="390842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25" y="273050"/>
            <a:ext cx="66405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725" y="1431925"/>
            <a:ext cx="390842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FAA1F1-29B3-563F-FD86-DB95762B3F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6AE4E-7488-4B92-BF2F-D53683BA78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74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863" y="4787900"/>
            <a:ext cx="71278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863" y="611188"/>
            <a:ext cx="71278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863" y="5353050"/>
            <a:ext cx="71278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907A24-79F2-E732-E283-70C88415B9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DE092-071D-4321-89B5-FC69D47CA0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50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AD28215-71FC-8FA4-5D2C-96D3DF49A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975" y="363538"/>
            <a:ext cx="1023461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C526D27-6CC2-4872-B323-5FD63529B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1820863"/>
            <a:ext cx="10234613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17520B52-4834-6A96-D12A-FE65A7A41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6340475"/>
            <a:ext cx="266382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6C326F34-9D86-798B-028A-16B04FB4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6340475"/>
            <a:ext cx="4008437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E482AD6-CF99-ED36-C913-E8B13DCBE8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389938" y="6340475"/>
            <a:ext cx="2660650" cy="350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100">
                <a:solidFill>
                  <a:srgbClr val="898989"/>
                </a:solidFill>
              </a:defRPr>
            </a:lvl1pPr>
          </a:lstStyle>
          <a:p>
            <a:fld id="{B32E6380-E04C-4EE8-88D9-9F1B6E6B4E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Calibri Light" pitchFamily="32" charset="0"/>
          <a:ea typeface="Microsoft YaHei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Calibri Light" pitchFamily="32" charset="0"/>
          <a:ea typeface="Microsoft YaHei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Calibri Light" pitchFamily="32" charset="0"/>
          <a:ea typeface="Microsoft YaHei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Calibri Light" pitchFamily="32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Calibri Light" pitchFamily="32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Calibri Light" pitchFamily="32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Calibri Light" pitchFamily="32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Calibri Light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9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9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7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BA1E5D2D-92DD-B499-2952-86501751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-9525"/>
            <a:ext cx="317658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>
            <a:extLst>
              <a:ext uri="{FF2B5EF4-FFF2-40B4-BE49-F238E27FC236}">
                <a16:creationId xmlns:a16="http://schemas.microsoft.com/office/drawing/2014/main" id="{3A084092-B456-DC1B-5E0D-2A6B0C5C1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883" y="3420269"/>
            <a:ext cx="8148638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D03F3A61-32E0-0847-783B-E4189A6C1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72" y="2184359"/>
            <a:ext cx="78597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ru-RU" altLang="ru-RU" sz="3200" b="1" dirty="0">
                <a:solidFill>
                  <a:srgbClr val="00664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Финансовая диагностика успеха вашего бизнеса</a:t>
            </a:r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FA0CF9DB-8D17-5862-1BB7-D46C40D3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9088"/>
            <a:ext cx="29860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Text Box 5">
            <a:extLst>
              <a:ext uri="{FF2B5EF4-FFF2-40B4-BE49-F238E27FC236}">
                <a16:creationId xmlns:a16="http://schemas.microsoft.com/office/drawing/2014/main" id="{C904A44C-AF57-AFAE-436A-15E713CC9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145" y="3682655"/>
            <a:ext cx="8197832" cy="217200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600"/>
              </a:spcAft>
              <a:buClrTx/>
              <a:defRPr/>
            </a:pPr>
            <a:r>
              <a:rPr lang="ru-RU" altLang="ru-RU" sz="2000" b="1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Мастер-класс Петра Ситника:</a:t>
            </a:r>
          </a:p>
          <a:p>
            <a:pPr marL="285750" indent="-285750"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Аналитик и консультант по управлению </a:t>
            </a:r>
            <a:b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личными и корпоративными финансами</a:t>
            </a:r>
          </a:p>
          <a:p>
            <a:pPr marL="285750" indent="-285750"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Сопровождающий развития стратегии и стартапов</a:t>
            </a:r>
          </a:p>
          <a:p>
            <a:pPr marL="285750" indent="-285750"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Приглашенный преподаватель </a:t>
            </a:r>
            <a:b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НИУ «Высшая Школа Экономики»</a:t>
            </a:r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9833DBE8-74EC-F51A-0E9F-35ACC6B60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6115460"/>
            <a:ext cx="5328617" cy="3407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Верещагино, 6 апреля 2023 г.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73" y="1189759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10" y="6303554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2" y="6508342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22" y="459289"/>
            <a:ext cx="10234613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Корень проблемы через «Теорию обмена»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28F5300-8951-4B4C-5691-6D3E46670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8453" y="1309059"/>
            <a:ext cx="4344596" cy="49419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Стратегия «Я»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Расширение ассортимента за счет дешевых ресурсов –  </a:t>
            </a:r>
            <a:r>
              <a:rPr lang="ru-RU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обмен с недостачей!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Пример: Fuji, Sanyo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00" i="1" kern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i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Мы покупаем по цене на уровне качества или выше не чувствуем благодарности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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kern="1200" dirty="0">
                <a:solidFill>
                  <a:srgbClr val="FF00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Дешевое сырье исчезает!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24E9E6B0-4551-769D-CF9A-BC130C83BFC1}"/>
              </a:ext>
            </a:extLst>
          </p:cNvPr>
          <p:cNvSpPr txBox="1">
            <a:spLocks/>
          </p:cNvSpPr>
          <p:nvPr/>
        </p:nvSpPr>
        <p:spPr bwMode="auto">
          <a:xfrm>
            <a:off x="537819" y="1410470"/>
            <a:ext cx="4344596" cy="46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2800" b="1" dirty="0"/>
              <a:t>Стратегия «А»</a:t>
            </a:r>
          </a:p>
          <a:p>
            <a:r>
              <a:rPr lang="ru-RU" sz="2400" dirty="0"/>
              <a:t>Создание бренда –</a:t>
            </a:r>
            <a:br>
              <a:rPr lang="ru-RU" sz="2400" dirty="0"/>
            </a:br>
            <a:r>
              <a:rPr lang="ru-RU" sz="2400" b="1" dirty="0"/>
              <a:t>обмен с превышением!</a:t>
            </a:r>
          </a:p>
          <a:p>
            <a:r>
              <a:rPr lang="ru-RU" sz="2400" dirty="0"/>
              <a:t>Пример: </a:t>
            </a:r>
            <a:r>
              <a:rPr lang="en-US" sz="2400" dirty="0" err="1"/>
              <a:t>Coka</a:t>
            </a:r>
            <a:r>
              <a:rPr lang="en-US" sz="2400" dirty="0"/>
              <a:t>-Cola, Apple</a:t>
            </a:r>
            <a:endParaRPr lang="ru-RU" sz="2400" dirty="0"/>
          </a:p>
          <a:p>
            <a:pPr algn="ctr">
              <a:spcBef>
                <a:spcPts val="2200"/>
              </a:spcBef>
            </a:pPr>
            <a:r>
              <a:rPr lang="ru-RU" sz="2400" i="1" dirty="0"/>
              <a:t>Мы покупаем праздник и удобство о котором даже не задумывались! </a:t>
            </a:r>
            <a:br>
              <a:rPr lang="ru-RU" sz="2400" i="1" dirty="0"/>
            </a:br>
            <a:r>
              <a:rPr lang="ru-RU" sz="2400" b="1" dirty="0">
                <a:sym typeface="Wingdings" pitchFamily="2" charset="2"/>
              </a:rPr>
              <a:t></a:t>
            </a:r>
            <a:endParaRPr lang="en-US" sz="2400" b="1" dirty="0"/>
          </a:p>
          <a:p>
            <a:pPr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Любовь покупателей поддерживается!</a:t>
            </a:r>
          </a:p>
        </p:txBody>
      </p:sp>
    </p:spTree>
    <p:extLst>
      <p:ext uri="{BB962C8B-B14F-4D97-AF65-F5344CB8AC3E}">
        <p14:creationId xmlns:p14="http://schemas.microsoft.com/office/powerpoint/2010/main" val="397395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290" y="986183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31" y="308094"/>
            <a:ext cx="998236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Секреты успешного развития компаний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65290" y="1096079"/>
            <a:ext cx="8823935" cy="52805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Компания – синергия ресурсов, денег, людей, знаний и опыта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Рост – создание ценности через обмен с превышением 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Успех – образ жизни: гармония, свобода, честность, любовь и счастье 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Успешное развитие – движение в сторону общего успеха компании и ее окружения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Советы и лайфхаки:</a:t>
            </a:r>
          </a:p>
          <a:p>
            <a:pPr marL="85725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Правильное направление (Миссия и Предназначение)</a:t>
            </a:r>
          </a:p>
          <a:p>
            <a:pPr marL="85725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Верная техника (Выбор стратегии, Тактики, Принципов)</a:t>
            </a:r>
          </a:p>
          <a:p>
            <a:pPr marL="85725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Преданность делу (Внутренняя мотивация)</a:t>
            </a:r>
          </a:p>
          <a:p>
            <a:pPr marL="85725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Терпеливость, настойчивость, решительность (Лидерство)</a:t>
            </a:r>
          </a:p>
          <a:p>
            <a:pPr marL="85725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Внимательность и уравновешенность (Мудрость)</a:t>
            </a:r>
            <a:endParaRPr lang="ru-RU" sz="1800" kern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9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290" y="986183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31" y="308094"/>
            <a:ext cx="998236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Советы успеха от «Консультант +»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1800" y="1334452"/>
            <a:ext cx="8550732" cy="50189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Делайте ставку на людей: команду и командный дух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Вложение в клиентов и людей!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Определите верную стратегию в начале пути 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90% прибыли дилерам – обмен с превышением! 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Следуйте выбранной стратегии, несмотря на искушения!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Терпение и Настойчивость!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Не останавливайтесь на достигнутом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Движение – это жизнь!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Найдите дело жизни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Успех это образ жизни! Любимое дело не надоест!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Откажитесь от идеального решения в пользу правильного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Делайте, то что нужно сейчас со всей отдачей и вниманием!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Будьте в меру тревожны: внимательны и бдительны!</a:t>
            </a:r>
            <a:endParaRPr lang="ru-RU" sz="1800" b="1" kern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3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290" y="986183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31" y="308094"/>
            <a:ext cx="998236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Финансы как диагностика успеха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3CA6316F-CAE3-008F-5C04-646944284B2E}"/>
              </a:ext>
            </a:extLst>
          </p:cNvPr>
          <p:cNvSpPr>
            <a:spLocks noGrp="1"/>
          </p:cNvSpPr>
          <p:nvPr/>
        </p:nvSpPr>
        <p:spPr bwMode="auto">
          <a:xfrm>
            <a:off x="4915649" y="1744878"/>
            <a:ext cx="5605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buNone/>
              <a:defRPr/>
            </a:pPr>
            <a:r>
              <a:rPr lang="ru-RU" dirty="0">
                <a:ea typeface="Arial Unicode MS" pitchFamily="34" charset="-128"/>
                <a:cs typeface="Arial" pitchFamily="34" charset="0"/>
              </a:rPr>
              <a:t>«Мужик коровы продавал…»</a:t>
            </a: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dirty="0">
                <a:ea typeface="Arial Unicode MS" pitchFamily="34" charset="-128"/>
                <a:cs typeface="Arial" pitchFamily="34" charset="0"/>
              </a:rPr>
              <a:t>Купил по 7 млн. р.</a:t>
            </a: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dirty="0">
                <a:ea typeface="Arial Unicode MS" pitchFamily="34" charset="-128"/>
                <a:cs typeface="Arial" pitchFamily="34" charset="0"/>
              </a:rPr>
              <a:t>Продал по 8 млн. р.</a:t>
            </a: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dirty="0">
                <a:ea typeface="Arial Unicode MS" pitchFamily="34" charset="-128"/>
                <a:cs typeface="Arial" pitchFamily="34" charset="0"/>
              </a:rPr>
              <a:t>Купил по 9 млн. р.</a:t>
            </a: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dirty="0">
                <a:ea typeface="Arial Unicode MS" pitchFamily="34" charset="-128"/>
                <a:cs typeface="Arial" pitchFamily="34" charset="0"/>
              </a:rPr>
              <a:t>Продал по 10 млн. р.</a:t>
            </a: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dirty="0">
                <a:ea typeface="Arial Unicode MS" pitchFamily="34" charset="-128"/>
                <a:cs typeface="Arial" pitchFamily="34" charset="0"/>
              </a:rPr>
              <a:t>Купил по 11 млн. р. </a:t>
            </a:r>
            <a:br>
              <a:rPr lang="ru-RU" dirty="0"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a typeface="Arial Unicode MS" pitchFamily="34" charset="-128"/>
                <a:cs typeface="Arial" pitchFamily="34" charset="0"/>
              </a:rPr>
              <a:t>и пока еще не продал</a:t>
            </a:r>
          </a:p>
          <a:p>
            <a:endParaRPr lang="ru-RU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17C3E95-82C5-A584-B66C-A4AB6BE0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290" y="1325139"/>
            <a:ext cx="3758570" cy="2919392"/>
          </a:xfrm>
          <a:prstGeom prst="rect">
            <a:avLst/>
          </a:prstGeom>
          <a:noFill/>
        </p:spPr>
      </p:pic>
      <p:sp>
        <p:nvSpPr>
          <p:cNvPr id="11" name="Скругленный прямоугольник 9">
            <a:extLst>
              <a:ext uri="{FF2B5EF4-FFF2-40B4-BE49-F238E27FC236}">
                <a16:creationId xmlns:a16="http://schemas.microsoft.com/office/drawing/2014/main" id="{65EAD213-E66D-B21A-9F1A-B52E43666C36}"/>
              </a:ext>
            </a:extLst>
          </p:cNvPr>
          <p:cNvSpPr/>
          <p:nvPr/>
        </p:nvSpPr>
        <p:spPr>
          <a:xfrm>
            <a:off x="663802" y="4669199"/>
            <a:ext cx="3760058" cy="12003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86054">
              <a:spcBef>
                <a:spcPts val="600"/>
              </a:spcBef>
              <a:spcAft>
                <a:spcPts val="600"/>
              </a:spcAft>
              <a:buClr>
                <a:srgbClr val="78BE20"/>
              </a:buClr>
            </a:pPr>
            <a:r>
              <a:rPr lang="ru-RU" sz="2400" b="1" dirty="0">
                <a:solidFill>
                  <a:srgbClr val="990000"/>
                </a:solidFill>
                <a:cs typeface="Arial" pitchFamily="34" charset="0"/>
              </a:rPr>
              <a:t>Что можно сказать о привлекательности этого бизнеса?</a:t>
            </a:r>
          </a:p>
        </p:txBody>
      </p:sp>
    </p:spTree>
    <p:extLst>
      <p:ext uri="{BB962C8B-B14F-4D97-AF65-F5344CB8AC3E}">
        <p14:creationId xmlns:p14="http://schemas.microsoft.com/office/powerpoint/2010/main" val="139537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290" y="986183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32" y="308094"/>
            <a:ext cx="9073008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Шаблон диагностики привлекательности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3CA6316F-CAE3-008F-5C04-646944284B2E}"/>
              </a:ext>
            </a:extLst>
          </p:cNvPr>
          <p:cNvSpPr>
            <a:spLocks noGrp="1"/>
          </p:cNvSpPr>
          <p:nvPr/>
        </p:nvSpPr>
        <p:spPr bwMode="auto">
          <a:xfrm>
            <a:off x="665290" y="3420269"/>
            <a:ext cx="3197540" cy="29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spcBef>
                <a:spcPts val="0"/>
              </a:spcBef>
              <a:buNone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«Мужик коровы продавал…»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Купил по 7 млн. р.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Продал по 8 млн. р.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Купил по 9 млн. р.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Продал по 10 млн. р.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Купил по 11 млн. р. </a:t>
            </a:r>
            <a:br>
              <a:rPr lang="ru-RU" sz="2400" dirty="0">
                <a:ea typeface="Arial Unicode MS" pitchFamily="34" charset="-128"/>
                <a:cs typeface="Arial" pitchFamily="34" charset="0"/>
              </a:rPr>
            </a:br>
            <a:r>
              <a:rPr lang="ru-RU" sz="2400" dirty="0">
                <a:ea typeface="Arial Unicode MS" pitchFamily="34" charset="-128"/>
                <a:cs typeface="Arial" pitchFamily="34" charset="0"/>
              </a:rPr>
              <a:t>и пока еще не продал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17C3E95-82C5-A584-B66C-A4AB6BE0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290" y="1104411"/>
            <a:ext cx="3197540" cy="2312684"/>
          </a:xfrm>
          <a:prstGeom prst="rect">
            <a:avLst/>
          </a:prstGeom>
          <a:noFill/>
        </p:spPr>
      </p:pic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5EB3DDA5-13E9-AEF5-EFA1-912D6E9F9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79973"/>
              </p:ext>
            </p:extLst>
          </p:nvPr>
        </p:nvGraphicFramePr>
        <p:xfrm>
          <a:off x="4104239" y="1127339"/>
          <a:ext cx="5507802" cy="4438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440">
                  <a:extLst>
                    <a:ext uri="{9D8B030D-6E8A-4147-A177-3AD203B41FA5}">
                      <a16:colId xmlns:a16="http://schemas.microsoft.com/office/drawing/2014/main" val="484675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176047742"/>
                    </a:ext>
                  </a:extLst>
                </a:gridCol>
                <a:gridCol w="1656186">
                  <a:extLst>
                    <a:ext uri="{9D8B030D-6E8A-4147-A177-3AD203B41FA5}">
                      <a16:colId xmlns:a16="http://schemas.microsoft.com/office/drawing/2014/main" val="3798462684"/>
                    </a:ext>
                  </a:extLst>
                </a:gridCol>
              </a:tblGrid>
              <a:tr h="67763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Проверка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Против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4128497"/>
                  </a:ext>
                </a:extLst>
              </a:tr>
              <a:tr h="16566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Факты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1.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2.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1.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2.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3.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433579"/>
                  </a:ext>
                </a:extLst>
              </a:tr>
              <a:tr h="21042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Гипотезы и данные для их проверки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1.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2.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1.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2.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/>
                        <a:t>3.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57530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9">
            <a:extLst>
              <a:ext uri="{FF2B5EF4-FFF2-40B4-BE49-F238E27FC236}">
                <a16:creationId xmlns:a16="http://schemas.microsoft.com/office/drawing/2014/main" id="{9D5611BD-6BA3-D8EC-467E-84E505D2D303}"/>
              </a:ext>
            </a:extLst>
          </p:cNvPr>
          <p:cNvSpPr/>
          <p:nvPr/>
        </p:nvSpPr>
        <p:spPr>
          <a:xfrm>
            <a:off x="4104238" y="5671476"/>
            <a:ext cx="6047901" cy="70785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86054">
              <a:spcBef>
                <a:spcPts val="600"/>
              </a:spcBef>
              <a:spcAft>
                <a:spcPts val="600"/>
              </a:spcAft>
              <a:buClr>
                <a:srgbClr val="78BE20"/>
              </a:buClr>
            </a:pPr>
            <a:r>
              <a:rPr lang="ru-RU" sz="2000" b="1" dirty="0">
                <a:solidFill>
                  <a:srgbClr val="990000"/>
                </a:solidFill>
                <a:cs typeface="Arial" pitchFamily="34" charset="0"/>
              </a:rPr>
              <a:t>Что можно сказать </a:t>
            </a:r>
            <a:br>
              <a:rPr lang="ru-RU" sz="2000" b="1" dirty="0">
                <a:solidFill>
                  <a:srgbClr val="990000"/>
                </a:solidFill>
                <a:cs typeface="Arial" pitchFamily="34" charset="0"/>
              </a:rPr>
            </a:br>
            <a:r>
              <a:rPr lang="ru-RU" sz="2000" b="1" dirty="0">
                <a:solidFill>
                  <a:srgbClr val="990000"/>
                </a:solidFill>
                <a:cs typeface="Arial" pitchFamily="34" charset="0"/>
              </a:rPr>
              <a:t>о привлекательности этого бизнеса?</a:t>
            </a:r>
          </a:p>
        </p:txBody>
      </p:sp>
    </p:spTree>
    <p:extLst>
      <p:ext uri="{BB962C8B-B14F-4D97-AF65-F5344CB8AC3E}">
        <p14:creationId xmlns:p14="http://schemas.microsoft.com/office/powerpoint/2010/main" val="17681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290" y="1114426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31" y="356701"/>
            <a:ext cx="10801200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Ключевые вопросы анализа привлекательности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11438" y="1366725"/>
            <a:ext cx="5832649" cy="395711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Период анализа?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Выгодность сделок?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Капитал и его структура?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Имущественная база? 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Постоянные расходы?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Совершены ли платежи?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Платежи не связанные со сделками (развитие, изъятия, возврат долга)?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Влияние сезонности?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C2934E7F-8C79-CE55-79D3-3F901B341A7E}"/>
              </a:ext>
            </a:extLst>
          </p:cNvPr>
          <p:cNvSpPr>
            <a:spLocks noGrp="1"/>
          </p:cNvSpPr>
          <p:nvPr/>
        </p:nvSpPr>
        <p:spPr bwMode="auto">
          <a:xfrm>
            <a:off x="665290" y="3665916"/>
            <a:ext cx="3197540" cy="29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spcBef>
                <a:spcPts val="0"/>
              </a:spcBef>
              <a:buNone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«Мужик коровы продавал…»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Купил по 7 млн. р.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Продал по 8 млн. р.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Купил по 9 млн. р.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Продал по 10 млн. р.</a:t>
            </a:r>
          </a:p>
          <a:p>
            <a:pPr marL="304708" indent="-304708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>
                <a:ea typeface="Arial Unicode MS" pitchFamily="34" charset="-128"/>
                <a:cs typeface="Arial" pitchFamily="34" charset="0"/>
              </a:rPr>
              <a:t>Купил по 11 млн. р. </a:t>
            </a:r>
            <a:br>
              <a:rPr lang="ru-RU" sz="2400" dirty="0">
                <a:ea typeface="Arial Unicode MS" pitchFamily="34" charset="-128"/>
                <a:cs typeface="Arial" pitchFamily="34" charset="0"/>
              </a:rPr>
            </a:br>
            <a:r>
              <a:rPr lang="ru-RU" sz="2400" dirty="0">
                <a:ea typeface="Arial Unicode MS" pitchFamily="34" charset="-128"/>
                <a:cs typeface="Arial" pitchFamily="34" charset="0"/>
              </a:rPr>
              <a:t>и пока еще не продал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8445D-2C8D-F4A9-02D1-77C54E8A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290" y="1350058"/>
            <a:ext cx="3197540" cy="2312684"/>
          </a:xfrm>
          <a:prstGeom prst="rect">
            <a:avLst/>
          </a:prstGeom>
          <a:noFill/>
        </p:spPr>
      </p:pic>
      <p:sp>
        <p:nvSpPr>
          <p:cNvPr id="12" name="Скругленный прямоугольник 12">
            <a:extLst>
              <a:ext uri="{FF2B5EF4-FFF2-40B4-BE49-F238E27FC236}">
                <a16:creationId xmlns:a16="http://schemas.microsoft.com/office/drawing/2014/main" id="{91B4E5DE-12F3-36C2-EB70-8B2EF505E653}"/>
              </a:ext>
            </a:extLst>
          </p:cNvPr>
          <p:cNvSpPr/>
          <p:nvPr/>
        </p:nvSpPr>
        <p:spPr>
          <a:xfrm>
            <a:off x="4039263" y="5309734"/>
            <a:ext cx="6004824" cy="102720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96820">
              <a:spcBef>
                <a:spcPts val="675"/>
              </a:spcBef>
              <a:spcAft>
                <a:spcPts val="675"/>
              </a:spcAft>
              <a:buClr>
                <a:srgbClr val="78BE20"/>
              </a:buClr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Задача 1: Организовать регулярный управленческий учет и анализ данных для исследования привлекательности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67189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290" y="986183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31" y="86495"/>
            <a:ext cx="9982367" cy="9809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Ключевые сферы инвестиционной привлекательности бизнеса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8BCBFA1-0C05-FBB5-7074-F27C455A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10814"/>
          <a:stretch>
            <a:fillRect/>
          </a:stretch>
        </p:blipFill>
        <p:spPr bwMode="auto">
          <a:xfrm>
            <a:off x="2783782" y="3029967"/>
            <a:ext cx="45339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4457E126-57FD-28B3-5640-A8FE97AFB530}"/>
              </a:ext>
            </a:extLst>
          </p:cNvPr>
          <p:cNvSpPr txBox="1"/>
          <p:nvPr/>
        </p:nvSpPr>
        <p:spPr>
          <a:xfrm>
            <a:off x="3690127" y="5666036"/>
            <a:ext cx="2782887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>
                <a:solidFill>
                  <a:srgbClr val="1C2A55"/>
                </a:solidFill>
                <a:latin typeface="+mj-lt"/>
              </a:rPr>
              <a:t>Финансы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F48BE6F1-2E6A-FBA9-1973-D6AB843D9B44}"/>
              </a:ext>
            </a:extLst>
          </p:cNvPr>
          <p:cNvSpPr txBox="1"/>
          <p:nvPr/>
        </p:nvSpPr>
        <p:spPr>
          <a:xfrm>
            <a:off x="644526" y="2650111"/>
            <a:ext cx="22138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rgbClr val="1C2A55"/>
                </a:solidFill>
                <a:latin typeface="+mj-lt"/>
              </a:rPr>
              <a:t>Команда персонала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6E34C29F-0E36-5540-A64A-2CA142A90936}"/>
              </a:ext>
            </a:extLst>
          </p:cNvPr>
          <p:cNvSpPr txBox="1"/>
          <p:nvPr/>
        </p:nvSpPr>
        <p:spPr>
          <a:xfrm>
            <a:off x="6579254" y="2956717"/>
            <a:ext cx="3110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1C2A55"/>
                </a:solidFill>
                <a:latin typeface="+mj-lt"/>
              </a:rPr>
              <a:t>Клиенты / Подписчики  Маркетинг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060D6099-1F34-9A91-A161-194DD965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6" y="1188021"/>
            <a:ext cx="2195731" cy="14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E75D84A-01E2-BA1B-56C7-2220193F8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>
            <a:fillRect/>
          </a:stretch>
        </p:blipFill>
        <p:spPr bwMode="auto">
          <a:xfrm>
            <a:off x="6579254" y="1188021"/>
            <a:ext cx="2966035" cy="17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66524A08-CBE3-DA6C-B16D-9ABE7F13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07" y="1188021"/>
            <a:ext cx="21971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0A6E7CA1-5329-B851-6E34-A48B9FF60A08}"/>
              </a:ext>
            </a:extLst>
          </p:cNvPr>
          <p:cNvSpPr txBox="1"/>
          <p:nvPr/>
        </p:nvSpPr>
        <p:spPr>
          <a:xfrm>
            <a:off x="3702944" y="2404021"/>
            <a:ext cx="2784475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>
                <a:solidFill>
                  <a:srgbClr val="1C2A55"/>
                </a:solidFill>
                <a:latin typeface="+mj-lt"/>
              </a:rPr>
              <a:t>Имущество</a:t>
            </a: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6CC2BA45-3625-C8F5-2AEF-D0EF73E9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2" y="3693542"/>
            <a:ext cx="19970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4">
            <a:extLst>
              <a:ext uri="{FF2B5EF4-FFF2-40B4-BE49-F238E27FC236}">
                <a16:creationId xmlns:a16="http://schemas.microsoft.com/office/drawing/2014/main" id="{DE162E34-B642-54E2-A637-1377E214AC01}"/>
              </a:ext>
            </a:extLst>
          </p:cNvPr>
          <p:cNvSpPr txBox="1"/>
          <p:nvPr/>
        </p:nvSpPr>
        <p:spPr>
          <a:xfrm>
            <a:off x="218381" y="5444501"/>
            <a:ext cx="2784475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1C2A55"/>
                </a:solidFill>
                <a:latin typeface="+mj-lt"/>
              </a:rPr>
              <a:t>Планы / Отчеты</a:t>
            </a:r>
            <a:br>
              <a:rPr lang="ru-RU" sz="2400" b="1" dirty="0">
                <a:solidFill>
                  <a:srgbClr val="1C2A55"/>
                </a:solidFill>
                <a:latin typeface="+mj-lt"/>
              </a:rPr>
            </a:br>
            <a:r>
              <a:rPr lang="ru-RU" sz="2400" b="1" dirty="0">
                <a:solidFill>
                  <a:srgbClr val="1C2A55"/>
                </a:solidFill>
                <a:latin typeface="+mj-lt"/>
              </a:rPr>
              <a:t>Технологии</a:t>
            </a:r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1DD40D7B-1697-0CBE-7934-0514DCBC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29507" y="4051982"/>
            <a:ext cx="961212" cy="1542198"/>
          </a:xfrm>
          <a:prstGeom prst="ellipse">
            <a:avLst/>
          </a:prstGeom>
          <a:noFill/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E01A23A4-1485-5466-F1DD-C6B9B074545E}"/>
              </a:ext>
            </a:extLst>
          </p:cNvPr>
          <p:cNvSpPr/>
          <p:nvPr/>
        </p:nvSpPr>
        <p:spPr>
          <a:xfrm>
            <a:off x="2858394" y="4169792"/>
            <a:ext cx="4459288" cy="1404938"/>
          </a:xfrm>
          <a:prstGeom prst="ellipse">
            <a:avLst/>
          </a:prstGeom>
          <a:noFill/>
          <a:ln w="50800" cap="sq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3D3D34E-A857-B63A-A232-1A37B05DCF70}"/>
              </a:ext>
            </a:extLst>
          </p:cNvPr>
          <p:cNvCxnSpPr/>
          <p:nvPr/>
        </p:nvCxnSpPr>
        <p:spPr>
          <a:xfrm rot="16200000" flipV="1">
            <a:off x="4406206" y="3072830"/>
            <a:ext cx="334963" cy="2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1BA78D0-0AAE-7D1A-9AFC-55E0770D11BF}"/>
              </a:ext>
            </a:extLst>
          </p:cNvPr>
          <p:cNvCxnSpPr/>
          <p:nvPr/>
        </p:nvCxnSpPr>
        <p:spPr>
          <a:xfrm rot="10800000">
            <a:off x="3140969" y="2918842"/>
            <a:ext cx="1228725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1C1FA22-4D09-D5D2-25F1-E92CCBEC965E}"/>
              </a:ext>
            </a:extLst>
          </p:cNvPr>
          <p:cNvCxnSpPr/>
          <p:nvPr/>
        </p:nvCxnSpPr>
        <p:spPr>
          <a:xfrm flipV="1">
            <a:off x="5815907" y="2669605"/>
            <a:ext cx="1046162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9C14A8C-CF12-E30F-6AEC-765F52DA242D}"/>
              </a:ext>
            </a:extLst>
          </p:cNvPr>
          <p:cNvCxnSpPr/>
          <p:nvPr/>
        </p:nvCxnSpPr>
        <p:spPr>
          <a:xfrm rot="10800000" flipV="1">
            <a:off x="2609157" y="3693542"/>
            <a:ext cx="1760537" cy="476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7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290" y="986183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31" y="308094"/>
            <a:ext cx="998236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Что такое Финансы и кому они поют…?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14F48AC-6DC3-11AC-D9EF-8BEC54D1F534}"/>
              </a:ext>
            </a:extLst>
          </p:cNvPr>
          <p:cNvGrpSpPr/>
          <p:nvPr/>
        </p:nvGrpSpPr>
        <p:grpSpPr>
          <a:xfrm>
            <a:off x="627640" y="1264773"/>
            <a:ext cx="9893758" cy="4960351"/>
            <a:chOff x="627640" y="1264773"/>
            <a:chExt cx="9893758" cy="4960351"/>
          </a:xfrm>
        </p:grpSpPr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9BB2F146-94B7-3944-24AB-863AB1D7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9084" y="1264773"/>
              <a:ext cx="2935300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6EA3F94-191B-B9CC-9C0E-1B1EA92C4F90}"/>
                </a:ext>
              </a:extLst>
            </p:cNvPr>
            <p:cNvSpPr txBox="1"/>
            <p:nvPr/>
          </p:nvSpPr>
          <p:spPr bwMode="auto">
            <a:xfrm>
              <a:off x="627640" y="3209919"/>
              <a:ext cx="3007735" cy="2739183"/>
            </a:xfrm>
            <a:prstGeom prst="rect">
              <a:avLst/>
            </a:prstGeom>
            <a:noFill/>
          </p:spPr>
          <p:txBody>
            <a:bodyPr wrap="square" lIns="91413" tIns="45706" rIns="91413" bIns="45706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2400" b="1" dirty="0">
                  <a:solidFill>
                    <a:srgbClr val="00602B"/>
                  </a:solidFill>
                  <a:cs typeface="Arial" pitchFamily="34" charset="0"/>
                </a:rPr>
                <a:t>Стоимость используемого имущества</a:t>
              </a:r>
              <a: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  <a:t>: </a:t>
              </a:r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  <a:t> зданий / офиса</a:t>
              </a:r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  <a:t> оборудования</a:t>
              </a:r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  <a:t> запасов</a:t>
              </a:r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  <a:t> долгов клиентов </a:t>
              </a:r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A574C5C4-D345-013A-50F3-BEB8DA7C2D82}"/>
                </a:ext>
              </a:extLst>
            </p:cNvPr>
            <p:cNvSpPr txBox="1"/>
            <p:nvPr/>
          </p:nvSpPr>
          <p:spPr bwMode="auto">
            <a:xfrm>
              <a:off x="3905358" y="3274880"/>
              <a:ext cx="3007734" cy="2739183"/>
            </a:xfrm>
            <a:prstGeom prst="rect">
              <a:avLst/>
            </a:prstGeom>
            <a:noFill/>
          </p:spPr>
          <p:txBody>
            <a:bodyPr wrap="square" lIns="91413" tIns="45706" rIns="91413" bIns="45706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2400" b="1" dirty="0">
                  <a:solidFill>
                    <a:srgbClr val="00602B"/>
                  </a:solidFill>
                  <a:cs typeface="Arial" pitchFamily="34" charset="0"/>
                </a:rPr>
                <a:t>Потоки ресурсов и созданной ценности в виде</a:t>
              </a:r>
              <a: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  <a:t>: 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  <a:t>Доходов / Расходов 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  <a:t>Денежных потоков</a:t>
              </a:r>
              <a:b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</a:br>
              <a:r>
                <a:rPr lang="ru-RU" sz="2000" b="1" dirty="0">
                  <a:solidFill>
                    <a:srgbClr val="00602B"/>
                  </a:solidFill>
                  <a:cs typeface="Arial" pitchFamily="34" charset="0"/>
                </a:rPr>
                <a:t>(платежей / поступлений)</a:t>
              </a:r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442CD09-8051-100C-E7C4-A75418B2F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8160" y="1356388"/>
              <a:ext cx="2739989" cy="1553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F678BAC9-915C-15A0-FBC5-08D9B24CD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r="26411"/>
            <a:stretch>
              <a:fillRect/>
            </a:stretch>
          </p:blipFill>
          <p:spPr bwMode="auto">
            <a:xfrm>
              <a:off x="713391" y="1343146"/>
              <a:ext cx="2509780" cy="161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9106A352-2A23-54C1-759C-15DF06770196}"/>
                </a:ext>
              </a:extLst>
            </p:cNvPr>
            <p:cNvSpPr txBox="1"/>
            <p:nvPr/>
          </p:nvSpPr>
          <p:spPr bwMode="auto">
            <a:xfrm>
              <a:off x="7513664" y="3209919"/>
              <a:ext cx="3007734" cy="461637"/>
            </a:xfrm>
            <a:prstGeom prst="rect">
              <a:avLst/>
            </a:prstGeom>
            <a:noFill/>
          </p:spPr>
          <p:txBody>
            <a:bodyPr wrap="square" lIns="91413" tIns="45706" rIns="91413" bIns="45706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2400" b="1" dirty="0">
                  <a:solidFill>
                    <a:srgbClr val="00602B"/>
                  </a:solidFill>
                  <a:cs typeface="Arial" pitchFamily="34" charset="0"/>
                </a:rPr>
                <a:t>Задолженность </a:t>
              </a:r>
            </a:p>
          </p:txBody>
        </p:sp>
        <p:pic>
          <p:nvPicPr>
            <p:cNvPr id="30" name="Picture 10">
              <a:extLst>
                <a:ext uri="{FF2B5EF4-FFF2-40B4-BE49-F238E27FC236}">
                  <a16:creationId xmlns:a16="http://schemas.microsoft.com/office/drawing/2014/main" id="{BFFFF7B6-797B-C24A-D504-2C6B7E7C0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49647" y="3805538"/>
              <a:ext cx="1528560" cy="1454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4EF23F7C-8507-C38E-CB21-05B490E9B2B5}"/>
                </a:ext>
              </a:extLst>
            </p:cNvPr>
            <p:cNvSpPr txBox="1"/>
            <p:nvPr/>
          </p:nvSpPr>
          <p:spPr bwMode="auto">
            <a:xfrm>
              <a:off x="7495138" y="5394156"/>
              <a:ext cx="2935300" cy="830968"/>
            </a:xfrm>
            <a:prstGeom prst="rect">
              <a:avLst/>
            </a:prstGeom>
            <a:noFill/>
          </p:spPr>
          <p:txBody>
            <a:bodyPr wrap="square" lIns="91413" tIns="45706" rIns="91413" bIns="45706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2400" b="1" dirty="0">
                  <a:solidFill>
                    <a:srgbClr val="00602B"/>
                  </a:solidFill>
                  <a:cs typeface="Arial" pitchFamily="34" charset="0"/>
                </a:rPr>
                <a:t>Собственный капитал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10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089" y="1173941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12" y="155465"/>
            <a:ext cx="9982367" cy="9809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Парадоксы и ловушки инвестиционной привлекательности бизнеса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55E0172-7D60-B0B1-8E10-694DCA04B741}"/>
              </a:ext>
            </a:extLst>
          </p:cNvPr>
          <p:cNvSpPr txBox="1">
            <a:spLocks noChangeArrowheads="1"/>
          </p:cNvSpPr>
          <p:nvPr/>
        </p:nvSpPr>
        <p:spPr>
          <a:xfrm>
            <a:off x="5648600" y="1628183"/>
            <a:ext cx="4773480" cy="4608512"/>
          </a:xfrm>
          <a:prstGeom prst="rect">
            <a:avLst/>
          </a:prstGeom>
        </p:spPr>
        <p:txBody>
          <a:bodyPr lIns="91422" tIns="45711" rIns="91422" bIns="45711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609478" indent="-609478">
              <a:spcBef>
                <a:spcPts val="1800"/>
              </a:spcBef>
              <a:buFontTx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Arial" pitchFamily="34" charset="0"/>
              </a:rPr>
              <a:t>Прибыль есть, но компания – банкрот</a:t>
            </a:r>
          </a:p>
          <a:p>
            <a:pPr marL="609478" indent="-609478">
              <a:spcBef>
                <a:spcPts val="1800"/>
              </a:spcBef>
              <a:buFontTx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Arial" pitchFamily="34" charset="0"/>
              </a:rPr>
              <a:t>Долгов нет, но и прибыли нет</a:t>
            </a:r>
          </a:p>
          <a:p>
            <a:pPr marL="609478" indent="-609478">
              <a:spcBef>
                <a:spcPts val="1800"/>
              </a:spcBef>
              <a:buFontTx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Arial" pitchFamily="34" charset="0"/>
              </a:rPr>
              <a:t>Прибыль есть, но денег нет</a:t>
            </a:r>
          </a:p>
          <a:p>
            <a:pPr marL="609478" indent="-609478">
              <a:spcBef>
                <a:spcPts val="1800"/>
              </a:spcBef>
              <a:buFontTx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Arial" pitchFamily="34" charset="0"/>
              </a:rPr>
              <a:t>Прибыль есть, но она не покрывает риски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15E3D29-83B2-263E-A96E-0E56581D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228" y="1702755"/>
            <a:ext cx="4032551" cy="2817066"/>
          </a:xfrm>
          <a:prstGeom prst="rect">
            <a:avLst/>
          </a:prstGeom>
          <a:noFill/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120F850-862F-0BC8-216C-B7E90D322990}"/>
              </a:ext>
            </a:extLst>
          </p:cNvPr>
          <p:cNvGrpSpPr/>
          <p:nvPr/>
        </p:nvGrpSpPr>
        <p:grpSpPr>
          <a:xfrm>
            <a:off x="636312" y="1733339"/>
            <a:ext cx="4871271" cy="2646683"/>
            <a:chOff x="-941" y="3062540"/>
            <a:chExt cx="4871271" cy="2646683"/>
          </a:xfrm>
        </p:grpSpPr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0125C716-6361-202E-E62D-88B38B0ED53A}"/>
                </a:ext>
              </a:extLst>
            </p:cNvPr>
            <p:cNvSpPr txBox="1"/>
            <p:nvPr/>
          </p:nvSpPr>
          <p:spPr>
            <a:xfrm>
              <a:off x="2657204" y="4071781"/>
              <a:ext cx="221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r"/>
              <a:r>
                <a:rPr lang="ru-RU" sz="2400" dirty="0">
                  <a:solidFill>
                    <a:srgbClr val="002060"/>
                  </a:solidFill>
                </a:rPr>
                <a:t>Доходность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AA229C0F-3A99-3A67-8FD4-30CA84191195}"/>
                </a:ext>
              </a:extLst>
            </p:cNvPr>
            <p:cNvSpPr txBox="1"/>
            <p:nvPr/>
          </p:nvSpPr>
          <p:spPr>
            <a:xfrm>
              <a:off x="549850" y="5247558"/>
              <a:ext cx="2270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ru-RU" sz="2400" dirty="0">
                  <a:solidFill>
                    <a:srgbClr val="002060"/>
                  </a:solidFill>
                </a:rPr>
                <a:t>Надежность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F9995153-D70A-EB1B-6709-4B6F3886B055}"/>
                </a:ext>
              </a:extLst>
            </p:cNvPr>
            <p:cNvSpPr txBox="1"/>
            <p:nvPr/>
          </p:nvSpPr>
          <p:spPr>
            <a:xfrm>
              <a:off x="-941" y="3062540"/>
              <a:ext cx="2258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ru-RU" sz="2400" dirty="0">
                  <a:solidFill>
                    <a:srgbClr val="002060"/>
                  </a:solidFill>
                </a:rPr>
                <a:t>Ликвидность</a:t>
              </a:r>
            </a:p>
          </p:txBody>
        </p:sp>
      </p:grpSp>
      <p:sp>
        <p:nvSpPr>
          <p:cNvPr id="11" name="Скругленный прямоугольник 16">
            <a:extLst>
              <a:ext uri="{FF2B5EF4-FFF2-40B4-BE49-F238E27FC236}">
                <a16:creationId xmlns:a16="http://schemas.microsoft.com/office/drawing/2014/main" id="{40D589BA-1D1E-C7D3-6C64-0ADCB7A051A2}"/>
              </a:ext>
            </a:extLst>
          </p:cNvPr>
          <p:cNvSpPr/>
          <p:nvPr/>
        </p:nvSpPr>
        <p:spPr>
          <a:xfrm>
            <a:off x="636311" y="4822935"/>
            <a:ext cx="4428492" cy="12003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96820">
              <a:spcBef>
                <a:spcPts val="675"/>
              </a:spcBef>
              <a:spcAft>
                <a:spcPts val="675"/>
              </a:spcAft>
              <a:buClr>
                <a:srgbClr val="78BE20"/>
              </a:buClr>
            </a:pPr>
            <a:r>
              <a:rPr lang="ru-RU" sz="2400" b="1" dirty="0">
                <a:solidFill>
                  <a:srgbClr val="990000"/>
                </a:solidFill>
                <a:cs typeface="Arial" pitchFamily="34" charset="0"/>
              </a:rPr>
              <a:t>Необходимо исследовать результаты бизнеса с трех точек зрения в комплексе</a:t>
            </a:r>
          </a:p>
        </p:txBody>
      </p:sp>
    </p:spTree>
    <p:extLst>
      <p:ext uri="{BB962C8B-B14F-4D97-AF65-F5344CB8AC3E}">
        <p14:creationId xmlns:p14="http://schemas.microsoft.com/office/powerpoint/2010/main" val="206280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089" y="1173941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64" y="6372597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3" y="6533059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12" y="155465"/>
            <a:ext cx="9982367" cy="9809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Три кита инвестиционной привлекательности компании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50AB054-1D3C-E44E-5E44-F62611771374}"/>
              </a:ext>
            </a:extLst>
          </p:cNvPr>
          <p:cNvGrpSpPr/>
          <p:nvPr/>
        </p:nvGrpSpPr>
        <p:grpSpPr>
          <a:xfrm>
            <a:off x="573562" y="1257211"/>
            <a:ext cx="3706585" cy="4326116"/>
            <a:chOff x="551750" y="2126594"/>
            <a:chExt cx="3600299" cy="432611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1C52F309-FE7E-9096-64A1-A949EB4B9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750" y="2126594"/>
              <a:ext cx="3600299" cy="3531210"/>
              <a:chOff x="2158696" y="1354957"/>
              <a:chExt cx="5419729" cy="4984892"/>
            </a:xfrm>
          </p:grpSpPr>
          <p:pic>
            <p:nvPicPr>
              <p:cNvPr id="25" name="Picture 6">
                <a:extLst>
                  <a:ext uri="{FF2B5EF4-FFF2-40B4-BE49-F238E27FC236}">
                    <a16:creationId xmlns:a16="http://schemas.microsoft.com/office/drawing/2014/main" id="{0BDFC2BA-B80D-A7E3-E0A5-F377857322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02823" y="1354957"/>
                <a:ext cx="4848604" cy="3028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5">
                <a:extLst>
                  <a:ext uri="{FF2B5EF4-FFF2-40B4-BE49-F238E27FC236}">
                    <a16:creationId xmlns:a16="http://schemas.microsoft.com/office/drawing/2014/main" id="{2BED5585-4778-C6A5-8357-B688B406E7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3898"/>
              <a:stretch>
                <a:fillRect/>
              </a:stretch>
            </p:blipFill>
            <p:spPr bwMode="auto">
              <a:xfrm>
                <a:off x="2302823" y="3521121"/>
                <a:ext cx="4848604" cy="1997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Box 5">
                <a:extLst>
                  <a:ext uri="{FF2B5EF4-FFF2-40B4-BE49-F238E27FC236}">
                    <a16:creationId xmlns:a16="http://schemas.microsoft.com/office/drawing/2014/main" id="{A1E70157-6FC3-5ADC-F157-6518423C9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8696" y="5320878"/>
                <a:ext cx="2784140" cy="629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ru-RU" sz="2300" b="1" dirty="0">
                    <a:solidFill>
                      <a:srgbClr val="1C2A55"/>
                    </a:solidFill>
                    <a:latin typeface="Calibri" pitchFamily="34" charset="0"/>
                  </a:rPr>
                  <a:t>Надежность</a:t>
                </a:r>
              </a:p>
            </p:txBody>
          </p:sp>
          <p:sp>
            <p:nvSpPr>
              <p:cNvPr id="28" name="TextBox 6">
                <a:extLst>
                  <a:ext uri="{FF2B5EF4-FFF2-40B4-BE49-F238E27FC236}">
                    <a16:creationId xmlns:a16="http://schemas.microsoft.com/office/drawing/2014/main" id="{D5A88B87-8082-1129-8824-4D8A0FE9C7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5254" y="5709856"/>
                <a:ext cx="2784142" cy="629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/>
                <a:r>
                  <a:rPr lang="ru-RU" sz="2300" b="1" dirty="0">
                    <a:solidFill>
                      <a:srgbClr val="1C2A55"/>
                    </a:solidFill>
                    <a:latin typeface="Calibri" pitchFamily="34" charset="0"/>
                  </a:rPr>
                  <a:t>  Доходность</a:t>
                </a:r>
              </a:p>
            </p:txBody>
          </p:sp>
          <p:sp>
            <p:nvSpPr>
              <p:cNvPr id="29" name="TextBox 7">
                <a:extLst>
                  <a:ext uri="{FF2B5EF4-FFF2-40B4-BE49-F238E27FC236}">
                    <a16:creationId xmlns:a16="http://schemas.microsoft.com/office/drawing/2014/main" id="{4E7DB23A-CBBC-B1F0-F80D-D126DD723D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1679" y="5307231"/>
                <a:ext cx="3056746" cy="629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ru-RU" sz="2300" b="1" dirty="0">
                    <a:solidFill>
                      <a:srgbClr val="1C2A55"/>
                    </a:solidFill>
                    <a:latin typeface="Calibri" pitchFamily="34" charset="0"/>
                  </a:rPr>
                  <a:t> Ликвидность</a:t>
                </a:r>
              </a:p>
            </p:txBody>
          </p:sp>
        </p:grp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3EF0ECAD-9413-83FF-A239-3790DFBA2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718" y="5646394"/>
              <a:ext cx="1308534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ru-RU" sz="2300" b="1" dirty="0">
                  <a:solidFill>
                    <a:srgbClr val="00B050"/>
                  </a:solidFill>
                  <a:latin typeface="Calibri" pitchFamily="34" charset="0"/>
                </a:rPr>
                <a:t>БАЛАНС</a:t>
              </a: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751CDE9B-9702-6644-E91F-3CF475001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2320" y="6006434"/>
              <a:ext cx="1566027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ru-RU" sz="2300" b="1" dirty="0">
                  <a:solidFill>
                    <a:srgbClr val="00B050"/>
                  </a:solidFill>
                  <a:latin typeface="Calibri" pitchFamily="34" charset="0"/>
                </a:rPr>
                <a:t>ПРИБЫЛЬ</a:t>
              </a: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03751B77-5AEF-5209-C00A-786F95C98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1297" y="5574386"/>
              <a:ext cx="1676393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ru-RU" sz="2300" b="1" dirty="0">
                  <a:solidFill>
                    <a:srgbClr val="00B050"/>
                  </a:solidFill>
                  <a:latin typeface="Calibri" pitchFamily="34" charset="0"/>
                </a:rPr>
                <a:t>ДЕНЕЖНЫЕ ПОТОКИ</a:t>
              </a: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08C8D864-8CA1-F2A6-A4A5-D1AD4E0A44CD}"/>
                </a:ext>
              </a:extLst>
            </p:cNvPr>
            <p:cNvCxnSpPr>
              <a:endCxn id="19" idx="0"/>
            </p:cNvCxnSpPr>
            <p:nvPr/>
          </p:nvCxnSpPr>
          <p:spPr bwMode="auto">
            <a:xfrm flipH="1">
              <a:off x="1236985" y="5282298"/>
              <a:ext cx="7883" cy="3640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735A226-638D-94CD-A584-86C29AE9B556}"/>
                </a:ext>
              </a:extLst>
            </p:cNvPr>
            <p:cNvCxnSpPr/>
            <p:nvPr/>
          </p:nvCxnSpPr>
          <p:spPr bwMode="auto">
            <a:xfrm rot="5400000">
              <a:off x="1836894" y="5785945"/>
              <a:ext cx="56755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41C3DBBC-B796-83C5-B9B2-5C38D7BC8137}"/>
                </a:ext>
              </a:extLst>
            </p:cNvPr>
            <p:cNvCxnSpPr/>
            <p:nvPr/>
          </p:nvCxnSpPr>
          <p:spPr bwMode="auto">
            <a:xfrm flipH="1">
              <a:off x="3169493" y="5340107"/>
              <a:ext cx="2620" cy="3062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Содержимое 5">
            <a:extLst>
              <a:ext uri="{FF2B5EF4-FFF2-40B4-BE49-F238E27FC236}">
                <a16:creationId xmlns:a16="http://schemas.microsoft.com/office/drawing/2014/main" id="{EC9F411E-58CE-0C0B-9BFF-D1BD77C6293B}"/>
              </a:ext>
            </a:extLst>
          </p:cNvPr>
          <p:cNvSpPr>
            <a:spLocks noGrp="1"/>
          </p:cNvSpPr>
          <p:nvPr/>
        </p:nvSpPr>
        <p:spPr bwMode="auto">
          <a:xfrm>
            <a:off x="4358282" y="1254605"/>
            <a:ext cx="6019698" cy="44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Доходность</a:t>
            </a:r>
            <a:endParaRPr lang="ru-RU" sz="20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633286" lvl="1" indent="-457108"/>
            <a:r>
              <a:rPr lang="ru-RU" sz="2000" dirty="0">
                <a:latin typeface="Arial" pitchFamily="34" charset="0"/>
                <a:cs typeface="Arial" pitchFamily="34" charset="0"/>
              </a:rPr>
              <a:t>Прибыльность сделок, бизнеса и капитала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Надежность (устойчивость)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Стабильность и предсказуемость результатов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Безубыточность 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Независимость от кредиторов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Ликвидность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Платежеспособность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Способность превращать прибыль в денежные средства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Наличие ликвидного имущества</a:t>
            </a:r>
          </a:p>
        </p:txBody>
      </p:sp>
      <p:sp>
        <p:nvSpPr>
          <p:cNvPr id="17" name="Скругленный прямоугольник 30">
            <a:extLst>
              <a:ext uri="{FF2B5EF4-FFF2-40B4-BE49-F238E27FC236}">
                <a16:creationId xmlns:a16="http://schemas.microsoft.com/office/drawing/2014/main" id="{9F233F88-4570-0624-219A-D265006F0828}"/>
              </a:ext>
            </a:extLst>
          </p:cNvPr>
          <p:cNvSpPr/>
          <p:nvPr/>
        </p:nvSpPr>
        <p:spPr>
          <a:xfrm>
            <a:off x="539031" y="5721438"/>
            <a:ext cx="9623318" cy="71942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96820">
              <a:spcBef>
                <a:spcPts val="675"/>
              </a:spcBef>
              <a:spcAft>
                <a:spcPts val="675"/>
              </a:spcAft>
              <a:buClr>
                <a:srgbClr val="78BE20"/>
              </a:buClr>
            </a:pPr>
            <a:r>
              <a:rPr lang="ru-RU" sz="2000" b="1" dirty="0">
                <a:solidFill>
                  <a:srgbClr val="C00000"/>
                </a:solidFill>
              </a:rPr>
              <a:t>Цель финансовых отчетов – показать результаты  бизнеса с точки зрения инвестора – кредитора, собственника, государства и общества!</a:t>
            </a:r>
            <a:endParaRPr lang="ru-RU" sz="20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3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E4F3CD48-C968-F46D-4D60-386DECF32E10}"/>
              </a:ext>
            </a:extLst>
          </p:cNvPr>
          <p:cNvGrpSpPr>
            <a:grpSpLocks/>
          </p:cNvGrpSpPr>
          <p:nvPr/>
        </p:nvGrpSpPr>
        <p:grpSpPr bwMode="auto">
          <a:xfrm>
            <a:off x="695325" y="-9525"/>
            <a:ext cx="11169650" cy="6827838"/>
            <a:chOff x="438" y="-6"/>
            <a:chExt cx="7036" cy="4301"/>
          </a:xfrm>
        </p:grpSpPr>
        <p:pic>
          <p:nvPicPr>
            <p:cNvPr id="4107" name="Picture 3">
              <a:extLst>
                <a:ext uri="{FF2B5EF4-FFF2-40B4-BE49-F238E27FC236}">
                  <a16:creationId xmlns:a16="http://schemas.microsoft.com/office/drawing/2014/main" id="{35515CCB-5AEE-19C1-007C-698C4D521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" y="-6"/>
              <a:ext cx="1993" cy="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8" name="Line 4">
              <a:extLst>
                <a:ext uri="{FF2B5EF4-FFF2-40B4-BE49-F238E27FC236}">
                  <a16:creationId xmlns:a16="http://schemas.microsoft.com/office/drawing/2014/main" id="{28DAB07C-DC62-68FA-4237-626ECD84A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" y="3993"/>
              <a:ext cx="5035" cy="0"/>
            </a:xfrm>
            <a:prstGeom prst="line">
              <a:avLst/>
            </a:prstGeom>
            <a:noFill/>
            <a:ln w="28440" cap="sq">
              <a:solidFill>
                <a:srgbClr val="00876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4109" name="Picture 5">
              <a:extLst>
                <a:ext uri="{FF2B5EF4-FFF2-40B4-BE49-F238E27FC236}">
                  <a16:creationId xmlns:a16="http://schemas.microsoft.com/office/drawing/2014/main" id="{1CCCA48B-A98F-FA5A-6E19-E40CA5FBB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" y="3862"/>
              <a:ext cx="137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099" name="Line 6">
            <a:extLst>
              <a:ext uri="{FF2B5EF4-FFF2-40B4-BE49-F238E27FC236}">
                <a16:creationId xmlns:a16="http://schemas.microsoft.com/office/drawing/2014/main" id="{3ED04408-EA1F-5518-F13B-5D5AF110C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250" y="1776413"/>
            <a:ext cx="8148638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6AEF41F6-433A-7EB2-3D92-787156843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7888" y="5972175"/>
            <a:ext cx="504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2B91A3E8-BBDA-0044-969C-18DF6FBA0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076" y="2052064"/>
            <a:ext cx="7619777" cy="58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ru-RU" altLang="ru-RU" sz="2400" dirty="0">
                <a:solidFill>
                  <a:srgbClr val="00664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Что такое успех бизнеса и как его измерить?</a:t>
            </a:r>
            <a:endParaRPr lang="ru-RU" altLang="ru-RU" sz="2400" dirty="0">
              <a:solidFill>
                <a:srgbClr val="000000"/>
              </a:solidFill>
              <a:latin typeface="-apple-system" charset="0"/>
            </a:endParaRPr>
          </a:p>
        </p:txBody>
      </p:sp>
      <p:sp>
        <p:nvSpPr>
          <p:cNvPr id="4102" name="Oval 9">
            <a:extLst>
              <a:ext uri="{FF2B5EF4-FFF2-40B4-BE49-F238E27FC236}">
                <a16:creationId xmlns:a16="http://schemas.microsoft.com/office/drawing/2014/main" id="{0CFB817B-92E2-82CB-38A8-7D28F75A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2346325"/>
            <a:ext cx="152400" cy="152400"/>
          </a:xfrm>
          <a:prstGeom prst="ellipse">
            <a:avLst/>
          </a:prstGeom>
          <a:solidFill>
            <a:srgbClr val="94C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Oval 10">
            <a:extLst>
              <a:ext uri="{FF2B5EF4-FFF2-40B4-BE49-F238E27FC236}">
                <a16:creationId xmlns:a16="http://schemas.microsoft.com/office/drawing/2014/main" id="{94D75DBB-264A-921B-6528-493347DF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3182938"/>
            <a:ext cx="152400" cy="152400"/>
          </a:xfrm>
          <a:prstGeom prst="ellipse">
            <a:avLst/>
          </a:prstGeom>
          <a:solidFill>
            <a:srgbClr val="94C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Oval 12">
            <a:extLst>
              <a:ext uri="{FF2B5EF4-FFF2-40B4-BE49-F238E27FC236}">
                <a16:creationId xmlns:a16="http://schemas.microsoft.com/office/drawing/2014/main" id="{4B1C826C-48AD-8CA4-7531-2F7991899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3983038"/>
            <a:ext cx="152400" cy="152400"/>
          </a:xfrm>
          <a:prstGeom prst="ellipse">
            <a:avLst/>
          </a:prstGeom>
          <a:solidFill>
            <a:srgbClr val="94C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Text Box 1">
            <a:extLst>
              <a:ext uri="{FF2B5EF4-FFF2-40B4-BE49-F238E27FC236}">
                <a16:creationId xmlns:a16="http://schemas.microsoft.com/office/drawing/2014/main" id="{44367DE8-77B5-64BA-222E-BC4525FF1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644525"/>
            <a:ext cx="7477125" cy="10842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sz="2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Ключевые вопросы мастер-класса</a:t>
            </a:r>
          </a:p>
        </p:txBody>
      </p:sp>
      <p:sp>
        <p:nvSpPr>
          <p:cNvPr id="2" name="Oval 12">
            <a:extLst>
              <a:ext uri="{FF2B5EF4-FFF2-40B4-BE49-F238E27FC236}">
                <a16:creationId xmlns:a16="http://schemas.microsoft.com/office/drawing/2014/main" id="{3631D5F0-B6E2-FC2E-2A73-D0A0B0BF9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4821238"/>
            <a:ext cx="152400" cy="152400"/>
          </a:xfrm>
          <a:prstGeom prst="ellipse">
            <a:avLst/>
          </a:prstGeom>
          <a:solidFill>
            <a:srgbClr val="94C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B6A5B666-2A47-FC41-7C0C-AFCABFFA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849" y="2870460"/>
            <a:ext cx="761977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</a:pPr>
            <a:r>
              <a:rPr lang="ru-RU" altLang="ru-RU" sz="2400" dirty="0">
                <a:solidFill>
                  <a:srgbClr val="00664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Как избежать противоречий между успехом в личной жизни и бизнесе?</a:t>
            </a:r>
            <a:endParaRPr lang="ru-RU" altLang="ru-RU" sz="2400" dirty="0">
              <a:solidFill>
                <a:srgbClr val="000000"/>
              </a:solidFill>
              <a:latin typeface="-apple-system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137DB49-B23B-D954-1024-B0D04D07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849" y="3746369"/>
            <a:ext cx="7619777" cy="58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ru-RU" altLang="ru-RU" sz="2400" dirty="0">
                <a:solidFill>
                  <a:srgbClr val="00664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Стратегия успеха и бизнес-модель «на пальцах»</a:t>
            </a:r>
            <a:endParaRPr lang="ru-RU" altLang="ru-RU" sz="2400" dirty="0">
              <a:solidFill>
                <a:srgbClr val="000000"/>
              </a:solidFill>
              <a:latin typeface="-apple-system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E318432-8E5C-70B0-D713-6066B625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324" y="4521498"/>
            <a:ext cx="761977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</a:pPr>
            <a:r>
              <a:rPr lang="ru-RU" altLang="ru-RU" sz="2400" dirty="0">
                <a:solidFill>
                  <a:srgbClr val="00664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Польза финансового и бизнес-моделирования для инвестиционной привлекательности</a:t>
            </a:r>
            <a:endParaRPr lang="ru-RU" altLang="ru-RU" sz="2400" dirty="0">
              <a:solidFill>
                <a:srgbClr val="000000"/>
              </a:solidFill>
              <a:latin typeface="-apple-system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089" y="1173941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64" y="6372597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3" y="6533059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12" y="377064"/>
            <a:ext cx="998236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Финансовая модель бизнеса (ОФР) 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E9380CA-063B-D3F3-A044-91523CEEF11F}"/>
              </a:ext>
            </a:extLst>
          </p:cNvPr>
          <p:cNvSpPr txBox="1">
            <a:spLocks/>
          </p:cNvSpPr>
          <p:nvPr/>
        </p:nvSpPr>
        <p:spPr>
          <a:xfrm>
            <a:off x="647550" y="1504891"/>
            <a:ext cx="5039545" cy="46805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	</a:t>
            </a:r>
            <a:r>
              <a:rPr lang="ru-RU" sz="2800" u="sng" dirty="0">
                <a:latin typeface="+mn-lt"/>
                <a:ea typeface="ＭＳ Ｐゴシック" charset="-128"/>
                <a:cs typeface="ＭＳ Ｐゴシック" charset="-128"/>
              </a:rPr>
              <a:t>Доходы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Продажа 1 коровы  8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u="sng" dirty="0">
                <a:latin typeface="+mn-lt"/>
                <a:ea typeface="ＭＳ Ｐゴシック" charset="-128"/>
                <a:cs typeface="ＭＳ Ｐゴシック" charset="-128"/>
              </a:rPr>
              <a:t>Продажа 2 коровы</a:t>
            </a:r>
            <a:r>
              <a:rPr lang="ru-RU" sz="2800" u="sng" dirty="0">
                <a:ea typeface="ＭＳ Ｐゴシック" charset="-128"/>
                <a:cs typeface="ＭＳ Ｐゴシック" charset="-128"/>
              </a:rPr>
              <a:t> </a:t>
            </a:r>
            <a:r>
              <a:rPr lang="ru-RU" sz="2800" u="sng" dirty="0">
                <a:latin typeface="+mn-lt"/>
                <a:ea typeface="ＭＳ Ｐゴシック" charset="-128"/>
                <a:cs typeface="ＭＳ Ｐゴシック" charset="-128"/>
              </a:rPr>
              <a:t>10 </a:t>
            </a: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млн. р.</a:t>
            </a:r>
            <a:endParaRPr lang="ru-RU" sz="2800" u="sng" dirty="0">
              <a:latin typeface="+mn-lt"/>
              <a:ea typeface="ＭＳ Ｐゴシック" charset="-128"/>
              <a:cs typeface="ＭＳ Ｐゴシック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800" b="1" dirty="0">
                <a:latin typeface="+mn-lt"/>
                <a:ea typeface="ＭＳ Ｐゴシック" charset="-128"/>
                <a:cs typeface="ＭＳ Ｐゴシック" charset="-128"/>
              </a:rPr>
              <a:t>    Всего доходов	      18 </a:t>
            </a: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млн. р.</a:t>
            </a:r>
            <a:endParaRPr lang="ru-RU" sz="28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	</a:t>
            </a:r>
            <a:r>
              <a:rPr lang="ru-RU" sz="2800" u="sng" dirty="0">
                <a:latin typeface="+mn-lt"/>
                <a:ea typeface="ＭＳ Ｐゴシック" charset="-128"/>
                <a:cs typeface="ＭＳ Ｐゴシック" charset="-128"/>
              </a:rPr>
              <a:t>Расходы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Покупка 1 коровы    7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u="sng" dirty="0">
                <a:latin typeface="+mn-lt"/>
                <a:ea typeface="ＭＳ Ｐゴシック" charset="-128"/>
                <a:cs typeface="ＭＳ Ｐゴシック" charset="-128"/>
              </a:rPr>
              <a:t>Покупка 2 коровы    9 </a:t>
            </a: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млн. р.</a:t>
            </a:r>
            <a:endParaRPr lang="ru-RU" sz="2800" u="sng" dirty="0">
              <a:latin typeface="+mn-lt"/>
              <a:ea typeface="ＭＳ Ｐゴシック" charset="-128"/>
              <a:cs typeface="ＭＳ Ｐゴシック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800" b="1" dirty="0">
                <a:latin typeface="+mn-lt"/>
                <a:ea typeface="ＭＳ Ｐゴシック" charset="-128"/>
                <a:cs typeface="ＭＳ Ｐゴシック" charset="-128"/>
              </a:rPr>
              <a:t>    Всего расходов	      16 млн. р.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b="1" dirty="0">
                <a:latin typeface="+mn-lt"/>
                <a:ea typeface="ＭＳ Ｐゴシック" charset="-128"/>
                <a:cs typeface="ＭＳ Ｐゴシック" charset="-128"/>
              </a:rPr>
              <a:t>   Прибыль = 18 – 16 = 2 млн. р.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5E5179C1-8DD6-6D61-AED8-839A18B0C4A8}"/>
              </a:ext>
            </a:extLst>
          </p:cNvPr>
          <p:cNvSpPr>
            <a:spLocks noGrp="1"/>
          </p:cNvSpPr>
          <p:nvPr/>
        </p:nvSpPr>
        <p:spPr bwMode="auto">
          <a:xfrm>
            <a:off x="6443687" y="1321193"/>
            <a:ext cx="3995936" cy="478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«Мужик коровы продавал…» </a:t>
            </a: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7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Продал по 8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9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Продал по 10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11</a:t>
            </a:r>
            <a:r>
              <a:rPr lang="ru-RU" sz="2800" dirty="0"/>
              <a:t> млн. р.</a:t>
            </a:r>
            <a:br>
              <a:rPr lang="ru-RU" sz="2800" dirty="0">
                <a:ea typeface="Arial Unicode MS" pitchFamily="34" charset="-128"/>
                <a:cs typeface="Arial" pitchFamily="34" charset="0"/>
              </a:rPr>
            </a:br>
            <a:r>
              <a:rPr lang="ru-RU" sz="2800" dirty="0">
                <a:ea typeface="Arial Unicode MS" pitchFamily="34" charset="-128"/>
                <a:cs typeface="Arial" pitchFamily="34" charset="0"/>
              </a:rPr>
              <a:t>пока еще не продал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3947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63" y="957756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64" y="6372597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3" y="6533059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12" y="377064"/>
            <a:ext cx="998236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Финансовая модель бизнеса (ОДДС) 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5E5179C1-8DD6-6D61-AED8-839A18B0C4A8}"/>
              </a:ext>
            </a:extLst>
          </p:cNvPr>
          <p:cNvSpPr>
            <a:spLocks noGrp="1"/>
          </p:cNvSpPr>
          <p:nvPr/>
        </p:nvSpPr>
        <p:spPr bwMode="auto">
          <a:xfrm>
            <a:off x="6657499" y="1101416"/>
            <a:ext cx="3995936" cy="478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«Мужик коровы продавал…» </a:t>
            </a: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7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Продал по 8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9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Продал по 10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11</a:t>
            </a:r>
            <a:r>
              <a:rPr lang="ru-RU" sz="2800" dirty="0"/>
              <a:t> млн. р.</a:t>
            </a:r>
            <a:br>
              <a:rPr lang="ru-RU" sz="2800" dirty="0">
                <a:ea typeface="Arial Unicode MS" pitchFamily="34" charset="-128"/>
                <a:cs typeface="Arial" pitchFamily="34" charset="0"/>
              </a:rPr>
            </a:br>
            <a:r>
              <a:rPr lang="ru-RU" sz="2800" dirty="0">
                <a:ea typeface="Arial Unicode MS" pitchFamily="34" charset="-128"/>
                <a:cs typeface="Arial" pitchFamily="34" charset="0"/>
              </a:rPr>
              <a:t>пока еще не продал</a:t>
            </a:r>
          </a:p>
          <a:p>
            <a:endParaRPr lang="ru-RU" sz="2800" dirty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B9CF2389-8949-049C-D4C8-48CFCBA98256}"/>
              </a:ext>
            </a:extLst>
          </p:cNvPr>
          <p:cNvSpPr txBox="1">
            <a:spLocks/>
          </p:cNvSpPr>
          <p:nvPr/>
        </p:nvSpPr>
        <p:spPr>
          <a:xfrm>
            <a:off x="641412" y="1115033"/>
            <a:ext cx="5687453" cy="54164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eaLnBrk="0" hangingPunct="0">
              <a:spcBef>
                <a:spcPts val="0"/>
              </a:spcBef>
              <a:defRPr/>
            </a:pPr>
            <a:r>
              <a:rPr lang="ru-RU" sz="2200" b="1" dirty="0">
                <a:ea typeface="ＭＳ Ｐゴシック" charset="-128"/>
                <a:cs typeface="ＭＳ Ｐゴシック" charset="-128"/>
              </a:rPr>
              <a:t>Остаток денег на начало	             0 р.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ru-RU" sz="2200" dirty="0">
                <a:ea typeface="ＭＳ Ｐゴシック" charset="-128"/>
                <a:cs typeface="ＭＳ Ｐゴシック" charset="-128"/>
              </a:rPr>
              <a:t>	</a:t>
            </a:r>
            <a:r>
              <a:rPr lang="ru-RU" sz="2200" u="sng" dirty="0">
                <a:ea typeface="ＭＳ Ｐゴシック" charset="-128"/>
                <a:cs typeface="ＭＳ Ｐゴシック" charset="-128"/>
              </a:rPr>
              <a:t>Поступления:</a:t>
            </a:r>
          </a:p>
          <a:p>
            <a:pPr marL="342900" indent="-342900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dirty="0">
                <a:ea typeface="ＭＳ Ｐゴシック" charset="-128"/>
                <a:cs typeface="ＭＳ Ｐゴシック" charset="-128"/>
              </a:rPr>
              <a:t>Взнос собственника             7 млн. р.</a:t>
            </a:r>
          </a:p>
          <a:p>
            <a:pPr marL="342900" indent="-342900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dirty="0">
                <a:ea typeface="ＭＳ Ｐゴシック" charset="-128"/>
                <a:cs typeface="ＭＳ Ｐゴシック" charset="-128"/>
              </a:rPr>
              <a:t>Продажа 1 коровы 		    8 млн. р.</a:t>
            </a:r>
          </a:p>
          <a:p>
            <a:pPr marL="342900" indent="-342900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dirty="0">
                <a:ea typeface="ＭＳ Ｐゴシック" charset="-128"/>
                <a:cs typeface="ＭＳ Ｐゴシック" charset="-128"/>
              </a:rPr>
              <a:t>Привлечение долга		    1 млн. р.</a:t>
            </a:r>
          </a:p>
          <a:p>
            <a:pPr marL="342900" indent="-342900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dirty="0">
                <a:ea typeface="ＭＳ Ｐゴシック" charset="-128"/>
                <a:cs typeface="ＭＳ Ｐゴシック" charset="-128"/>
              </a:rPr>
              <a:t>Продажа 2 коровы         	  10 млн. р.</a:t>
            </a:r>
          </a:p>
          <a:p>
            <a:pPr marL="342900" indent="-342900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u="sng" dirty="0">
                <a:ea typeface="ＭＳ Ｐゴシック" charset="-128"/>
                <a:cs typeface="ＭＳ Ｐゴシック" charset="-128"/>
              </a:rPr>
              <a:t>Привлечение долга		    1 </a:t>
            </a:r>
            <a:r>
              <a:rPr lang="ru-RU" sz="2200" dirty="0">
                <a:ea typeface="ＭＳ Ｐゴシック" charset="-128"/>
                <a:cs typeface="ＭＳ Ｐゴシック" charset="-128"/>
              </a:rPr>
              <a:t>млн. р.</a:t>
            </a:r>
            <a:endParaRPr lang="ru-RU" sz="2200" u="sng" dirty="0"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ru-RU" sz="2200" b="1" dirty="0">
                <a:ea typeface="ＭＳ Ｐゴシック" charset="-128"/>
                <a:cs typeface="ＭＳ Ｐゴシック" charset="-128"/>
              </a:rPr>
              <a:t>	Всего поступлений	        27 млн. р.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ru-RU" sz="2200" dirty="0">
                <a:ea typeface="ＭＳ Ｐゴシック" charset="-128"/>
                <a:cs typeface="ＭＳ Ｐゴシック" charset="-128"/>
              </a:rPr>
              <a:t>	</a:t>
            </a:r>
            <a:r>
              <a:rPr lang="ru-RU" sz="2200" u="sng" dirty="0">
                <a:ea typeface="ＭＳ Ｐゴシック" charset="-128"/>
                <a:cs typeface="ＭＳ Ｐゴシック" charset="-128"/>
              </a:rPr>
              <a:t>Платежи:</a:t>
            </a:r>
          </a:p>
          <a:p>
            <a:pPr marL="342900" indent="-342900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dirty="0">
                <a:ea typeface="ＭＳ Ｐゴシック" charset="-128"/>
                <a:cs typeface="ＭＳ Ｐゴシック" charset="-128"/>
              </a:rPr>
              <a:t>Оплата покупки 1 коровы    7 млн. р.</a:t>
            </a:r>
          </a:p>
          <a:p>
            <a:pPr marL="342900" indent="-342900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dirty="0">
                <a:ea typeface="ＭＳ Ｐゴシック" charset="-128"/>
                <a:cs typeface="ＭＳ Ｐゴシック" charset="-128"/>
              </a:rPr>
              <a:t>Оплата покупки 2 коровы	    9 млн. р.</a:t>
            </a:r>
          </a:p>
          <a:p>
            <a:pPr marL="342900" indent="-342900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u="sng" dirty="0">
                <a:ea typeface="ＭＳ Ｐゴシック" charset="-128"/>
                <a:cs typeface="ＭＳ Ｐゴシック" charset="-128"/>
              </a:rPr>
              <a:t>Оплата покупки 3 коровы   11 млн. р.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ru-RU" sz="2200" b="1" dirty="0">
                <a:ea typeface="ＭＳ Ｐゴシック" charset="-128"/>
                <a:cs typeface="ＭＳ Ｐゴシック" charset="-128"/>
              </a:rPr>
              <a:t>	Всего платежей</a:t>
            </a:r>
            <a:r>
              <a:rPr lang="ru-RU" sz="2200" dirty="0">
                <a:ea typeface="ＭＳ Ｐゴシック" charset="-128"/>
                <a:cs typeface="ＭＳ Ｐゴシック" charset="-128"/>
              </a:rPr>
              <a:t>		        </a:t>
            </a:r>
            <a:r>
              <a:rPr lang="ru-RU" sz="2200" b="1" dirty="0">
                <a:ea typeface="ＭＳ Ｐゴシック" charset="-128"/>
                <a:cs typeface="ＭＳ Ｐゴシック" charset="-128"/>
              </a:rPr>
              <a:t>27 млн. р.</a:t>
            </a:r>
            <a:endParaRPr lang="ru-RU" sz="2200" dirty="0"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ru-RU" sz="2200" b="1" dirty="0">
                <a:ea typeface="ＭＳ Ｐゴシック" charset="-128"/>
                <a:cs typeface="ＭＳ Ｐゴシック" charset="-128"/>
              </a:rPr>
              <a:t>Поступления минус Платежи         0 р.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ru-RU" sz="2200" b="1" dirty="0">
                <a:ea typeface="ＭＳ Ｐゴシック" charset="-128"/>
                <a:cs typeface="ＭＳ Ｐゴシック" charset="-128"/>
              </a:rPr>
              <a:t>Остаток денег на конец                   0 р.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ru-RU" sz="22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26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63" y="957756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64" y="6372597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3" y="6533059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12" y="377064"/>
            <a:ext cx="998236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Финансовая модель (Изменение капитала) 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5E5179C1-8DD6-6D61-AED8-839A18B0C4A8}"/>
              </a:ext>
            </a:extLst>
          </p:cNvPr>
          <p:cNvSpPr>
            <a:spLocks noGrp="1"/>
          </p:cNvSpPr>
          <p:nvPr/>
        </p:nvSpPr>
        <p:spPr bwMode="auto">
          <a:xfrm>
            <a:off x="7632328" y="1043871"/>
            <a:ext cx="3995936" cy="478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«Мужик коровы продавал…» </a:t>
            </a: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7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Продал по 8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9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Продал по 10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11</a:t>
            </a:r>
            <a:r>
              <a:rPr lang="ru-RU" sz="2800" dirty="0"/>
              <a:t> млн. р.</a:t>
            </a:r>
            <a:br>
              <a:rPr lang="ru-RU" sz="2800" dirty="0">
                <a:ea typeface="Arial Unicode MS" pitchFamily="34" charset="-128"/>
                <a:cs typeface="Arial" pitchFamily="34" charset="0"/>
              </a:rPr>
            </a:br>
            <a:r>
              <a:rPr lang="ru-RU" sz="2800" dirty="0">
                <a:ea typeface="Arial Unicode MS" pitchFamily="34" charset="-128"/>
                <a:cs typeface="Arial" pitchFamily="34" charset="0"/>
              </a:rPr>
              <a:t>пока еще не продал</a:t>
            </a:r>
          </a:p>
          <a:p>
            <a:endParaRPr lang="ru-RU" sz="2800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D42310F-6F6C-DA64-53F9-CB2D9EA76576}"/>
              </a:ext>
            </a:extLst>
          </p:cNvPr>
          <p:cNvSpPr txBox="1">
            <a:spLocks/>
          </p:cNvSpPr>
          <p:nvPr/>
        </p:nvSpPr>
        <p:spPr>
          <a:xfrm>
            <a:off x="655858" y="1012597"/>
            <a:ext cx="7227989" cy="48114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atin typeface="+mn-lt"/>
                <a:ea typeface="ＭＳ Ｐゴシック" charset="-128"/>
                <a:cs typeface="ＭＳ Ｐゴシック" charset="-128"/>
              </a:rPr>
              <a:t>Взнос в собственный капитал	7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Капитал после первой сделки 	8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Привлечение долга	                 1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Общий капитал </a:t>
            </a:r>
            <a:b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перед 2 сделкой				      9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Капитал после второй сделки 10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Привлечение долга 		  	      1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Общий капитал </a:t>
            </a:r>
            <a:b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перед 3 сделкой		 		    11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atin typeface="+mn-lt"/>
                <a:ea typeface="ＭＳ Ｐゴシック" charset="-128"/>
                <a:cs typeface="ＭＳ Ｐゴシック" charset="-128"/>
              </a:rPr>
              <a:t>Рост капитала               11 – 7 =  4 млн. р.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atin typeface="+mn-lt"/>
                <a:ea typeface="ＭＳ Ｐゴシック" charset="-128"/>
                <a:cs typeface="ＭＳ Ｐゴシック" charset="-128"/>
              </a:rPr>
              <a:t>В том числе заемного 			2 млн. р.  </a:t>
            </a:r>
            <a:r>
              <a:rPr lang="ru-RU" sz="2800" dirty="0"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442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63" y="1114426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64" y="6372597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3" y="6533059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12" y="434285"/>
            <a:ext cx="998236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Финансовая модель (ОФП и связь отчетов) 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5E5179C1-8DD6-6D61-AED8-839A18B0C4A8}"/>
              </a:ext>
            </a:extLst>
          </p:cNvPr>
          <p:cNvSpPr>
            <a:spLocks noGrp="1"/>
          </p:cNvSpPr>
          <p:nvPr/>
        </p:nvSpPr>
        <p:spPr bwMode="auto">
          <a:xfrm>
            <a:off x="5875807" y="1258442"/>
            <a:ext cx="3995936" cy="478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«Мужик коровы продавал…» </a:t>
            </a: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7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Продал по 8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9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Продал по 10 </a:t>
            </a:r>
            <a:r>
              <a:rPr lang="ru-RU" sz="2800" dirty="0"/>
              <a:t>млн. р.</a:t>
            </a:r>
            <a:endParaRPr lang="ru-RU" sz="2800" dirty="0">
              <a:ea typeface="Arial Unicode MS" pitchFamily="34" charset="-128"/>
              <a:cs typeface="Arial" pitchFamily="34" charset="0"/>
            </a:endParaRPr>
          </a:p>
          <a:p>
            <a:pPr marL="304708" indent="-304708" eaLnBrk="0" hangingPunct="0">
              <a:buFont typeface="Arial" charset="0"/>
              <a:buChar char="•"/>
              <a:defRPr/>
            </a:pPr>
            <a:r>
              <a:rPr lang="ru-RU" sz="2800" dirty="0">
                <a:ea typeface="Arial Unicode MS" pitchFamily="34" charset="-128"/>
                <a:cs typeface="Arial" pitchFamily="34" charset="0"/>
              </a:rPr>
              <a:t>Купил по 11</a:t>
            </a:r>
            <a:r>
              <a:rPr lang="ru-RU" sz="2800" dirty="0"/>
              <a:t> млн. р.</a:t>
            </a:r>
            <a:br>
              <a:rPr lang="ru-RU" sz="2800" dirty="0">
                <a:ea typeface="Arial Unicode MS" pitchFamily="34" charset="-128"/>
                <a:cs typeface="Arial" pitchFamily="34" charset="0"/>
              </a:rPr>
            </a:br>
            <a:r>
              <a:rPr lang="ru-RU" sz="2800" dirty="0">
                <a:ea typeface="Arial Unicode MS" pitchFamily="34" charset="-128"/>
                <a:cs typeface="Arial" pitchFamily="34" charset="0"/>
              </a:rPr>
              <a:t>пока еще не продал</a:t>
            </a:r>
          </a:p>
          <a:p>
            <a:endParaRPr lang="ru-RU" sz="2800" dirty="0"/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10764DD3-76FD-6B78-09B8-07FDA77EA1A9}"/>
              </a:ext>
            </a:extLst>
          </p:cNvPr>
          <p:cNvSpPr txBox="1"/>
          <p:nvPr/>
        </p:nvSpPr>
        <p:spPr>
          <a:xfrm>
            <a:off x="727634" y="5865440"/>
            <a:ext cx="46379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Aft>
                <a:spcPts val="120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∆СК 2 млн. р. = Прибыль 2 млн. р.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4231AA4-3EC5-142C-F5C3-E1F42B0DDDA0}"/>
              </a:ext>
            </a:extLst>
          </p:cNvPr>
          <p:cNvGrpSpPr/>
          <p:nvPr/>
        </p:nvGrpSpPr>
        <p:grpSpPr>
          <a:xfrm>
            <a:off x="755055" y="1386245"/>
            <a:ext cx="4610546" cy="1970281"/>
            <a:chOff x="755055" y="1386245"/>
            <a:chExt cx="4610546" cy="1970281"/>
          </a:xfrm>
        </p:grpSpPr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ADB73CD1-A7A8-8BC8-10C4-54F58AA2A483}"/>
                </a:ext>
              </a:extLst>
            </p:cNvPr>
            <p:cNvSpPr txBox="1"/>
            <p:nvPr/>
          </p:nvSpPr>
          <p:spPr>
            <a:xfrm>
              <a:off x="755057" y="1848421"/>
              <a:ext cx="2304254" cy="15081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Активы: </a:t>
              </a:r>
            </a:p>
            <a:p>
              <a:pPr defTabSz="914400" eaLnBrk="1" hangingPunct="1">
                <a:defRPr/>
              </a:pPr>
              <a:endParaRPr lang="ru-RU" sz="24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914400" eaLnBrk="1" hangingPunct="1">
                <a:defRPr/>
              </a:pPr>
              <a:endParaRPr lang="ru-RU" sz="20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914400" eaLnBrk="1" hangingPunct="1">
                <a:defRPr/>
              </a:pPr>
              <a:r>
                <a:rPr lang="ru-RU" sz="2000" dirty="0">
                  <a:solidFill>
                    <a:srgbClr val="000000"/>
                  </a:solidFill>
                  <a:latin typeface="Calibri" pitchFamily="34" charset="0"/>
                </a:rPr>
                <a:t>Деньги</a:t>
              </a: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 7 млн. р.</a:t>
              </a:r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0EF13E01-7C54-140C-50B3-3D35D6326A1D}"/>
                </a:ext>
              </a:extLst>
            </p:cNvPr>
            <p:cNvSpPr txBox="1"/>
            <p:nvPr/>
          </p:nvSpPr>
          <p:spPr>
            <a:xfrm>
              <a:off x="3061347" y="1844795"/>
              <a:ext cx="230425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hangingPunct="1">
                <a:spcAft>
                  <a:spcPts val="1200"/>
                </a:spcAft>
                <a:defRPr/>
              </a:pP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ЗК 0 млн. р.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9AFE52CF-595A-486B-F1B7-84B5C6243B2A}"/>
                </a:ext>
              </a:extLst>
            </p:cNvPr>
            <p:cNvSpPr txBox="1"/>
            <p:nvPr/>
          </p:nvSpPr>
          <p:spPr>
            <a:xfrm>
              <a:off x="755055" y="1386245"/>
              <a:ext cx="4610546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Баланс на начало (после взноса)</a:t>
              </a: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D36FDDEC-2561-64AE-5DED-081337E85E6D}"/>
                </a:ext>
              </a:extLst>
            </p:cNvPr>
            <p:cNvSpPr txBox="1"/>
            <p:nvPr/>
          </p:nvSpPr>
          <p:spPr>
            <a:xfrm>
              <a:off x="3061347" y="2300968"/>
              <a:ext cx="2304254" cy="10464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hangingPunct="1">
                <a:spcAft>
                  <a:spcPts val="1200"/>
                </a:spcAft>
                <a:defRPr/>
              </a:pP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СК 7 млн. р.</a:t>
              </a:r>
            </a:p>
            <a:p>
              <a:pPr defTabSz="914400" eaLnBrk="1" hangingPunct="1">
                <a:spcAft>
                  <a:spcPts val="1200"/>
                </a:spcAft>
                <a:defRPr/>
              </a:pPr>
              <a:endParaRPr lang="ru-RU" sz="2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1FC9708-4D51-161F-E6E7-BF5AFB0F7BD5}"/>
              </a:ext>
            </a:extLst>
          </p:cNvPr>
          <p:cNvGrpSpPr/>
          <p:nvPr/>
        </p:nvGrpSpPr>
        <p:grpSpPr>
          <a:xfrm>
            <a:off x="755055" y="3610228"/>
            <a:ext cx="4610546" cy="1970281"/>
            <a:chOff x="755055" y="1386245"/>
            <a:chExt cx="4610546" cy="1970281"/>
          </a:xfrm>
        </p:grpSpPr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A7992404-AB64-E633-1725-06C1BD813E20}"/>
                </a:ext>
              </a:extLst>
            </p:cNvPr>
            <p:cNvSpPr txBox="1"/>
            <p:nvPr/>
          </p:nvSpPr>
          <p:spPr>
            <a:xfrm>
              <a:off x="755057" y="1848421"/>
              <a:ext cx="2304254" cy="15081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Активы: </a:t>
              </a:r>
            </a:p>
            <a:p>
              <a:pPr defTabSz="914400" eaLnBrk="1" hangingPunct="1">
                <a:defRPr/>
              </a:pPr>
              <a:endParaRPr lang="ru-RU" sz="24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914400" eaLnBrk="1" hangingPunct="1">
                <a:defRPr/>
              </a:pPr>
              <a:endParaRPr lang="ru-RU" sz="20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914400" eaLnBrk="1" hangingPunct="1">
                <a:defRPr/>
              </a:pPr>
              <a:r>
                <a:rPr lang="ru-RU" sz="2000" dirty="0">
                  <a:solidFill>
                    <a:srgbClr val="000000"/>
                  </a:solidFill>
                  <a:latin typeface="Calibri" pitchFamily="34" charset="0"/>
                </a:rPr>
                <a:t>Корова </a:t>
              </a: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11 млн. р.</a:t>
              </a: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FEF72404-EA46-FE87-FA9D-7D3E370E6AAF}"/>
                </a:ext>
              </a:extLst>
            </p:cNvPr>
            <p:cNvSpPr txBox="1"/>
            <p:nvPr/>
          </p:nvSpPr>
          <p:spPr>
            <a:xfrm>
              <a:off x="3061347" y="1844795"/>
              <a:ext cx="230425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hangingPunct="1">
                <a:spcAft>
                  <a:spcPts val="1200"/>
                </a:spcAft>
                <a:defRPr/>
              </a:pP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ЗК 2 млн. р.</a:t>
              </a: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DF7827E0-5BD1-EF2A-4EA5-B6D5704B765C}"/>
                </a:ext>
              </a:extLst>
            </p:cNvPr>
            <p:cNvSpPr txBox="1"/>
            <p:nvPr/>
          </p:nvSpPr>
          <p:spPr>
            <a:xfrm>
              <a:off x="755055" y="1386245"/>
              <a:ext cx="4610546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Баланс на конец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065F89FE-0C5C-3CF0-E4A9-21561AF0540F}"/>
                </a:ext>
              </a:extLst>
            </p:cNvPr>
            <p:cNvSpPr txBox="1"/>
            <p:nvPr/>
          </p:nvSpPr>
          <p:spPr>
            <a:xfrm>
              <a:off x="3061347" y="2300968"/>
              <a:ext cx="2304254" cy="10464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hangingPunct="1">
                <a:spcAft>
                  <a:spcPts val="1200"/>
                </a:spcAft>
                <a:defRPr/>
              </a:pPr>
              <a:r>
                <a:rPr lang="ru-RU" sz="2400" dirty="0">
                  <a:solidFill>
                    <a:srgbClr val="000000"/>
                  </a:solidFill>
                  <a:latin typeface="Calibri" pitchFamily="34" charset="0"/>
                </a:rPr>
                <a:t>СК 9 млн. р.</a:t>
              </a:r>
            </a:p>
            <a:p>
              <a:pPr defTabSz="914400" eaLnBrk="1" hangingPunct="1">
                <a:spcAft>
                  <a:spcPts val="1200"/>
                </a:spcAft>
                <a:defRPr/>
              </a:pPr>
              <a:endParaRPr lang="ru-RU" sz="2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829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63" y="1330450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64" y="6372597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3" y="6533059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82" y="279118"/>
            <a:ext cx="9982367" cy="9809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Финансовая модель как</a:t>
            </a:r>
            <a:b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инструмент диагностики успеха бизнеса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8DEF16-12F8-A997-7EB9-D5C1101F65BE}"/>
              </a:ext>
            </a:extLst>
          </p:cNvPr>
          <p:cNvGrpSpPr>
            <a:grpSpLocks/>
          </p:cNvGrpSpPr>
          <p:nvPr/>
        </p:nvGrpSpPr>
        <p:grpSpPr bwMode="auto">
          <a:xfrm>
            <a:off x="780930" y="1447215"/>
            <a:ext cx="4294605" cy="4159400"/>
            <a:chOff x="2210491" y="1354957"/>
            <a:chExt cx="6184084" cy="5843032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C7435526-4236-97EE-F7C7-F6D186EDD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8697" y="1354957"/>
              <a:ext cx="4832729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D9A05EB3-1C51-6D3B-AD44-3FF35B885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t="13898"/>
            <a:stretch>
              <a:fillRect/>
            </a:stretch>
          </p:blipFill>
          <p:spPr bwMode="auto">
            <a:xfrm>
              <a:off x="2302823" y="3521121"/>
              <a:ext cx="4848604" cy="1997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9C042ED3-8319-2114-935C-035B7068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0491" y="5515969"/>
              <a:ext cx="2784143" cy="62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ru-RU" sz="2300" b="1" dirty="0">
                  <a:solidFill>
                    <a:srgbClr val="1C2A55"/>
                  </a:solidFill>
                  <a:cs typeface="Arial" pitchFamily="34" charset="0"/>
                </a:rPr>
                <a:t>надежность</a:t>
              </a:r>
            </a:p>
          </p:txBody>
        </p:sp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24A9B6E7-C7EA-50FE-80C8-9336FAD60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5523" y="6073859"/>
              <a:ext cx="2784142" cy="1124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ru-RU" sz="2300" b="1" dirty="0">
                  <a:solidFill>
                    <a:srgbClr val="1C2A55"/>
                  </a:solidFill>
                  <a:cs typeface="Arial" pitchFamily="34" charset="0"/>
                </a:rPr>
                <a:t> + доходность</a:t>
              </a:r>
            </a:p>
          </p:txBody>
        </p: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074F7A4C-F55F-5712-4ED9-6B0E4E50F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734" y="5542832"/>
              <a:ext cx="3614841" cy="62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ru-RU" sz="2300" b="1" dirty="0">
                  <a:solidFill>
                    <a:srgbClr val="1C2A55"/>
                  </a:solidFill>
                  <a:cs typeface="Arial" pitchFamily="34" charset="0"/>
                </a:rPr>
                <a:t> + ликвидность</a:t>
              </a:r>
            </a:p>
          </p:txBody>
        </p:sp>
      </p:grpSp>
      <p:sp>
        <p:nvSpPr>
          <p:cNvPr id="15" name="Равно 14">
            <a:extLst>
              <a:ext uri="{FF2B5EF4-FFF2-40B4-BE49-F238E27FC236}">
                <a16:creationId xmlns:a16="http://schemas.microsoft.com/office/drawing/2014/main" id="{C2BE0AB8-734B-2E3B-6684-F1C1D295F459}"/>
              </a:ext>
            </a:extLst>
          </p:cNvPr>
          <p:cNvSpPr/>
          <p:nvPr/>
        </p:nvSpPr>
        <p:spPr bwMode="auto">
          <a:xfrm>
            <a:off x="4453338" y="2737179"/>
            <a:ext cx="1031411" cy="504084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50" tIns="51424" rIns="102850" bIns="51424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9450AEEC-7A0A-FA3C-AFD6-270DB7D5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5466" y="1447215"/>
            <a:ext cx="3786670" cy="243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AE5BAB23-548B-1D97-814E-D11F3E63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6" y="4049556"/>
            <a:ext cx="3786670" cy="11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0" tIns="51424" rIns="102850" bIns="51424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300" b="1" dirty="0">
                <a:solidFill>
                  <a:srgbClr val="1C2A55"/>
                </a:solidFill>
                <a:cs typeface="Arial" pitchFamily="34" charset="0"/>
              </a:rPr>
              <a:t>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Прозрачность  бизнеса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и предсказуемость его результатов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FFD137E-22D6-5458-378E-3EAF5C75CB5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095392" y="5185170"/>
            <a:ext cx="633606" cy="589119"/>
            <a:chOff x="4310942" y="5090445"/>
            <a:chExt cx="904242" cy="516666"/>
          </a:xfrm>
        </p:grpSpPr>
        <p:sp>
          <p:nvSpPr>
            <p:cNvPr id="26" name="Равно 25">
              <a:extLst>
                <a:ext uri="{FF2B5EF4-FFF2-40B4-BE49-F238E27FC236}">
                  <a16:creationId xmlns:a16="http://schemas.microsoft.com/office/drawing/2014/main" id="{B5863923-3B7C-9ED6-73BE-D8591F5F0C46}"/>
                </a:ext>
              </a:extLst>
            </p:cNvPr>
            <p:cNvSpPr/>
            <p:nvPr/>
          </p:nvSpPr>
          <p:spPr bwMode="auto">
            <a:xfrm rot="10800000" flipH="1">
              <a:off x="4310942" y="5090446"/>
              <a:ext cx="904242" cy="516665"/>
            </a:xfrm>
            <a:prstGeom prst="mathEqual">
              <a:avLst>
                <a:gd name="adj1" fmla="val 13300"/>
                <a:gd name="adj2" fmla="val 1176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Нашивка 41">
              <a:extLst>
                <a:ext uri="{FF2B5EF4-FFF2-40B4-BE49-F238E27FC236}">
                  <a16:creationId xmlns:a16="http://schemas.microsoft.com/office/drawing/2014/main" id="{A5DE04C4-1E03-9492-D065-2AD06CF0D105}"/>
                </a:ext>
              </a:extLst>
            </p:cNvPr>
            <p:cNvSpPr/>
            <p:nvPr/>
          </p:nvSpPr>
          <p:spPr>
            <a:xfrm>
              <a:off x="4885460" y="5090445"/>
              <a:ext cx="329724" cy="491229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19">
            <a:extLst>
              <a:ext uri="{FF2B5EF4-FFF2-40B4-BE49-F238E27FC236}">
                <a16:creationId xmlns:a16="http://schemas.microsoft.com/office/drawing/2014/main" id="{8EABB5BC-C16F-F6C6-813B-0AB7BB5B9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5" y="5796533"/>
            <a:ext cx="9744922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0" tIns="51424" rIns="102850" bIns="51424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1C2A55"/>
                </a:solidFill>
                <a:cs typeface="Arial" pitchFamily="34" charset="0"/>
              </a:rPr>
              <a:t> Привлекательность для инвесторов! </a:t>
            </a:r>
          </a:p>
        </p:txBody>
      </p:sp>
    </p:spTree>
    <p:extLst>
      <p:ext uri="{BB962C8B-B14F-4D97-AF65-F5344CB8AC3E}">
        <p14:creationId xmlns:p14="http://schemas.microsoft.com/office/powerpoint/2010/main" val="54890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C3658E53-B21D-AE32-58F9-301BCA62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0"/>
            <a:ext cx="317658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id="{50E74A06-B408-E3BF-2120-7DA969A0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76559"/>
            <a:ext cx="3329081" cy="14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Line 3">
            <a:extLst>
              <a:ext uri="{FF2B5EF4-FFF2-40B4-BE49-F238E27FC236}">
                <a16:creationId xmlns:a16="http://schemas.microsoft.com/office/drawing/2014/main" id="{89C86E1A-3286-C52B-4D94-31C5B1B0A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08" y="5580509"/>
            <a:ext cx="8567738" cy="60325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33CA9F8D-5C60-72DF-02C8-B3C09CD5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840264"/>
            <a:ext cx="9105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2000" b="1" baseline="30000" dirty="0">
                <a:solidFill>
                  <a:srgbClr val="32946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614000, Россия, Пермь, ул. Чернышевского,28а,   	  	Тел. +7 919 711 73 36</a:t>
            </a:r>
          </a:p>
          <a:p>
            <a:pPr eaLnBrk="1" hangingPunct="1">
              <a:buSzPct val="100000"/>
            </a:pPr>
            <a:r>
              <a:rPr lang="en-US" altLang="ru-RU" sz="2000" b="1" baseline="30000" dirty="0">
                <a:solidFill>
                  <a:srgbClr val="32946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e-mail: clubfinancier20@gmail.com                          </a:t>
            </a:r>
            <a:r>
              <a:rPr lang="ru-RU" altLang="ru-RU" sz="2000" b="1" baseline="30000" dirty="0">
                <a:solidFill>
                  <a:srgbClr val="32946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ru-RU" sz="2000" b="1" baseline="30000" dirty="0">
                <a:solidFill>
                  <a:srgbClr val="32946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www.fingramota/permkrai.ru</a:t>
            </a: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D77A750E-448A-E9EB-371F-E8B22E4EA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187" y="4561504"/>
            <a:ext cx="439248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Успеха в развитии!  </a:t>
            </a:r>
          </a:p>
        </p:txBody>
      </p:sp>
      <p:pic>
        <p:nvPicPr>
          <p:cNvPr id="15367" name="Picture 2" descr="E:\РЦФГ\qr код ВК.jpg">
            <a:extLst>
              <a:ext uri="{FF2B5EF4-FFF2-40B4-BE49-F238E27FC236}">
                <a16:creationId xmlns:a16="http://schemas.microsoft.com/office/drawing/2014/main" id="{9134328B-F2CC-8BD4-ED63-BD2598FBB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81756"/>
            <a:ext cx="2591693" cy="25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C9FF2D-9A5F-FFB2-3F0E-101C1BA9C8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8" r="1517" b="19308"/>
          <a:stretch/>
        </p:blipFill>
        <p:spPr>
          <a:xfrm>
            <a:off x="5165858" y="676559"/>
            <a:ext cx="3176588" cy="36178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54E4E62F-9CC9-E245-4F79-B4682017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Line 2">
            <a:extLst>
              <a:ext uri="{FF2B5EF4-FFF2-40B4-BE49-F238E27FC236}">
                <a16:creationId xmlns:a16="http://schemas.microsoft.com/office/drawing/2014/main" id="{3B203FB2-77BD-BE6B-1856-1B8DD5CCF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763" y="1646238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7C5BF23-98B4-ABCC-58BA-96FEEDED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684213"/>
            <a:ext cx="3673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8000"/>
              </a:lnSpc>
              <a:spcAft>
                <a:spcPts val="800"/>
              </a:spcAft>
              <a:buSzPct val="100000"/>
            </a:pPr>
            <a:endParaRPr lang="ru-RU" altLang="ru-RU" sz="2000" b="1">
              <a:solidFill>
                <a:srgbClr val="00876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8" name="Rectangle 1">
            <a:extLst>
              <a:ext uri="{FF2B5EF4-FFF2-40B4-BE49-F238E27FC236}">
                <a16:creationId xmlns:a16="http://schemas.microsoft.com/office/drawing/2014/main" id="{04278A7F-2D10-F6BD-6399-24C059AE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725379"/>
            <a:ext cx="7788275" cy="64633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defRPr/>
            </a:pP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Что есть успех?</a:t>
            </a:r>
          </a:p>
        </p:txBody>
      </p:sp>
      <p:sp>
        <p:nvSpPr>
          <p:cNvPr id="8199" name="Rectangle 2">
            <a:extLst>
              <a:ext uri="{FF2B5EF4-FFF2-40B4-BE49-F238E27FC236}">
                <a16:creationId xmlns:a16="http://schemas.microsoft.com/office/drawing/2014/main" id="{EDD282C4-D288-9D6E-3A43-459444209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603418"/>
            <a:ext cx="7854999" cy="45550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Успех это результат! 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успеха: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Сталин: Индустриализация через ГУЛАГ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Петр I: Санкт-Петербург и окно в Европу </a:t>
            </a:r>
            <a:b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(победа в финской войне, длительностью 21 год)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Генри Форд: конвейер и тотальная слежка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Александр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Шурман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 ограбил РКЦ на 250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млн.р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Какой ценой достигнут успех? 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«Победителей не судят», «Историю пишут победители»</a:t>
            </a:r>
          </a:p>
        </p:txBody>
      </p:sp>
      <p:pic>
        <p:nvPicPr>
          <p:cNvPr id="8200" name="Picture 5">
            <a:extLst>
              <a:ext uri="{FF2B5EF4-FFF2-40B4-BE49-F238E27FC236}">
                <a16:creationId xmlns:a16="http://schemas.microsoft.com/office/drawing/2014/main" id="{E72208A9-3A2A-5BF9-F7A5-A1B97696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130925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1" name="Рисунок 1">
            <a:extLst>
              <a:ext uri="{FF2B5EF4-FFF2-40B4-BE49-F238E27FC236}">
                <a16:creationId xmlns:a16="http://schemas.microsoft.com/office/drawing/2014/main" id="{F3C9DCA8-069E-6C3E-E653-91B53C7A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632618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2">
            <a:extLst>
              <a:ext uri="{FF2B5EF4-FFF2-40B4-BE49-F238E27FC236}">
                <a16:creationId xmlns:a16="http://schemas.microsoft.com/office/drawing/2014/main" id="{A5F73F7B-C13F-8073-C5EF-1CD66F26A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49" y="1965026"/>
            <a:ext cx="1397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3">
            <a:extLst>
              <a:ext uri="{FF2B5EF4-FFF2-40B4-BE49-F238E27FC236}">
                <a16:creationId xmlns:a16="http://schemas.microsoft.com/office/drawing/2014/main" id="{6E6CFBAC-72DF-638B-6B68-FD30781D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0" y="2541686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4">
            <a:extLst>
              <a:ext uri="{FF2B5EF4-FFF2-40B4-BE49-F238E27FC236}">
                <a16:creationId xmlns:a16="http://schemas.microsoft.com/office/drawing/2014/main" id="{08EB40E2-EC55-63AB-F8BA-863BF498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0" y="5637372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BB74D53-6BE3-971A-46C6-CABAEC59EC20}"/>
              </a:ext>
            </a:extLst>
          </p:cNvPr>
          <p:cNvGrpSpPr/>
          <p:nvPr/>
        </p:nvGrpSpPr>
        <p:grpSpPr>
          <a:xfrm>
            <a:off x="730770" y="29532"/>
            <a:ext cx="11088687" cy="6840538"/>
            <a:chOff x="730770" y="29532"/>
            <a:chExt cx="11088687" cy="6840538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E3D20E7C-8611-9983-0A70-51F140D84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9632" y="29532"/>
              <a:ext cx="2409825" cy="684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Line 2">
              <a:extLst>
                <a:ext uri="{FF2B5EF4-FFF2-40B4-BE49-F238E27FC236}">
                  <a16:creationId xmlns:a16="http://schemas.microsoft.com/office/drawing/2014/main" id="{753EE16F-D5AC-5CFB-5462-E355A0EC9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800" y="1408708"/>
              <a:ext cx="8148637" cy="1587"/>
            </a:xfrm>
            <a:prstGeom prst="line">
              <a:avLst/>
            </a:prstGeom>
            <a:noFill/>
            <a:ln w="28440" cap="sq">
              <a:solidFill>
                <a:srgbClr val="94C1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8882E116-1F0C-881D-1598-2BAD05450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7182" y="6160457"/>
              <a:ext cx="21748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Рисунок 1">
              <a:extLst>
                <a:ext uri="{FF2B5EF4-FFF2-40B4-BE49-F238E27FC236}">
                  <a16:creationId xmlns:a16="http://schemas.microsoft.com/office/drawing/2014/main" id="{9DCF9A1B-879E-75AF-E316-D3F02EAF5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70" y="6355720"/>
              <a:ext cx="8047037" cy="5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103" y="293174"/>
            <a:ext cx="10225136" cy="980911"/>
          </a:xfrm>
          <a:noFill/>
          <a:ln>
            <a:noFill/>
          </a:ln>
        </p:spPr>
        <p:txBody>
          <a:bodyPr wrap="square" anchor="ctr"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Результативность, эффективность и устойчивость развития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116" y="1537727"/>
            <a:ext cx="9878476" cy="4711163"/>
          </a:xfr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Результативность</a:t>
            </a:r>
            <a:r>
              <a:rPr lang="ru-RU" sz="28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  –  своевременность достижения заданного результата (КПД)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Эффективность</a:t>
            </a:r>
            <a:r>
              <a:rPr lang="ru-RU" sz="28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 – верность выбранного направления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Удовлетворение интересов всех заинтересованных сторон посредством своевременного достижения заданного результата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Устойчивость</a:t>
            </a:r>
            <a:r>
              <a:rPr lang="ru-RU" sz="28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 – способность сохранять состояние при наличии внешних и внутренних воздействий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Долгосрочное равновесие между эксплуатацией ресурсов и развитием человеческого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59ED68D-CB2C-3869-E73A-538A91722D72}"/>
              </a:ext>
            </a:extLst>
          </p:cNvPr>
          <p:cNvGrpSpPr/>
          <p:nvPr/>
        </p:nvGrpSpPr>
        <p:grpSpPr>
          <a:xfrm>
            <a:off x="730770" y="36115"/>
            <a:ext cx="11088687" cy="6840538"/>
            <a:chOff x="730770" y="29532"/>
            <a:chExt cx="11088687" cy="6840538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218461FC-ED29-ED51-026C-69CB08080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9632" y="29532"/>
              <a:ext cx="2409825" cy="684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Line 2">
              <a:extLst>
                <a:ext uri="{FF2B5EF4-FFF2-40B4-BE49-F238E27FC236}">
                  <a16:creationId xmlns:a16="http://schemas.microsoft.com/office/drawing/2014/main" id="{1CA97D89-C94D-D2FE-A7F4-EDF2A2093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800" y="1408708"/>
              <a:ext cx="8148637" cy="1587"/>
            </a:xfrm>
            <a:prstGeom prst="line">
              <a:avLst/>
            </a:prstGeom>
            <a:noFill/>
            <a:ln w="28440" cap="sq">
              <a:solidFill>
                <a:srgbClr val="94C1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BAF48043-F05B-4D80-CC03-092027070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7182" y="6160457"/>
              <a:ext cx="21748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" name="Рисунок 1">
              <a:extLst>
                <a:ext uri="{FF2B5EF4-FFF2-40B4-BE49-F238E27FC236}">
                  <a16:creationId xmlns:a16="http://schemas.microsoft.com/office/drawing/2014/main" id="{61802C04-49E3-F6CA-4902-31BBF1663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70" y="6355720"/>
              <a:ext cx="8047037" cy="5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222" y="520110"/>
            <a:ext cx="883889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Рост и развитие как метрика успеха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93222" y="1578615"/>
            <a:ext cx="8550732" cy="44033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Что растет? (Эволюция показателей роста)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Выручка?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Имущество?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Долги?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Прибыль?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Богатство</a:t>
            </a:r>
            <a:r>
              <a:rPr lang="en-US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 (</a:t>
            </a: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благосостояние)?</a:t>
            </a:r>
            <a:b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(работников, владельцев, управляющих?)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Ценность фирмы для всего окружающего?</a:t>
            </a:r>
            <a:b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(партнеры, общество и окружающая среда)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40280" y="1691366"/>
            <a:ext cx="8080414" cy="14662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kern="1200" dirty="0">
                <a:solidFill>
                  <a:srgbClr val="00664D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Каковы секреты</a:t>
            </a:r>
            <a:r>
              <a:rPr lang="en-US" sz="3200" b="1" kern="1200" dirty="0">
                <a:solidFill>
                  <a:srgbClr val="00664D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  <a:r>
              <a:rPr lang="ru-RU" sz="3200" b="1" kern="1200" dirty="0">
                <a:solidFill>
                  <a:srgbClr val="00664D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успешного роста?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40" y="3725063"/>
            <a:ext cx="7268122" cy="1424109"/>
          </a:xfr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От теории к практике:</a:t>
            </a:r>
            <a:endParaRPr lang="en-US" sz="2400" b="1" kern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kern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С чего начать?</a:t>
            </a:r>
          </a:p>
          <a:p>
            <a:pPr algn="l" eaLnBrk="1" hangingPunct="1">
              <a:spcBef>
                <a:spcPct val="0"/>
              </a:spcBef>
              <a:buClr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– Зри в корень! (Козьма Прутков)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A163DDD-FBB6-405A-7083-5FB0AC8B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694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Line 2">
            <a:extLst>
              <a:ext uri="{FF2B5EF4-FFF2-40B4-BE49-F238E27FC236}">
                <a16:creationId xmlns:a16="http://schemas.microsoft.com/office/drawing/2014/main" id="{CCD4CF32-209D-7267-C75D-668265E35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676" y="3345777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BAAB345-09E6-8D49-6F8A-E0AFBDEB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6" y="568625"/>
            <a:ext cx="3086723" cy="5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82F3809E-DFA5-47A7-FE6F-AD2C2F47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0" y="6279049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097" y="1149951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800" y="463014"/>
            <a:ext cx="8838897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4 вида обмена в природе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1800" y="1288286"/>
            <a:ext cx="8550732" cy="51112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 </a:t>
            </a:r>
            <a:r>
              <a:rPr lang="ru-RU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«Грабеж»</a:t>
            </a:r>
          </a:p>
          <a:p>
            <a:pPr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получаешь, но не отдаешь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быстрый, но недолговечный успех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 </a:t>
            </a:r>
            <a:r>
              <a:rPr lang="ru-RU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«Обмен с недостачей»</a:t>
            </a:r>
          </a:p>
          <a:p>
            <a:pPr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мошенничество, неполноценный обмен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болезненная потеря статуса или успеха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</a:t>
            </a:r>
            <a:r>
              <a:rPr lang="en-US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«Эквивалентный обмен»</a:t>
            </a:r>
          </a:p>
          <a:p>
            <a:pPr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честный обмен, законный, нормальный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комфортное существование без роста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r>
              <a:rPr lang="en-US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«Обмен с превышением»</a:t>
            </a:r>
            <a:r>
              <a:rPr lang="en-US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pPr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предоставить продукт лучшего качества чем ожидают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ключ к успешному расширению </a:t>
            </a:r>
          </a:p>
        </p:txBody>
      </p:sp>
    </p:spTree>
    <p:extLst>
      <p:ext uri="{BB962C8B-B14F-4D97-AF65-F5344CB8AC3E}">
        <p14:creationId xmlns:p14="http://schemas.microsoft.com/office/powerpoint/2010/main" val="349673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097" y="1149951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75498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84938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37" y="522835"/>
            <a:ext cx="10234613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Стратегия «А» против Стратегии «Я»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28F5300-8951-4B4C-5691-6D3E46670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6857" y="1652198"/>
            <a:ext cx="4251424" cy="43110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«Япония»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(Широкий ассортимент)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Fujitsu, Toshiba, Sony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Доля прибыли в выручке: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  -0,4%  +0,2%   +1,7%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Ставка кредитования  1,9%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u="sng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Источники слабости</a:t>
            </a: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: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- Распыление внимания  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- Низкая себестоимость</a:t>
            </a:r>
            <a:b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- Продажа по безубыточной цене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24E9E6B0-4551-769D-CF9A-BC130C83BFC1}"/>
              </a:ext>
            </a:extLst>
          </p:cNvPr>
          <p:cNvSpPr txBox="1">
            <a:spLocks/>
          </p:cNvSpPr>
          <p:nvPr/>
        </p:nvSpPr>
        <p:spPr bwMode="auto">
          <a:xfrm>
            <a:off x="766890" y="1652198"/>
            <a:ext cx="4251424" cy="43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2400" b="1" dirty="0"/>
              <a:t>«Америка»</a:t>
            </a:r>
          </a:p>
          <a:p>
            <a:pPr algn="ctr"/>
            <a:r>
              <a:rPr lang="ru-RU" b="1" dirty="0"/>
              <a:t>(Сфокусированность)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Dell, Intel, Microsoft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Доля прибыли в выручке:</a:t>
            </a:r>
            <a:br>
              <a:rPr lang="ru-RU" dirty="0"/>
            </a:br>
            <a:r>
              <a:rPr lang="ru-RU" dirty="0"/>
              <a:t>6,3%  21,3%  30,4%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Ставка кредитования  5,8%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u="sng" dirty="0"/>
              <a:t>Источники силы:</a:t>
            </a:r>
            <a:br>
              <a:rPr lang="ru-RU" u="sng" dirty="0"/>
            </a:br>
            <a:r>
              <a:rPr lang="ru-RU" dirty="0"/>
              <a:t>- Фокусирование внимания</a:t>
            </a:r>
            <a:br>
              <a:rPr lang="ru-RU" dirty="0"/>
            </a:br>
            <a:r>
              <a:rPr lang="ru-RU" dirty="0"/>
              <a:t>- Сильный бренд</a:t>
            </a:r>
            <a:br>
              <a:rPr lang="ru-RU" dirty="0"/>
            </a:br>
            <a:r>
              <a:rPr lang="ru-RU" dirty="0"/>
              <a:t>- Продажа с высокой добавленной ценностью</a:t>
            </a:r>
          </a:p>
        </p:txBody>
      </p:sp>
    </p:spTree>
    <p:extLst>
      <p:ext uri="{BB962C8B-B14F-4D97-AF65-F5344CB8AC3E}">
        <p14:creationId xmlns:p14="http://schemas.microsoft.com/office/powerpoint/2010/main" val="213109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18461FC-ED29-ED51-026C-69CB0808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23" y="0"/>
            <a:ext cx="24098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CA97D89-C94D-D2FE-A7F4-EDF2A209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097" y="1149951"/>
            <a:ext cx="8148637" cy="1587"/>
          </a:xfrm>
          <a:prstGeom prst="line">
            <a:avLst/>
          </a:prstGeom>
          <a:noFill/>
          <a:ln w="28440" cap="sq">
            <a:solidFill>
              <a:srgbClr val="94C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AF48043-F05B-4D80-CC03-09202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6251054"/>
            <a:ext cx="2174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61802C04-49E3-F6CA-4902-31BBF166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" y="6460494"/>
            <a:ext cx="804703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37" y="522835"/>
            <a:ext cx="10234613" cy="537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Достоинства и недостатки стратегий 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28F5300-8951-4B4C-5691-6D3E46670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3567" y="1605665"/>
            <a:ext cx="4924160" cy="4218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«Плюсы» </a:t>
            </a:r>
            <a:b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</a:b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Широкого ассортимента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Использование квалификации, каналов сбыта и узнаваемости бренда для продвижения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Заинтересованность сотрудников в изучении новых рынков и технологий =&gt; личный рост и личная мотивация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24E9E6B0-4551-769D-CF9A-BC130C83BFC1}"/>
              </a:ext>
            </a:extLst>
          </p:cNvPr>
          <p:cNvSpPr txBox="1">
            <a:spLocks/>
          </p:cNvSpPr>
          <p:nvPr/>
        </p:nvSpPr>
        <p:spPr bwMode="auto">
          <a:xfrm>
            <a:off x="439408" y="1605665"/>
            <a:ext cx="4924159" cy="38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>
              <a:lnSpc>
                <a:spcPct val="9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2800" b="1" dirty="0"/>
              <a:t>«Минусы»</a:t>
            </a:r>
            <a:br>
              <a:rPr lang="ru-RU" sz="2800" b="1" dirty="0"/>
            </a:br>
            <a:r>
              <a:rPr lang="ru-RU" sz="2800" b="1" dirty="0"/>
              <a:t>Сфокусированности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Можно упустить из поля зрения существующие и потенциальные возможности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Высокие темпы изменений и совершенствование технологий быстро делают товар устаревшим</a:t>
            </a:r>
          </a:p>
        </p:txBody>
      </p:sp>
    </p:spTree>
    <p:extLst>
      <p:ext uri="{BB962C8B-B14F-4D97-AF65-F5344CB8AC3E}">
        <p14:creationId xmlns:p14="http://schemas.microsoft.com/office/powerpoint/2010/main" val="1142270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6551</TotalTime>
  <Words>1910</Words>
  <Application>Microsoft Office PowerPoint</Application>
  <PresentationFormat>Произвольный</PresentationFormat>
  <Paragraphs>282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Calibri</vt:lpstr>
      <vt:lpstr>Microsoft YaHei</vt:lpstr>
      <vt:lpstr>Arial</vt:lpstr>
      <vt:lpstr>Calibri Light</vt:lpstr>
      <vt:lpstr>Times New Roman</vt:lpstr>
      <vt:lpstr>Tahoma</vt:lpstr>
      <vt:lpstr>Wingdings</vt:lpstr>
      <vt:lpstr>-apple-system</vt:lpstr>
      <vt:lpstr>Тема Office</vt:lpstr>
      <vt:lpstr>Презентация PowerPoint</vt:lpstr>
      <vt:lpstr>Презентация PowerPoint</vt:lpstr>
      <vt:lpstr>Презентация PowerPoint</vt:lpstr>
      <vt:lpstr>Результативность, эффективность и устойчивость развития</vt:lpstr>
      <vt:lpstr>Рост и развитие как метрика успеха</vt:lpstr>
      <vt:lpstr>Каковы секреты успешного роста?</vt:lpstr>
      <vt:lpstr>4 вида обмена в природе</vt:lpstr>
      <vt:lpstr>Стратегия «А» против Стратегии «Я»</vt:lpstr>
      <vt:lpstr>Достоинства и недостатки стратегий </vt:lpstr>
      <vt:lpstr>Корень проблемы через «Теорию обмена»</vt:lpstr>
      <vt:lpstr>Секреты успешного развития компаний</vt:lpstr>
      <vt:lpstr>Советы успеха от «Консультант +»</vt:lpstr>
      <vt:lpstr>Финансы как диагностика успеха</vt:lpstr>
      <vt:lpstr>Шаблон диагностики привлекательности</vt:lpstr>
      <vt:lpstr>Ключевые вопросы анализа привлекательности</vt:lpstr>
      <vt:lpstr>Ключевые сферы инвестиционной привлекательности бизнеса</vt:lpstr>
      <vt:lpstr>Что такое Финансы и кому они поют…?</vt:lpstr>
      <vt:lpstr>Парадоксы и ловушки инвестиционной привлекательности бизнеса</vt:lpstr>
      <vt:lpstr>Три кита инвестиционной привлекательности компании</vt:lpstr>
      <vt:lpstr>Финансовая модель бизнеса (ОФР) </vt:lpstr>
      <vt:lpstr>Финансовая модель бизнеса (ОДДС) </vt:lpstr>
      <vt:lpstr>Финансовая модель (Изменение капитала) </vt:lpstr>
      <vt:lpstr>Финансовая модель (ОФП и связь отчетов) </vt:lpstr>
      <vt:lpstr>Финансовая модель как инструмент диагностики успеха бизнеса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ТАБЛИЦЫ</dc:title>
  <dc:creator>Ольга</dc:creator>
  <cp:lastModifiedBy>Петр Ситник</cp:lastModifiedBy>
  <cp:revision>213</cp:revision>
  <cp:lastPrinted>1601-01-01T00:00:00Z</cp:lastPrinted>
  <dcterms:created xsi:type="dcterms:W3CDTF">2022-10-11T15:00:54Z</dcterms:created>
  <dcterms:modified xsi:type="dcterms:W3CDTF">2023-04-06T06:51:52Z</dcterms:modified>
</cp:coreProperties>
</file>