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68" r:id="rId6"/>
    <p:sldId id="262" r:id="rId7"/>
    <p:sldId id="25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7B"/>
    <a:srgbClr val="6FCD05"/>
    <a:srgbClr val="A2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D9C62924-38F6-3302-8941-5F8A958F92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043" y="2953470"/>
            <a:ext cx="11794219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Информация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результатам независимой оценки качества условий оказания образовательных услуг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образовательных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организациях,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реализующих программы дошкольного образования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Верещагинском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городском округе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2022 году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162" y="8332"/>
            <a:ext cx="4117792" cy="104798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Общие сведения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367" y="978353"/>
            <a:ext cx="9773633" cy="348195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b="1" dirty="0">
                <a:latin typeface="Arial Black" panose="020B0A04020102020204" pitchFamily="34" charset="0"/>
              </a:rPr>
              <a:t>Количество </a:t>
            </a:r>
            <a:r>
              <a:rPr lang="ru-RU" sz="8000" b="1" dirty="0" smtClean="0">
                <a:latin typeface="Arial Black" panose="020B0A04020102020204" pitchFamily="34" charset="0"/>
              </a:rPr>
              <a:t>структурных подразделений, принявших </a:t>
            </a:r>
            <a:r>
              <a:rPr lang="ru-RU" sz="8000" b="1" dirty="0">
                <a:latin typeface="Arial Black" panose="020B0A04020102020204" pitchFamily="34" charset="0"/>
              </a:rPr>
              <a:t>участие </a:t>
            </a:r>
            <a:r>
              <a:rPr lang="ru-RU" sz="8000" b="1" dirty="0" smtClean="0">
                <a:latin typeface="Arial Black" panose="020B0A04020102020204" pitchFamily="34" charset="0"/>
              </a:rPr>
              <a:t/>
            </a:r>
            <a:br>
              <a:rPr lang="ru-RU" sz="8000" b="1" dirty="0" smtClean="0">
                <a:latin typeface="Arial Black" panose="020B0A040201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</a:rPr>
              <a:t>в </a:t>
            </a:r>
            <a:r>
              <a:rPr lang="ru-RU" sz="8000" b="1" dirty="0">
                <a:latin typeface="Arial Black" panose="020B0A04020102020204" pitchFamily="34" charset="0"/>
              </a:rPr>
              <a:t>НОКО ДОУ </a:t>
            </a:r>
            <a:r>
              <a:rPr lang="ru-RU" sz="8000" b="1" dirty="0" smtClean="0">
                <a:latin typeface="Arial Black" panose="020B0A04020102020204" pitchFamily="34" charset="0"/>
              </a:rPr>
              <a:t>в 2022 году </a:t>
            </a:r>
            <a:r>
              <a:rPr lang="ru-RU" sz="8000" b="1" dirty="0">
                <a:latin typeface="Arial Black" panose="020B0A04020102020204" pitchFamily="34" charset="0"/>
              </a:rPr>
              <a:t>по Пермскому краю:</a:t>
            </a:r>
            <a:endParaRPr lang="ru-RU" sz="8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Arial Black" panose="020B0A04020102020204" pitchFamily="34" charset="0"/>
              </a:rPr>
              <a:t>        </a:t>
            </a:r>
            <a:br>
              <a:rPr lang="ru-RU" sz="8000" dirty="0" smtClean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>       268 </a:t>
            </a:r>
            <a:r>
              <a:rPr lang="ru-RU" sz="8000" dirty="0">
                <a:latin typeface="Arial Black" panose="020B0A04020102020204" pitchFamily="34" charset="0"/>
              </a:rPr>
              <a:t>структурных подразделений</a:t>
            </a:r>
          </a:p>
          <a:p>
            <a:pPr marL="0" indent="0">
              <a:buNone/>
            </a:pPr>
            <a:endParaRPr lang="ru-RU" sz="8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Arial Black" panose="020B0A04020102020204" pitchFamily="34" charset="0"/>
              </a:rPr>
              <a:t>Количество воспитанников:</a:t>
            </a:r>
            <a:r>
              <a:rPr lang="ru-RU" sz="8000" dirty="0">
                <a:latin typeface="Arial Black" panose="020B0A04020102020204" pitchFamily="34" charset="0"/>
              </a:rPr>
              <a:t/>
            </a:r>
            <a:br>
              <a:rPr lang="ru-RU" sz="8000" dirty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>    </a:t>
            </a:r>
            <a:br>
              <a:rPr lang="ru-RU" sz="8000" dirty="0" smtClean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>       28962 </a:t>
            </a:r>
            <a:r>
              <a:rPr lang="ru-RU" sz="8000" dirty="0">
                <a:latin typeface="Arial Black" panose="020B0A04020102020204" pitchFamily="34" charset="0"/>
              </a:rPr>
              <a:t>человека</a:t>
            </a:r>
          </a:p>
          <a:p>
            <a:pPr marL="0" indent="0">
              <a:buNone/>
            </a:pPr>
            <a:endParaRPr lang="ru-RU" sz="8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Arial Black" panose="020B0A04020102020204" pitchFamily="34" charset="0"/>
              </a:rPr>
              <a:t>Общее </a:t>
            </a:r>
            <a:r>
              <a:rPr lang="ru-RU" sz="8000" b="1" dirty="0">
                <a:latin typeface="Arial Black" panose="020B0A04020102020204" pitchFamily="34" charset="0"/>
              </a:rPr>
              <a:t>количество анкет </a:t>
            </a:r>
            <a:r>
              <a:rPr lang="ru-RU" sz="8000" b="1" dirty="0" smtClean="0">
                <a:latin typeface="Arial Black" panose="020B0A04020102020204" pitchFamily="34" charset="0"/>
              </a:rPr>
              <a:t>родителей:</a:t>
            </a:r>
            <a:r>
              <a:rPr lang="ru-RU" sz="8000" dirty="0">
                <a:latin typeface="Arial Black" panose="020B0A04020102020204" pitchFamily="34" charset="0"/>
              </a:rPr>
              <a:t/>
            </a:r>
            <a:br>
              <a:rPr lang="ru-RU" sz="8000" dirty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>       14790 анкет</a:t>
            </a:r>
          </a:p>
          <a:p>
            <a:pPr marL="0" lvl="0" indent="0">
              <a:buNone/>
            </a:pPr>
            <a:endParaRPr lang="ru-RU" sz="8000" b="1" dirty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8000" b="1" dirty="0" smtClean="0">
                <a:latin typeface="Arial Black" panose="020B0A04020102020204" pitchFamily="34" charset="0"/>
              </a:rPr>
              <a:t>Процент </a:t>
            </a:r>
            <a:r>
              <a:rPr lang="ru-RU" sz="8000" b="1" dirty="0">
                <a:latin typeface="Arial Black" panose="020B0A04020102020204" pitchFamily="34" charset="0"/>
              </a:rPr>
              <a:t>анкет от общего числа </a:t>
            </a:r>
            <a:r>
              <a:rPr lang="ru-RU" sz="8000" b="1" dirty="0" smtClean="0">
                <a:latin typeface="Arial Black" panose="020B0A04020102020204" pitchFamily="34" charset="0"/>
              </a:rPr>
              <a:t>воспитанников:</a:t>
            </a:r>
            <a:br>
              <a:rPr lang="ru-RU" sz="8000" b="1" dirty="0" smtClean="0">
                <a:latin typeface="Arial Black" panose="020B0A040201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</a:rPr>
              <a:t/>
            </a:r>
            <a:br>
              <a:rPr lang="ru-RU" sz="8000" b="1" dirty="0" smtClean="0">
                <a:latin typeface="Arial Black" panose="020B0A040201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</a:rPr>
              <a:t>        </a:t>
            </a:r>
            <a:r>
              <a:rPr lang="ru-RU" sz="8000" dirty="0" smtClean="0">
                <a:latin typeface="Arial Black" panose="020B0A04020102020204" pitchFamily="34" charset="0"/>
              </a:rPr>
              <a:t>54,84 </a:t>
            </a:r>
            <a:r>
              <a:rPr lang="ru-RU" sz="8000" dirty="0">
                <a:latin typeface="Arial Black" panose="020B0A04020102020204" pitchFamily="34" charset="0"/>
              </a:rPr>
              <a:t>% </a:t>
            </a:r>
          </a:p>
          <a:p>
            <a:pPr marL="0" indent="0">
              <a:buNone/>
            </a:pPr>
            <a:endParaRPr lang="ru-RU" sz="8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Arial Black" panose="020B0A04020102020204" pitchFamily="34" charset="0"/>
              </a:rPr>
              <a:t>Доля </a:t>
            </a:r>
            <a:r>
              <a:rPr lang="ru-RU" sz="8000" b="1" dirty="0">
                <a:latin typeface="Arial Black" panose="020B0A04020102020204" pitchFamily="34" charset="0"/>
              </a:rPr>
              <a:t>анкет с замечаниями и предложениями от общего числа </a:t>
            </a:r>
            <a:r>
              <a:rPr lang="ru-RU" sz="8000" b="1" dirty="0" smtClean="0">
                <a:latin typeface="Arial Black" panose="020B0A04020102020204" pitchFamily="34" charset="0"/>
              </a:rPr>
              <a:t>анкет:</a:t>
            </a:r>
            <a:r>
              <a:rPr lang="ru-RU" sz="8000" dirty="0">
                <a:latin typeface="Arial Black" panose="020B0A04020102020204" pitchFamily="34" charset="0"/>
              </a:rPr>
              <a:t/>
            </a:r>
            <a:br>
              <a:rPr lang="ru-RU" sz="8000" dirty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latin typeface="Arial Black" panose="020B0A04020102020204" pitchFamily="34" charset="0"/>
              </a:rPr>
            </a:br>
            <a:r>
              <a:rPr lang="ru-RU" sz="8000" dirty="0" smtClean="0">
                <a:latin typeface="Arial Black" panose="020B0A04020102020204" pitchFamily="34" charset="0"/>
              </a:rPr>
              <a:t>        13,6 </a:t>
            </a:r>
            <a:r>
              <a:rPr lang="ru-RU" sz="8000" dirty="0">
                <a:latin typeface="Arial Black" panose="020B0A04020102020204" pitchFamily="34" charset="0"/>
              </a:rPr>
              <a:t>% (2010 анкет)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73" y="1566356"/>
            <a:ext cx="427225" cy="423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41" y="2719330"/>
            <a:ext cx="426757" cy="426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41" y="3784403"/>
            <a:ext cx="426757" cy="426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41" y="4849476"/>
            <a:ext cx="426757" cy="426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73" y="6250727"/>
            <a:ext cx="42675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153" y="0"/>
            <a:ext cx="6730675" cy="10045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принципы НОКО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53" y="502271"/>
            <a:ext cx="9650804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497" y="265534"/>
            <a:ext cx="7198582" cy="7266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Характеристика показателей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997683" y="2024897"/>
            <a:ext cx="3646955" cy="414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2350036" y="1396774"/>
            <a:ext cx="924847" cy="9039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2454448" y="148295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К1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022761" y="2024897"/>
            <a:ext cx="3440065" cy="4143701"/>
          </a:xfrm>
          <a:prstGeom prst="rect">
            <a:avLst/>
          </a:prstGeom>
          <a:solidFill>
            <a:srgbClr val="EDED7B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5182801" y="2732783"/>
            <a:ext cx="2969525" cy="3333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 Black" panose="020B0A04020102020204" pitchFamily="34" charset="0"/>
              </a:rPr>
              <a:t>Обеспечение в организации комфортных условий, в которых осуществляется образовательная </a:t>
            </a:r>
            <a:r>
              <a:rPr lang="ru-RU" sz="1000" dirty="0" smtClean="0">
                <a:latin typeface="Arial Black" panose="020B0A04020102020204" pitchFamily="34" charset="0"/>
              </a:rPr>
              <a:t>деятельность</a:t>
            </a:r>
          </a:p>
          <a:p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комфортностью условий, в которых осуществляется образовательная деятельность (в % от общего числа опрошенных получателей образовательных услуг)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6267331" y="1482956"/>
            <a:ext cx="950923" cy="9509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6376081" y="161771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</a:t>
            </a:r>
            <a:r>
              <a:rPr lang="en-US" sz="4000" b="1" dirty="0" smtClean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8840947" y="2024897"/>
            <a:ext cx="3239436" cy="4063147"/>
          </a:xfrm>
          <a:prstGeom prst="rect">
            <a:avLst/>
          </a:prstGeom>
          <a:solidFill>
            <a:srgbClr val="6FCD05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8840949" y="3004341"/>
            <a:ext cx="2969916" cy="30837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Arial Black" panose="020B0A04020102020204" pitchFamily="34" charset="0"/>
              </a:rPr>
              <a:t>Оборудование территории, прилегающей к зданиям организации, и помещений с учетом доступности для </a:t>
            </a:r>
            <a:r>
              <a:rPr lang="ru-RU" sz="900" dirty="0" smtClean="0">
                <a:latin typeface="Arial Black" panose="020B0A04020102020204" pitchFamily="34" charset="0"/>
              </a:rPr>
              <a:t>инвалидов</a:t>
            </a:r>
          </a:p>
          <a:p>
            <a:r>
              <a:rPr lang="ru-RU" sz="900" dirty="0">
                <a:latin typeface="Arial Black" panose="020B0A04020102020204" pitchFamily="34" charset="0"/>
              </a:rPr>
              <a:t>Обеспечение в организации условий доступности, позволяющих инвалидам получать образовательные услуги наравне с другими</a:t>
            </a:r>
          </a:p>
          <a:p>
            <a:r>
              <a:rPr lang="ru-RU" sz="900" dirty="0">
                <a:latin typeface="Arial Black" panose="020B0A04020102020204" pitchFamily="34" charset="0"/>
              </a:rPr>
              <a:t>Доля получателей образовательных услуг, удовлетворенных доступностью образовательных услуг для инвалидов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10001149" y="1514848"/>
            <a:ext cx="919031" cy="9190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10085519" y="164433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</a:t>
            </a:r>
            <a:r>
              <a:rPr lang="en-US" sz="4000" b="1" dirty="0" smtClean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957266" y="2486254"/>
            <a:ext cx="3543157" cy="34637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20"/>
              </a:lnSpc>
            </a:pPr>
            <a:r>
              <a:rPr lang="ru-RU" dirty="0">
                <a:latin typeface="Arial Black" panose="020B0A04020102020204" pitchFamily="34" charset="0"/>
              </a:rPr>
              <a:t>Соответствие информации о деятельности организации, ее содержанию и порядку (форме) размещения, установленным нормативными правовыми актами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>
                <a:latin typeface="Arial Black" panose="020B0A04020102020204" pitchFamily="34" charset="0"/>
              </a:rPr>
              <a:t>на информационных стендах в </a:t>
            </a:r>
            <a:r>
              <a:rPr lang="ru-RU" dirty="0" smtClean="0">
                <a:latin typeface="Arial Black" panose="020B0A04020102020204" pitchFamily="34" charset="0"/>
              </a:rPr>
              <a:t>помещении организации;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>
                <a:latin typeface="Arial Black" panose="020B0A04020102020204" pitchFamily="34" charset="0"/>
              </a:rPr>
              <a:t>на официальном </a:t>
            </a:r>
            <a:r>
              <a:rPr lang="ru-RU" dirty="0" smtClean="0">
                <a:latin typeface="Arial Black" panose="020B0A04020102020204" pitchFamily="34" charset="0"/>
              </a:rPr>
              <a:t>сайте</a:t>
            </a:r>
          </a:p>
          <a:p>
            <a:pPr algn="just">
              <a:lnSpc>
                <a:spcPts val="1320"/>
              </a:lnSpc>
            </a:pPr>
            <a:r>
              <a:rPr lang="ru-RU" dirty="0">
                <a:latin typeface="Arial Black" panose="020B0A04020102020204" pitchFamily="34" charset="0"/>
              </a:rPr>
              <a:t>Наличие на официальном сайте организации (учреждения) информации о дистанционных способах обратной связи и взаимодействия с получателями услуг и их </a:t>
            </a:r>
            <a:r>
              <a:rPr lang="ru-RU" dirty="0" smtClean="0">
                <a:latin typeface="Arial Black" panose="020B0A04020102020204" pitchFamily="34" charset="0"/>
              </a:rPr>
              <a:t>функционирование</a:t>
            </a:r>
          </a:p>
          <a:p>
            <a:pPr algn="just">
              <a:lnSpc>
                <a:spcPts val="1320"/>
              </a:lnSpc>
            </a:pPr>
            <a:r>
              <a:rPr lang="ru-RU" dirty="0">
                <a:latin typeface="Arial Black" panose="020B0A04020102020204" pitchFamily="34" charset="0"/>
              </a:rPr>
              <a:t>Доля получателей образовательных услуг, удовлетворенных открытостью, полнотой и доступностью информации о деятельности организации, размещенной на информационных стендах, на </a:t>
            </a:r>
            <a:r>
              <a:rPr lang="ru-RU" dirty="0" smtClean="0">
                <a:latin typeface="Arial Black" panose="020B0A04020102020204" pitchFamily="34" charset="0"/>
              </a:rPr>
              <a:t>сайте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497" y="265534"/>
            <a:ext cx="7198582" cy="7266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Характеристика показателей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3163854" y="1958417"/>
            <a:ext cx="3646955" cy="414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4432442" y="1377304"/>
            <a:ext cx="924847" cy="9039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4523286" y="148054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К4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8087933" y="1958417"/>
            <a:ext cx="3440065" cy="4143701"/>
          </a:xfrm>
          <a:prstGeom prst="rect">
            <a:avLst/>
          </a:prstGeom>
          <a:solidFill>
            <a:srgbClr val="EDED7B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8055381" y="2768952"/>
            <a:ext cx="3175588" cy="3333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материально-техническим обеспечением организации</a:t>
            </a:r>
          </a:p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качеством предоставляемых образовательных услуг</a:t>
            </a:r>
          </a:p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которые готовы рекомендовать организацию родственникам и знакомым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9332503" y="1456443"/>
            <a:ext cx="950923" cy="9509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9496242" y="157796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</a:t>
            </a:r>
            <a:r>
              <a:rPr lang="ru-RU" sz="4000" b="1" dirty="0">
                <a:solidFill>
                  <a:schemeClr val="accent1"/>
                </a:solidFill>
              </a:rPr>
              <a:t>5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3118420" y="2469508"/>
            <a:ext cx="3543157" cy="34637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доброжелательностью, вежливостью работников организации, обеспечивающих первичный контакт при непосредственном обращении в организацию </a:t>
            </a:r>
          </a:p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доброжелательностью, вежливостью работников организации, обеспечивающих непосредственное оказание образовательной </a:t>
            </a:r>
            <a:r>
              <a:rPr lang="ru-RU" sz="1000" dirty="0" smtClean="0">
                <a:latin typeface="Arial Black" panose="020B0A04020102020204" pitchFamily="34" charset="0"/>
              </a:rPr>
              <a:t>услуги</a:t>
            </a:r>
          </a:p>
          <a:p>
            <a:pPr algn="just"/>
            <a:r>
              <a:rPr lang="ru-RU" sz="1000" dirty="0">
                <a:latin typeface="Arial Black" panose="020B0A04020102020204" pitchFamily="34" charset="0"/>
              </a:rPr>
              <a:t>Доля получателей образовательных услуг, удовлетворенных доброжелательностью, вежливостью работников организации при использовании дистанционных форм взаимодействия</a:t>
            </a:r>
          </a:p>
          <a:p>
            <a:endParaRPr lang="ru-RU" sz="1000" dirty="0"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970" y="112320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Рейтинг структурных подразделений по показателям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1" y="2116840"/>
            <a:ext cx="10640494" cy="197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1" y="4625400"/>
            <a:ext cx="10733082" cy="17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8" y="200334"/>
            <a:ext cx="9303302" cy="1390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03" y="1828704"/>
            <a:ext cx="9861816" cy="1479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03" y="3546338"/>
            <a:ext cx="9861816" cy="1445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03" y="5159486"/>
            <a:ext cx="9864066" cy="1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561" y="99755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Рейтинг муниципалитетов Пермского края по итогам НОКО 2022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6" y="1735157"/>
            <a:ext cx="10396636" cy="1263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721" r="19191" b="7368"/>
          <a:stretch/>
        </p:blipFill>
        <p:spPr>
          <a:xfrm>
            <a:off x="10152530" y="4976248"/>
            <a:ext cx="2133600" cy="197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8681" t="3560" r="36453" b="9443"/>
          <a:stretch/>
        </p:blipFill>
        <p:spPr>
          <a:xfrm>
            <a:off x="10889876" y="2675346"/>
            <a:ext cx="795618" cy="204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6" y="3402872"/>
            <a:ext cx="10375175" cy="1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236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Информация по результатам независимой оценки качества условий оказания образовательных услуг  в образовательных организациях, реализующих программы дошкольного образования в Верещагинском городском округе в 2022 году</vt:lpstr>
      <vt:lpstr>Общие сведения</vt:lpstr>
      <vt:lpstr>Основные принципы НОКО</vt:lpstr>
      <vt:lpstr>Характеристика показателей</vt:lpstr>
      <vt:lpstr>Характеристика показателей</vt:lpstr>
      <vt:lpstr>Рейтинг структурных подразделений по показателям</vt:lpstr>
      <vt:lpstr>Презентация PowerPoint</vt:lpstr>
      <vt:lpstr>Рейтинг муниципалитетов Пермского края по итогам НОКО 2022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23</cp:revision>
  <dcterms:created xsi:type="dcterms:W3CDTF">2021-08-17T12:08:22Z</dcterms:created>
  <dcterms:modified xsi:type="dcterms:W3CDTF">2023-07-27T04:23:49Z</dcterms:modified>
</cp:coreProperties>
</file>