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263" r:id="rId8"/>
    <p:sldId id="259" r:id="rId9"/>
    <p:sldId id="264" r:id="rId10"/>
    <p:sldId id="265" r:id="rId11"/>
    <p:sldId id="266" r:id="rId12"/>
    <p:sldId id="272" r:id="rId13"/>
    <p:sldId id="267" r:id="rId14"/>
    <p:sldId id="268" r:id="rId15"/>
    <p:sldId id="269" r:id="rId16"/>
    <p:sldId id="270" r:id="rId17"/>
    <p:sldId id="273" r:id="rId18"/>
    <p:sldId id="290" r:id="rId19"/>
    <p:sldId id="287" r:id="rId20"/>
    <p:sldId id="288" r:id="rId21"/>
    <p:sldId id="289" r:id="rId22"/>
    <p:sldId id="296" r:id="rId23"/>
    <p:sldId id="293" r:id="rId24"/>
    <p:sldId id="298" r:id="rId25"/>
    <p:sldId id="275" r:id="rId26"/>
    <p:sldId id="301" r:id="rId27"/>
    <p:sldId id="274" r:id="rId28"/>
    <p:sldId id="303" r:id="rId29"/>
    <p:sldId id="286" r:id="rId30"/>
    <p:sldId id="295" r:id="rId31"/>
    <p:sldId id="281" r:id="rId32"/>
    <p:sldId id="283" r:id="rId33"/>
    <p:sldId id="305" r:id="rId34"/>
    <p:sldId id="278" r:id="rId35"/>
    <p:sldId id="299" r:id="rId36"/>
    <p:sldId id="279" r:id="rId37"/>
    <p:sldId id="300" r:id="rId38"/>
    <p:sldId id="277" r:id="rId39"/>
    <p:sldId id="292" r:id="rId40"/>
    <p:sldId id="282" r:id="rId41"/>
    <p:sldId id="297" r:id="rId42"/>
    <p:sldId id="285" r:id="rId43"/>
    <p:sldId id="302" r:id="rId44"/>
    <p:sldId id="291" r:id="rId45"/>
    <p:sldId id="304" r:id="rId46"/>
    <p:sldId id="280" r:id="rId47"/>
    <p:sldId id="30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-13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3145-D933-4F6B-AB0B-D8FE461AC96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06F0-E5B3-4275-AA74-E4D52671F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027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3145-D933-4F6B-AB0B-D8FE461AC96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06F0-E5B3-4275-AA74-E4D52671F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71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3145-D933-4F6B-AB0B-D8FE461AC96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06F0-E5B3-4275-AA74-E4D52671F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892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3145-D933-4F6B-AB0B-D8FE461AC96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06F0-E5B3-4275-AA74-E4D52671F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909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3145-D933-4F6B-AB0B-D8FE461AC96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06F0-E5B3-4275-AA74-E4D52671F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478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3145-D933-4F6B-AB0B-D8FE461AC96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06F0-E5B3-4275-AA74-E4D52671F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231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3145-D933-4F6B-AB0B-D8FE461AC96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06F0-E5B3-4275-AA74-E4D52671F62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181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3145-D933-4F6B-AB0B-D8FE461AC96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06F0-E5B3-4275-AA74-E4D52671F62A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50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3145-D933-4F6B-AB0B-D8FE461AC96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06F0-E5B3-4275-AA74-E4D52671F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89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3145-D933-4F6B-AB0B-D8FE461AC96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06F0-E5B3-4275-AA74-E4D52671F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716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3145-D933-4F6B-AB0B-D8FE461AC96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06F0-E5B3-4275-AA74-E4D52671F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24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FB23145-D933-4F6B-AB0B-D8FE461AC96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C06F0-E5B3-4275-AA74-E4D52671F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50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via-plamja-doroga-zheleznaja.mp3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66AC5C-3F8E-4C1C-A690-DC5211B5F7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9600" b="1" i="1" dirty="0">
                <a:solidFill>
                  <a:srgbClr val="00B050"/>
                </a:solidFill>
              </a:rPr>
              <a:t>Движенцы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47C4A60-A5C5-45B3-8A6E-841F10380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815" y="3948723"/>
            <a:ext cx="11676185" cy="2387600"/>
          </a:xfrm>
        </p:spPr>
        <p:txBody>
          <a:bodyPr>
            <a:normAutofit/>
          </a:bodyPr>
          <a:lstStyle/>
          <a:p>
            <a:pPr algn="l"/>
            <a:r>
              <a:rPr lang="ru-RU" sz="3600" b="1" i="1" dirty="0"/>
              <a:t>Автор: Айдакова Людмила </a:t>
            </a:r>
          </a:p>
          <a:p>
            <a:pPr algn="l"/>
            <a:r>
              <a:rPr lang="ru-RU" sz="3600" b="1" i="1" dirty="0"/>
              <a:t>ученица 8б класса МБОУ «Зюкайская СОШ»</a:t>
            </a:r>
          </a:p>
          <a:p>
            <a:pPr algn="l"/>
            <a:r>
              <a:rPr lang="ru-RU" sz="3600" b="1" i="1" dirty="0"/>
              <a:t>Руководитель: учитель географии 	Айдакова А.Н.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35"/>
            <a:ext cx="2785571" cy="24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37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A541D2-BAAF-4FCE-B82A-D5DD87543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65125"/>
            <a:ext cx="11030272" cy="132556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00B050"/>
                </a:solidFill>
              </a:rPr>
              <a:t>Учитель железнодорожной школы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FE8A449-C3EC-4F38-9AF0-61FBD9700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8554" y="1953216"/>
            <a:ext cx="6805246" cy="4351338"/>
          </a:xfrm>
        </p:spPr>
        <p:txBody>
          <a:bodyPr>
            <a:normAutofit/>
          </a:bodyPr>
          <a:lstStyle/>
          <a:p>
            <a:r>
              <a:rPr lang="ru-RU" sz="3600" b="1" dirty="0"/>
              <a:t>Павленко (Лесникова (Мокрушина)) Галина Анфиногеновна</a:t>
            </a:r>
          </a:p>
          <a:p>
            <a:endParaRPr lang="ru-RU" sz="3600" b="1" dirty="0"/>
          </a:p>
          <a:p>
            <a:pPr marL="0" indent="0">
              <a:buNone/>
            </a:pPr>
            <a:r>
              <a:rPr lang="ru-RU" sz="3600" dirty="0"/>
              <a:t>	Работала в ШРМ на станции Чернышевск - Забайкальский</a:t>
            </a:r>
          </a:p>
        </p:txBody>
      </p:sp>
      <p:pic>
        <p:nvPicPr>
          <p:cNvPr id="4" name="Рисунок 3" descr="Scan0035">
            <a:extLst>
              <a:ext uri="{FF2B5EF4-FFF2-40B4-BE49-F238E27FC236}">
                <a16:creationId xmlns:a16="http://schemas.microsoft.com/office/drawing/2014/main" xmlns="" id="{7D035C6B-C5D4-4B37-8118-FE1A614C2534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89368"/>
            <a:ext cx="3943672" cy="43513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06060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2D688C-FB97-47E0-84BE-E69C96575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00B050"/>
                </a:solidFill>
              </a:rPr>
              <a:t>Стрелочник, печник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8883AA-6F35-404E-819A-05D2ABD8F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0316" y="1825625"/>
            <a:ext cx="5633484" cy="4351338"/>
          </a:xfrm>
        </p:spPr>
        <p:txBody>
          <a:bodyPr>
            <a:normAutofit/>
          </a:bodyPr>
          <a:lstStyle/>
          <a:p>
            <a:r>
              <a:rPr lang="ru-RU" sz="3600" b="1" dirty="0"/>
              <a:t>Павленко Павел Петрович</a:t>
            </a:r>
          </a:p>
          <a:p>
            <a:endParaRPr lang="ru-RU" sz="3600" b="1" dirty="0"/>
          </a:p>
          <a:p>
            <a:pPr marL="0" indent="0">
              <a:buNone/>
            </a:pPr>
            <a:r>
              <a:rPr lang="ru-RU" sz="3600" dirty="0"/>
              <a:t>	В 18 лет уехал с Украины в Забайкалье, из – за голода в поисках работы.</a:t>
            </a:r>
          </a:p>
          <a:p>
            <a:endParaRPr lang="ru-RU" sz="3600" b="1" dirty="0"/>
          </a:p>
          <a:p>
            <a:pPr marL="0" indent="0">
              <a:buNone/>
            </a:pPr>
            <a:endParaRPr lang="ru-RU" sz="36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EC3748B-9807-4363-808B-4123AA5AAD8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01" y="1690688"/>
            <a:ext cx="3546776" cy="4486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826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4F2CE851-CCA0-4236-9F5F-F87A42B5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00B050"/>
                </a:solidFill>
              </a:rPr>
              <a:t>Начальник отделения пассажирского парка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940C6C5-3806-4226-9B45-59A393297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5" r="62614"/>
          <a:stretch/>
        </p:blipFill>
        <p:spPr>
          <a:xfrm>
            <a:off x="156201" y="1859805"/>
            <a:ext cx="2915245" cy="4633070"/>
          </a:xfrm>
          <a:effectLst>
            <a:softEdge rad="3175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1B3397C-4A9A-4F69-A338-60A0E03E2B41}"/>
              </a:ext>
            </a:extLst>
          </p:cNvPr>
          <p:cNvSpPr/>
          <p:nvPr/>
        </p:nvSpPr>
        <p:spPr>
          <a:xfrm>
            <a:off x="5345723" y="2470611"/>
            <a:ext cx="60080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/>
              <a:t>Павленко Петр Павлович</a:t>
            </a:r>
          </a:p>
          <a:p>
            <a:r>
              <a:rPr lang="ru-RU" sz="3600" dirty="0"/>
              <a:t>	Учился в </a:t>
            </a:r>
            <a:r>
              <a:rPr lang="ru-RU" sz="3600" dirty="0" err="1"/>
              <a:t>ж.д</a:t>
            </a:r>
            <a:r>
              <a:rPr lang="ru-RU" sz="3600" dirty="0"/>
              <a:t>. техникуме в г. Чите.</a:t>
            </a:r>
          </a:p>
          <a:p>
            <a:r>
              <a:rPr lang="ru-RU" sz="3600" dirty="0"/>
              <a:t>	Работал на станции Чернышевск - Забайкальский</a:t>
            </a:r>
          </a:p>
        </p:txBody>
      </p:sp>
    </p:spTree>
    <p:extLst>
      <p:ext uri="{BB962C8B-B14F-4D97-AF65-F5344CB8AC3E}">
        <p14:creationId xmlns:p14="http://schemas.microsoft.com/office/powerpoint/2010/main" val="2902812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3CB297-452A-4434-B52A-8EAA2FBBE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00B050"/>
                </a:solidFill>
              </a:rPr>
              <a:t>Работник скальной бригады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30013C9-B8CC-4E66-98CC-6B1985C9A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7544" y="1825625"/>
            <a:ext cx="6016256" cy="4351338"/>
          </a:xfrm>
        </p:spPr>
        <p:txBody>
          <a:bodyPr>
            <a:normAutofit/>
          </a:bodyPr>
          <a:lstStyle/>
          <a:p>
            <a:r>
              <a:rPr lang="ru-RU" sz="3600" b="1" dirty="0"/>
              <a:t>Павленко Николай Павлович</a:t>
            </a:r>
          </a:p>
          <a:p>
            <a:pPr marL="0" indent="0">
              <a:buNone/>
            </a:pPr>
            <a:endParaRPr lang="ru-RU" sz="3600" b="1" dirty="0"/>
          </a:p>
          <a:p>
            <a:pPr marL="0" indent="0">
              <a:buNone/>
            </a:pPr>
            <a:r>
              <a:rPr lang="ru-RU" sz="3600" dirty="0"/>
              <a:t>	После армии работал в вагоноремонтном цехе фрезеровщиком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84B744-8D8F-4972-810E-0DEA82B6AC4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43" y="2203967"/>
            <a:ext cx="2984431" cy="435133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03868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A3314B-D9E3-4214-981D-21ED6DC29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00B050"/>
                </a:solidFill>
              </a:rPr>
              <a:t>Осмотрщик вагонов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CAB8851-EE0F-4BC8-817E-E9CA9F728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930769"/>
            <a:ext cx="4365603" cy="3562106"/>
          </a:xfrm>
          <a:effectLst>
            <a:softEdge rad="317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1E714C9-C51E-4A52-9283-18F327E6C632}"/>
              </a:ext>
            </a:extLst>
          </p:cNvPr>
          <p:cNvSpPr/>
          <p:nvPr/>
        </p:nvSpPr>
        <p:spPr>
          <a:xfrm>
            <a:off x="5627077" y="2555428"/>
            <a:ext cx="6096000" cy="34090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Павленко Александр Павлович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1975 году предотвратил аварию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899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7A7EB8-1383-48E7-BEE8-0A6459548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337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	</a:t>
            </a:r>
            <a:r>
              <a:rPr lang="ru-RU" sz="4900" b="1" i="1" dirty="0">
                <a:solidFill>
                  <a:srgbClr val="00B050"/>
                </a:solidFill>
              </a:rPr>
              <a:t>Потомки Павленко Павла Петровича, Мокрушина Алексея Фёдоровича продолжают железнодорожную династию до сих пор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AC1A9CB-B02E-47CD-96FA-D588A469235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07" y="2190750"/>
            <a:ext cx="8323385" cy="466725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97882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532B10-E619-404F-B9BC-9C48732E9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00B050"/>
                </a:solidFill>
              </a:rPr>
              <a:t>Подводя итоги…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7554A28-792A-4DEF-9AD4-759FD1986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Наше родословное древо железнодорожников насчитывает более 35 человек.</a:t>
            </a:r>
          </a:p>
          <a:p>
            <a:r>
              <a:rPr lang="ru-RU" sz="3600" b="1" dirty="0"/>
              <a:t>И мы внесли скромный вклад в развитие железной дороги России</a:t>
            </a:r>
          </a:p>
        </p:txBody>
      </p:sp>
    </p:spTree>
    <p:extLst>
      <p:ext uri="{BB962C8B-B14F-4D97-AF65-F5344CB8AC3E}">
        <p14:creationId xmlns:p14="http://schemas.microsoft.com/office/powerpoint/2010/main" val="868578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781268-5D14-46F9-803A-441A3F72C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00B050"/>
                </a:solidFill>
              </a:rPr>
              <a:t>Благодарность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6ADD305-00BD-4088-84C4-6250CCDA8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Галине Анфиногеновне Павленко</a:t>
            </a:r>
          </a:p>
          <a:p>
            <a:r>
              <a:rPr lang="ru-RU" sz="3600" b="1" dirty="0"/>
              <a:t>Вере Павловне </a:t>
            </a:r>
            <a:r>
              <a:rPr lang="ru-RU" sz="3600" b="1" dirty="0" err="1"/>
              <a:t>Переславцевой</a:t>
            </a:r>
            <a:endParaRPr lang="ru-RU" sz="3600" b="1" dirty="0"/>
          </a:p>
          <a:p>
            <a:r>
              <a:rPr lang="ru-RU" sz="3600" b="1" dirty="0"/>
              <a:t>Нине Фёдоровне </a:t>
            </a:r>
            <a:r>
              <a:rPr lang="ru-RU" sz="3600" b="1" dirty="0" err="1"/>
              <a:t>Тиуновой</a:t>
            </a:r>
            <a:endParaRPr lang="ru-RU" sz="3600" b="1" dirty="0"/>
          </a:p>
          <a:p>
            <a:r>
              <a:rPr lang="ru-RU" sz="3600" b="1" dirty="0"/>
              <a:t>Надежде Фёдоровне </a:t>
            </a:r>
            <a:r>
              <a:rPr lang="ru-RU" sz="3600" b="1" dirty="0" err="1"/>
              <a:t>Тиуновой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174936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C2614A-3F8A-465A-851A-5CCB2B1C9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1F86256-0816-468F-85F5-3986090D9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diletant.media/upload/medialibrary/631/6313516fc03290a308d41e6a5f2ea262.jpg">
            <a:extLst>
              <a:ext uri="{FF2B5EF4-FFF2-40B4-BE49-F238E27FC236}">
                <a16:creationId xmlns:a16="http://schemas.microsoft.com/office/drawing/2014/main" xmlns="" id="{7AD485B1-B351-450E-9E5B-7CA248F30AF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390" y="4190"/>
            <a:ext cx="1004341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6" name="Звезда: 7 точек 5">
            <a:hlinkClick r:id="rId3" action="ppaction://hlinkfile"/>
            <a:extLst>
              <a:ext uri="{FF2B5EF4-FFF2-40B4-BE49-F238E27FC236}">
                <a16:creationId xmlns:a16="http://schemas.microsoft.com/office/drawing/2014/main" xmlns="" id="{F5C75AD9-45A3-4D11-B2FC-0FEDC320BAC1}"/>
              </a:ext>
            </a:extLst>
          </p:cNvPr>
          <p:cNvSpPr/>
          <p:nvPr/>
        </p:nvSpPr>
        <p:spPr>
          <a:xfrm>
            <a:off x="304800" y="5751443"/>
            <a:ext cx="821635" cy="741432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073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0602AB-9506-4E9C-AF9C-1F3FD73B4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AE830EC-8115-4564-8480-49C3A0C25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s://i.mycdn.me/image?id=839596328937&amp;t=3&amp;plc=WEB&amp;tkn=*tuwyKY3go6DSmP_RMmmybvXUcNw">
            <a:extLst>
              <a:ext uri="{FF2B5EF4-FFF2-40B4-BE49-F238E27FC236}">
                <a16:creationId xmlns:a16="http://schemas.microsoft.com/office/drawing/2014/main" xmlns="" id="{49AB4F45-BBE3-470C-AA04-4459A54EE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398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63CC65-0B7A-4364-943F-6B539FC90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6"/>
            <a:ext cx="12660923" cy="1065090"/>
          </a:xfrm>
        </p:spPr>
        <p:txBody>
          <a:bodyPr>
            <a:noAutofit/>
          </a:bodyPr>
          <a:lstStyle/>
          <a:p>
            <a:r>
              <a:rPr lang="ru-RU" i="1" dirty="0">
                <a:solidFill>
                  <a:srgbClr val="00B050"/>
                </a:solidFill>
                <a:latin typeface="+mn-lt"/>
              </a:rPr>
              <a:t>Цель: Сделать одну из страниц летописи семьи.  И посвятить её   династии  железнодорожников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F20E032-DAF9-4D5C-B1A7-75C57F0E3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	</a:t>
            </a:r>
            <a:r>
              <a:rPr lang="ru-RU" sz="3600" b="1" dirty="0"/>
              <a:t>Задачи: </a:t>
            </a:r>
          </a:p>
          <a:p>
            <a:pPr lvl="0"/>
            <a:r>
              <a:rPr lang="ru-RU" sz="3600" b="1" dirty="0"/>
              <a:t>Побеседовать с родственниками;</a:t>
            </a:r>
          </a:p>
          <a:p>
            <a:pPr lvl="0"/>
            <a:r>
              <a:rPr lang="ru-RU" sz="3600" b="1" dirty="0"/>
              <a:t>Найти информацию в семейных архивах о железнодорожниках; </a:t>
            </a:r>
          </a:p>
          <a:p>
            <a:pPr lvl="0"/>
            <a:r>
              <a:rPr lang="ru-RU" sz="3600" b="1" dirty="0"/>
              <a:t>Создать ветвь родословного древа железнодорожников нашей династии.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9460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E36C83-2F2C-4718-9383-1D101D4EC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4957024-FB81-4BF8-B0A1-3958B939C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s://i.mycdn.me/image?id=849323758825&amp;t=3&amp;plc=WEB&amp;tkn=*5-MIqoP5DhgOtqKnN9hR0jyZqXg">
            <a:extLst>
              <a:ext uri="{FF2B5EF4-FFF2-40B4-BE49-F238E27FC236}">
                <a16:creationId xmlns:a16="http://schemas.microsoft.com/office/drawing/2014/main" xmlns="" id="{EB81B54B-2BE2-4445-8865-1BCE72339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264"/>
            <a:ext cx="12191999" cy="443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60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FCB47A-D4E2-4E3C-92B9-D5E7A63DB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2368198-AD61-410C-905A-3305FC914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i.mycdn.me/image?id=849323751145&amp;t=3&amp;plc=WEB&amp;tkn=*ihsK1SAYPHco1OiLi6WfRkiNACo">
            <a:extLst>
              <a:ext uri="{FF2B5EF4-FFF2-40B4-BE49-F238E27FC236}">
                <a16:creationId xmlns:a16="http://schemas.microsoft.com/office/drawing/2014/main" xmlns="" id="{DC6D2180-D72D-40D8-A049-8B2F39F04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928" y="0"/>
            <a:ext cx="8880085" cy="689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02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11EF7F-192A-49AF-B73C-4286366F7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E042F2F-B869-4060-A26C-208A90771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s://upload.wikimedia.org/wikipedia/commons/thumb/5/51/%D0%A7%D0%B5%D1%80%D0%BD%D1%8B%D1%88%D0%B5%D0%B2%D1%81%D0%BA_%D0%B7%D0%B0%D0%B1%D0%B0%D0%B9%D0%BA%D0%B0%D0%BB%D1%8C%D1%81%D0%BA%D0%B8%D0%B9%2C_%D0%B2%D0%BE%D0%BA%D0%B7%D0%B0%D0%BB.jpg/800px-%D0%A7%D0%B5%D1%80%D0%BD%D1%8B%D1%88%D0%B5%D0%B2%D1%81%D0%BA_%D0%B7%D0%B0%D0%B1%D0%B0%D0%B9%D0%BA%D0%B0%D0%BB%D1%8C%D1%81%D0%BA%D0%B8%D0%B9%2C_%D0%B2%D0%BE%D0%BA%D0%B7%D0%B0%D0%BB.jpg">
            <a:extLst>
              <a:ext uri="{FF2B5EF4-FFF2-40B4-BE49-F238E27FC236}">
                <a16:creationId xmlns:a16="http://schemas.microsoft.com/office/drawing/2014/main" xmlns="" id="{4DF6BA61-2664-4C51-93CD-E0A90BEE5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37475"/>
            <a:ext cx="9193967" cy="6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016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8FB571-7D7A-4676-8FAE-6FC2C7EB5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6596778-6ACD-4A70-A7A7-44964D5E3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://www.train-photo.ru/data/media/36/80_.__-_-_._11.09.2009.jpg">
            <a:extLst>
              <a:ext uri="{FF2B5EF4-FFF2-40B4-BE49-F238E27FC236}">
                <a16:creationId xmlns:a16="http://schemas.microsoft.com/office/drawing/2014/main" xmlns="" id="{283BCB0D-FE0D-44F3-A8B6-E60EFC44C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0"/>
            <a:ext cx="10059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319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4A5F5C-4432-402D-A995-0EDE34D40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97C55E7-C95E-43DB-859C-9BC714E17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://rasfokus.ru/images/photos/medium/29a0ea8ba500b768aae81b37f4c1d9f9.jpg">
            <a:extLst>
              <a:ext uri="{FF2B5EF4-FFF2-40B4-BE49-F238E27FC236}">
                <a16:creationId xmlns:a16="http://schemas.microsoft.com/office/drawing/2014/main" xmlns="" id="{B45AC7CA-802C-4CAC-82EB-F17E9E7BD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0"/>
            <a:ext cx="10325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959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D9DFE5-3234-437B-A06A-05B6C7747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34C9DE5-B960-4FF3-AC2D-7B2389BD9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8" descr="https://i.mycdn.me/image?id=838961887248&amp;t=3&amp;plc=WEB&amp;tkn=*fYmyUrMiqjskaKowRSVKFTGmcHc">
            <a:extLst>
              <a:ext uri="{FF2B5EF4-FFF2-40B4-BE49-F238E27FC236}">
                <a16:creationId xmlns:a16="http://schemas.microsoft.com/office/drawing/2014/main" xmlns="" id="{66FFFBE8-616B-4CD0-B276-A95D87B2D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113"/>
            <a:ext cx="9906000" cy="642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359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18D731-B21C-4172-A893-96BC5CCBF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26C7393-19A3-4C17-B796-BB058028B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https://media.professionali.ru/processor/wiki/original/2016/09/28/izmeneno007-2_2.jpg">
            <a:extLst>
              <a:ext uri="{FF2B5EF4-FFF2-40B4-BE49-F238E27FC236}">
                <a16:creationId xmlns:a16="http://schemas.microsoft.com/office/drawing/2014/main" xmlns="" id="{4FFE49BF-0C59-4B5A-AA36-4689D1674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0"/>
            <a:ext cx="9791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703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7B1F0C-F475-4A7A-82DB-E6E27F1F6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0603CF7-5A6E-4BE6-AA27-38E478B43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i.mycdn.me/image?id=861699689705&amp;t=3&amp;plc=WEB&amp;tkn=*i7PwfVgG0HpB9X_x9ZGtxqwQz1M">
            <a:extLst>
              <a:ext uri="{FF2B5EF4-FFF2-40B4-BE49-F238E27FC236}">
                <a16:creationId xmlns:a16="http://schemas.microsoft.com/office/drawing/2014/main" xmlns="" id="{ECBE9F61-9A9D-4E47-9F3E-07AF0FF5E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51" y="0"/>
            <a:ext cx="11051897" cy="688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434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846CA7-480E-4CA4-89FC-469E89F40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BCD0CFD-F29D-4673-8358-2273A3B9E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http://www.lifeguide.com.ua/wp-content/uploads/2014/03/zolotoy-orel-04.jpg">
            <a:extLst>
              <a:ext uri="{FF2B5EF4-FFF2-40B4-BE49-F238E27FC236}">
                <a16:creationId xmlns:a16="http://schemas.microsoft.com/office/drawing/2014/main" xmlns="" id="{809664A1-4DE1-482C-9374-B2048836A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6457"/>
            <a:ext cx="9753600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096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B73514-B547-4571-8AE4-A90FEA09F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F57EECB-257B-4FEC-A4E3-E298FE4C3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2" descr="https://i.mycdn.me/image?id=861407736041&amp;t=3&amp;plc=WEB&amp;tkn=*cFjEPkRMtwukR4qgppI-TFHsbtI">
            <a:extLst>
              <a:ext uri="{FF2B5EF4-FFF2-40B4-BE49-F238E27FC236}">
                <a16:creationId xmlns:a16="http://schemas.microsoft.com/office/drawing/2014/main" xmlns="" id="{A9FDFD20-359D-4291-B587-DB67DC79D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066" y="0"/>
            <a:ext cx="9555868" cy="688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131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BE4124-6606-4723-9822-F9B5E9FC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00B050"/>
                </a:solidFill>
              </a:rPr>
              <a:t>Транссибирская железнодорожная магистраль</a:t>
            </a:r>
          </a:p>
        </p:txBody>
      </p:sp>
      <p:pic>
        <p:nvPicPr>
          <p:cNvPr id="4" name="Рисунок 3" descr="http://diletant.media/upload/medialibrary/631/6313516fc03290a308d41e6a5f2ea262.jpg">
            <a:extLst>
              <a:ext uri="{FF2B5EF4-FFF2-40B4-BE49-F238E27FC236}">
                <a16:creationId xmlns:a16="http://schemas.microsoft.com/office/drawing/2014/main" xmlns="" id="{A98207C1-63B7-4473-879F-59B80F772D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88" y="914400"/>
            <a:ext cx="8834423" cy="570842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33961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013041-0F50-47AD-A6AA-D0D981672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59A081E-885A-46DA-AB0C-261C75253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s://cdn.rail-club.ru/forum/images/cache/photo.qip.ru/172317788.jpg">
            <a:extLst>
              <a:ext uri="{FF2B5EF4-FFF2-40B4-BE49-F238E27FC236}">
                <a16:creationId xmlns:a16="http://schemas.microsoft.com/office/drawing/2014/main" xmlns="" id="{B6A02ED1-062F-46EF-B010-D720F20A0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014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5B5E94-CD9B-485B-8ABE-0F66401C2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29E9E91-3D32-4BE9-A5C9-5DBE61B48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6" descr="https://i.mycdn.me/image?id=851018971369&amp;t=3&amp;plc=WEB&amp;tkn=*ELLh3jbjo9X1-OpQSxlDyMTXGvU">
            <a:extLst>
              <a:ext uri="{FF2B5EF4-FFF2-40B4-BE49-F238E27FC236}">
                <a16:creationId xmlns:a16="http://schemas.microsoft.com/office/drawing/2014/main" xmlns="" id="{9E9C649C-B91E-4814-BBFB-8C7FFE1C6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7" y="-14990"/>
            <a:ext cx="1121886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163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2E65EC-38AD-4A2B-B750-28F4A1F93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0E4950A-05FB-45CE-AD6D-2D60E00F0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4" descr="https://i.mycdn.me/image?id=849323743209&amp;t=3&amp;plc=WEB&amp;tkn=*x6qgsL8ZpdslYEWiPszDrf2NNh4">
            <a:extLst>
              <a:ext uri="{FF2B5EF4-FFF2-40B4-BE49-F238E27FC236}">
                <a16:creationId xmlns:a16="http://schemas.microsoft.com/office/drawing/2014/main" xmlns="" id="{8D683ADF-97B9-41A0-9DC1-903B1ED71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0"/>
            <a:ext cx="8959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804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3C0D24-9A9A-449E-8AEF-48B00E500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082AB70-0AA1-4553-B20B-ED94C6494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http://www.railpictures.net/images/d1/4/0/5/6405.1359957665.jpg">
            <a:extLst>
              <a:ext uri="{FF2B5EF4-FFF2-40B4-BE49-F238E27FC236}">
                <a16:creationId xmlns:a16="http://schemas.microsoft.com/office/drawing/2014/main" xmlns="" id="{41FFCE4D-57E7-4877-9404-45A9D6E93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0"/>
            <a:ext cx="9972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011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C4F3AA-5FB7-4756-88E6-9CBECB862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EA21B94-83DE-4DE6-9B1B-3CE320DF1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8" descr="https://pimg.mycdn.me/getImage?disableStub=true&amp;type=VIDEO_S_720&amp;url=http%3A%2F%2Fvdp.mycdn.me%2FgetImage%3Fid%3D977330374137%26idx%3D30%26thumbType%3D47%26f%3D1%26i%3D1&amp;signatureToken=8pty59CdFO6wEtzyTdGJlg">
            <a:extLst>
              <a:ext uri="{FF2B5EF4-FFF2-40B4-BE49-F238E27FC236}">
                <a16:creationId xmlns:a16="http://schemas.microsoft.com/office/drawing/2014/main" xmlns="" id="{184D1C27-BCBE-4CB9-A759-82B5C38D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4470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A78260-80B1-44BD-99BC-224060E89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664E7A1-683A-436A-9D69-5B0D1BBE2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http://www.chinawander.net/images/ranges-slider1.jpg">
            <a:extLst>
              <a:ext uri="{FF2B5EF4-FFF2-40B4-BE49-F238E27FC236}">
                <a16:creationId xmlns:a16="http://schemas.microsoft.com/office/drawing/2014/main" xmlns="" id="{0115C129-C5CB-4887-8009-1D70B8EF3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25"/>
            <a:ext cx="12175544" cy="319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077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8D7DDB-05DA-48D5-9909-09CD9082C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A27AC9-CAA6-40AD-AFAF-871269446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4" descr="http://photocdn.photogoroda.com/source2/cn3159/r4689/c4693/85766428.jpg?v=20171213112136">
            <a:extLst>
              <a:ext uri="{FF2B5EF4-FFF2-40B4-BE49-F238E27FC236}">
                <a16:creationId xmlns:a16="http://schemas.microsoft.com/office/drawing/2014/main" xmlns="" id="{BBC2D567-E8B0-43C6-B57A-8AFFC2A96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29" y="67296"/>
            <a:ext cx="10226001" cy="679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693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7ABF2B-130A-4399-AA95-7B4BAA626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6AFC0B-5E38-4B75-80D2-B9C515C87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https://static.cntraveller.ru/media/material/0001/71/f3c3d44817db94b6e39416c84fac1f4826e91e27.jpeg">
            <a:extLst>
              <a:ext uri="{FF2B5EF4-FFF2-40B4-BE49-F238E27FC236}">
                <a16:creationId xmlns:a16="http://schemas.microsoft.com/office/drawing/2014/main" xmlns="" id="{92751ECE-152A-4F20-B5FA-475E3E521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29" y="30601"/>
            <a:ext cx="10269745" cy="667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187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92F5E7-6B57-42AD-BF66-9D27BA0A4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224FC7-8F65-4621-B950-8C8A17AF3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6" descr="http://photos.wikimapia.org/p/00/03/81/12/99_big.jpg">
            <a:extLst>
              <a:ext uri="{FF2B5EF4-FFF2-40B4-BE49-F238E27FC236}">
                <a16:creationId xmlns:a16="http://schemas.microsoft.com/office/drawing/2014/main" xmlns="" id="{D70FE4DE-192D-43E8-935F-405503E3A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11" y="22292"/>
            <a:ext cx="9845669" cy="683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475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BF5403-BCE8-4745-929A-851E8C85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B43DB1D-8214-4C45-8A33-B9BDEC6C3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://s1.fotokto.ru/photo/full/396/3967299.jpg">
            <a:extLst>
              <a:ext uri="{FF2B5EF4-FFF2-40B4-BE49-F238E27FC236}">
                <a16:creationId xmlns:a16="http://schemas.microsoft.com/office/drawing/2014/main" xmlns="" id="{D449F17D-8473-47CE-BCDB-BA5E02F07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0"/>
            <a:ext cx="10067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078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38D793-64B0-4B75-AB0C-7E2B6DDF9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4610"/>
            <a:ext cx="12192000" cy="1026078"/>
          </a:xfrm>
        </p:spPr>
        <p:txBody>
          <a:bodyPr>
            <a:normAutofit fontScale="90000"/>
          </a:bodyPr>
          <a:lstStyle/>
          <a:p>
            <a:pPr algn="r"/>
            <a:r>
              <a:rPr lang="ru-RU" b="1" i="1" dirty="0">
                <a:solidFill>
                  <a:srgbClr val="00B050"/>
                </a:solidFill>
              </a:rPr>
              <a:t>«Фотография подбирает факт из жизни, </a:t>
            </a:r>
            <a:br>
              <a:rPr lang="ru-RU" b="1" i="1" dirty="0">
                <a:solidFill>
                  <a:srgbClr val="00B050"/>
                </a:solidFill>
              </a:rPr>
            </a:br>
            <a:r>
              <a:rPr lang="ru-RU" b="1" i="1" dirty="0">
                <a:solidFill>
                  <a:srgbClr val="00B050"/>
                </a:solidFill>
              </a:rPr>
              <a:t>и он будет жить вечно»</a:t>
            </a:r>
            <a:br>
              <a:rPr lang="ru-RU" b="1" i="1" dirty="0">
                <a:solidFill>
                  <a:srgbClr val="00B050"/>
                </a:solidFill>
              </a:rPr>
            </a:br>
            <a:r>
              <a:rPr lang="ru-RU" b="1" i="1" dirty="0" err="1">
                <a:solidFill>
                  <a:srgbClr val="00B050"/>
                </a:solidFill>
              </a:rPr>
              <a:t>Рагху</a:t>
            </a:r>
            <a:r>
              <a:rPr lang="ru-RU" b="1" i="1" dirty="0">
                <a:solidFill>
                  <a:srgbClr val="00B050"/>
                </a:solidFill>
              </a:rPr>
              <a:t> Рай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7821080-2340-4A8A-8532-3969DCC6D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9817" y="1842052"/>
            <a:ext cx="4542183" cy="4351338"/>
          </a:xfrm>
        </p:spPr>
        <p:txBody>
          <a:bodyPr>
            <a:normAutofit lnSpcReduction="10000"/>
          </a:bodyPr>
          <a:lstStyle/>
          <a:p>
            <a:r>
              <a:rPr lang="ru-RU" sz="3600" b="1" dirty="0"/>
              <a:t>Лесников Василий Данилович</a:t>
            </a:r>
          </a:p>
          <a:p>
            <a:r>
              <a:rPr lang="ru-RU" sz="3600" b="1" dirty="0"/>
              <a:t>Лесников Данило  Васильевич</a:t>
            </a:r>
          </a:p>
          <a:p>
            <a:r>
              <a:rPr lang="ru-RU" sz="3600" b="1" dirty="0"/>
              <a:t>Лесников Алексей Данилович</a:t>
            </a:r>
          </a:p>
          <a:p>
            <a:pPr marL="0" indent="0">
              <a:buNone/>
            </a:pPr>
            <a:endParaRPr lang="ru-RU" sz="3600" dirty="0"/>
          </a:p>
          <a:p>
            <a:pPr marL="0" indent="0">
              <a:buNone/>
            </a:pPr>
            <a:r>
              <a:rPr lang="ru-RU" sz="3600" dirty="0"/>
              <a:t>Строили Транссиб</a:t>
            </a:r>
          </a:p>
        </p:txBody>
      </p:sp>
      <p:pic>
        <p:nvPicPr>
          <p:cNvPr id="4" name="Рисунок 3" descr="C:\Documents and Settings\Admin\Рабочий стол\исслед работа\фотоСемьяЛесниковых.JPG">
            <a:extLst>
              <a:ext uri="{FF2B5EF4-FFF2-40B4-BE49-F238E27FC236}">
                <a16:creationId xmlns:a16="http://schemas.microsoft.com/office/drawing/2014/main" xmlns="" id="{4FA03175-175F-4201-A732-CC3E6C67FA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" t="6470" r="6092" b="2059"/>
          <a:stretch>
            <a:fillRect/>
          </a:stretch>
        </p:blipFill>
        <p:spPr bwMode="auto">
          <a:xfrm>
            <a:off x="140677" y="1177649"/>
            <a:ext cx="7209438" cy="543135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585903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DF1622-6503-40DD-8C5F-530C6CA5F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F3E2475-7EAD-4014-B459-2C3B59BE4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xn--80adfhhrju5j.xn--p1ai/wp-content/uploads/2017/07/5_2-1024x768.jpg">
            <a:extLst>
              <a:ext uri="{FF2B5EF4-FFF2-40B4-BE49-F238E27FC236}">
                <a16:creationId xmlns:a16="http://schemas.microsoft.com/office/drawing/2014/main" xmlns="" id="{87DBDA4B-5CCC-4176-8822-6001B3287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5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045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EB5CFA-B540-4A90-8198-B73E35ACA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811EC50-1246-4BFB-AA5B-87A659A52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://www.rupoezd.ru/wp-content/uploads/2018/01/1517256455543_stanciya-ekaterinburg-passazhirskii-0.jpg">
            <a:extLst>
              <a:ext uri="{FF2B5EF4-FFF2-40B4-BE49-F238E27FC236}">
                <a16:creationId xmlns:a16="http://schemas.microsoft.com/office/drawing/2014/main" xmlns="" id="{DBDA2C62-75E4-43DD-8409-4CCC4CEA4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"/>
            <a:ext cx="9753600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50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8882E3-2203-40CA-90B2-D986D2D11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96AF9A9-6D7D-4FA8-971C-0DA7E7904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fs3.fotoload.ru/f/0918/1537505544/ba751401bb.jpg">
            <a:extLst>
              <a:ext uri="{FF2B5EF4-FFF2-40B4-BE49-F238E27FC236}">
                <a16:creationId xmlns:a16="http://schemas.microsoft.com/office/drawing/2014/main" xmlns="" id="{81B588B1-FF13-4334-AABC-7FD29E7E4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0"/>
            <a:ext cx="9140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172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F7E3AF-8A63-4EBE-9D30-4F28E14E6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C5C36B-E9B5-4E5A-92D3-97E1918C4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https://hakuna-matata.blog/wp-content/uploads/2017/02/23841.jpg">
            <a:extLst>
              <a:ext uri="{FF2B5EF4-FFF2-40B4-BE49-F238E27FC236}">
                <a16:creationId xmlns:a16="http://schemas.microsoft.com/office/drawing/2014/main" xmlns="" id="{2E0058A2-E00D-426B-AF8F-7EC5C1088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12192000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1256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720094-070E-4BAC-98F9-DAF2EAF7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A1AA50B-E74A-4FFA-983C-7981EAA95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s://railwayz.info/photolines/images/1465/139946511861.jpg">
            <a:extLst>
              <a:ext uri="{FF2B5EF4-FFF2-40B4-BE49-F238E27FC236}">
                <a16:creationId xmlns:a16="http://schemas.microsoft.com/office/drawing/2014/main" xmlns="" id="{1A625424-E86D-4701-AAB6-B18E88985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32522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032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8BD110-8CC6-4F11-B654-8B4DDE1F8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40F6D8-93BD-4EAB-85E7-1EC3C7B3F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http://www.pitert.ru/sites/default/files/Trans-Siberian-Railway.jpg">
            <a:extLst>
              <a:ext uri="{FF2B5EF4-FFF2-40B4-BE49-F238E27FC236}">
                <a16:creationId xmlns:a16="http://schemas.microsoft.com/office/drawing/2014/main" xmlns="" id="{7C919315-A848-42BF-A831-01571CBEC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250"/>
            <a:ext cx="12192000" cy="588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1840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C7215E-6CCA-434A-BD83-4D177DBEE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097B65E-F82A-4933-95BA-73471BDA2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4" descr="http://img-c.photosight.ru/f73/4768477_large.jpg">
            <a:extLst>
              <a:ext uri="{FF2B5EF4-FFF2-40B4-BE49-F238E27FC236}">
                <a16:creationId xmlns:a16="http://schemas.microsoft.com/office/drawing/2014/main" xmlns="" id="{CB712F7D-82B0-42D5-8F54-F66604D0C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8243"/>
            <a:ext cx="12192000" cy="448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183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74A8A2-FFC5-49CA-B2CB-093CD2D18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DD52F34-F471-46D8-BC07-DEFFDD517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7200" b="1" i="1" dirty="0">
                <a:solidFill>
                  <a:srgbClr val="00B050"/>
                </a:solidFill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34109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662D97-5956-4B99-8339-0922296DF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b="1" i="1" dirty="0">
                <a:solidFill>
                  <a:srgbClr val="00B050"/>
                </a:solidFill>
              </a:rPr>
              <a:t>«Фотография подбирает факт из жизни, </a:t>
            </a:r>
            <a:br>
              <a:rPr lang="ru-RU" b="1" i="1" dirty="0">
                <a:solidFill>
                  <a:srgbClr val="00B050"/>
                </a:solidFill>
              </a:rPr>
            </a:br>
            <a:r>
              <a:rPr lang="ru-RU" b="1" i="1" dirty="0">
                <a:solidFill>
                  <a:srgbClr val="00B050"/>
                </a:solidFill>
              </a:rPr>
              <a:t>и он будет жить вечно»</a:t>
            </a:r>
            <a:br>
              <a:rPr lang="ru-RU" b="1" i="1" dirty="0">
                <a:solidFill>
                  <a:srgbClr val="00B050"/>
                </a:solidFill>
              </a:rPr>
            </a:br>
            <a:r>
              <a:rPr lang="ru-RU" b="1" i="1" dirty="0" err="1">
                <a:solidFill>
                  <a:srgbClr val="00B050"/>
                </a:solidFill>
              </a:rPr>
              <a:t>Рагху</a:t>
            </a:r>
            <a:r>
              <a:rPr lang="ru-RU" b="1" i="1" dirty="0">
                <a:solidFill>
                  <a:srgbClr val="00B050"/>
                </a:solidFill>
              </a:rPr>
              <a:t> Рай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608652A-49FC-43C6-B69B-A7BBD76D4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9454" y="2004926"/>
            <a:ext cx="5216149" cy="4103076"/>
          </a:xfrm>
        </p:spPr>
        <p:txBody>
          <a:bodyPr>
            <a:noAutofit/>
          </a:bodyPr>
          <a:lstStyle/>
          <a:p>
            <a:r>
              <a:rPr lang="ru-RU" sz="3600" b="1" dirty="0"/>
              <a:t>Мокрушин Фёдор Максимович</a:t>
            </a:r>
          </a:p>
          <a:p>
            <a:pPr marL="0" indent="0">
              <a:buNone/>
            </a:pPr>
            <a:endParaRPr lang="ru-RU" sz="3600" b="1" dirty="0"/>
          </a:p>
          <a:p>
            <a:pPr marL="0" indent="0">
              <a:buNone/>
            </a:pPr>
            <a:r>
              <a:rPr lang="ru-RU" sz="3600" dirty="0"/>
              <a:t>	Путеобходчик от разъезда Зюкай до </a:t>
            </a:r>
            <a:r>
              <a:rPr lang="ru-RU" sz="3600" dirty="0" err="1"/>
              <a:t>Филаевской</a:t>
            </a:r>
            <a:r>
              <a:rPr lang="ru-RU" sz="3600" dirty="0"/>
              <a:t> горы</a:t>
            </a:r>
          </a:p>
          <a:p>
            <a:pPr marL="0" indent="0">
              <a:buNone/>
            </a:pPr>
            <a:r>
              <a:rPr lang="ru-RU" sz="3600" dirty="0"/>
              <a:t>	Награжден грамотой за подписью Ф.Э. Дзержинского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9D0170A-5644-4CB4-B416-84E5907F7904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363"/>
            <a:ext cx="4296508" cy="549927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0755C70-942A-4E82-9F4E-CDE0497645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603" y="2987144"/>
            <a:ext cx="2731008" cy="343509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96446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4E950B-3F9A-4FD3-90AF-4AB79193D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89676" cy="1325563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00B050"/>
                </a:solidFill>
              </a:rPr>
              <a:t>ИНЖЕНЕР-КАПИТАН пути и строительства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7EC8CB7-5818-43E2-ADB0-1C4AB6943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5108" y="1872517"/>
            <a:ext cx="7971691" cy="5309249"/>
          </a:xfrm>
        </p:spPr>
        <p:txBody>
          <a:bodyPr>
            <a:normAutofit lnSpcReduction="10000"/>
          </a:bodyPr>
          <a:lstStyle/>
          <a:p>
            <a:r>
              <a:rPr lang="ru-RU" sz="3600" b="1" dirty="0"/>
              <a:t>Мокрушин Павел Фёдорович</a:t>
            </a:r>
          </a:p>
          <a:p>
            <a:r>
              <a:rPr lang="ru-RU" sz="3600" dirty="0"/>
              <a:t>Получил высшее образование в Московском институте ж/д транспорта. Служил на Дальнем Востоке. Участвовал в строительстве моста через р. Каму.</a:t>
            </a:r>
          </a:p>
          <a:p>
            <a:r>
              <a:rPr lang="ru-RU" sz="3600" dirty="0"/>
              <a:t>Медаль "За доблестный труд в ВОВ 1941-45г.г. </a:t>
            </a:r>
          </a:p>
          <a:p>
            <a:r>
              <a:rPr lang="ru-RU" sz="3600" dirty="0"/>
              <a:t>Работал в </a:t>
            </a:r>
            <a:r>
              <a:rPr lang="ru-RU" sz="3600" dirty="0" err="1"/>
              <a:t>Уралтранспроекте</a:t>
            </a:r>
            <a:r>
              <a:rPr lang="ru-RU" sz="3600" dirty="0"/>
              <a:t> (</a:t>
            </a:r>
            <a:r>
              <a:rPr lang="ru-RU" sz="3600" dirty="0" err="1"/>
              <a:t>г.Екатеринбург</a:t>
            </a:r>
            <a:r>
              <a:rPr lang="ru-RU" sz="3600" dirty="0"/>
              <a:t>) 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1C2BF1B-3B1A-407D-98EF-47FD4B96C8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0" r="3544" b="55283"/>
          <a:stretch/>
        </p:blipFill>
        <p:spPr>
          <a:xfrm>
            <a:off x="164124" y="1360733"/>
            <a:ext cx="4173414" cy="530925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9347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24E478-255E-41BE-A3E9-5F772DA9C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12356123" cy="1325563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00B050"/>
                </a:solidFill>
              </a:rPr>
              <a:t>Поездной на товарных поездах, </a:t>
            </a:r>
            <a:br>
              <a:rPr lang="ru-RU" b="1" i="1" dirty="0">
                <a:solidFill>
                  <a:srgbClr val="00B050"/>
                </a:solidFill>
              </a:rPr>
            </a:br>
            <a:r>
              <a:rPr lang="ru-RU" b="1" i="1" dirty="0">
                <a:solidFill>
                  <a:srgbClr val="00B050"/>
                </a:solidFill>
              </a:rPr>
              <a:t>дежурный по станции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5EBAC5A-0ADD-4432-B2B4-0675FF5AB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3354" y="1825625"/>
            <a:ext cx="7338646" cy="4351338"/>
          </a:xfrm>
        </p:spPr>
        <p:txBody>
          <a:bodyPr>
            <a:normAutofit/>
          </a:bodyPr>
          <a:lstStyle/>
          <a:p>
            <a:r>
              <a:rPr lang="ru-RU" sz="3600" b="1" dirty="0"/>
              <a:t>Мокрушин Алексей Фёдорович</a:t>
            </a:r>
          </a:p>
          <a:p>
            <a:pPr marL="0" indent="0">
              <a:buNone/>
            </a:pPr>
            <a:endParaRPr lang="ru-RU" sz="3600" b="1" dirty="0"/>
          </a:p>
          <a:p>
            <a:pPr marL="0" indent="0">
              <a:buNone/>
            </a:pPr>
            <a:r>
              <a:rPr lang="ru-RU" sz="3600" dirty="0"/>
              <a:t>Фронтовик – воздушный десантник</a:t>
            </a:r>
          </a:p>
          <a:p>
            <a:pPr marL="0" indent="0">
              <a:buNone/>
            </a:pPr>
            <a:r>
              <a:rPr lang="ru-RU" sz="3600" dirty="0"/>
              <a:t>Работал в г. Верещагино</a:t>
            </a:r>
          </a:p>
          <a:p>
            <a:pPr marL="0" indent="0">
              <a:buNone/>
            </a:pPr>
            <a:endParaRPr lang="ru-RU" sz="3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EE7DDB5-A27D-4A10-AD1C-F0609D7F97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5625"/>
            <a:ext cx="4273062" cy="503237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61688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3D90F6-FD71-437D-AB23-29778B82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00B050"/>
                </a:solidFill>
              </a:rPr>
              <a:t>Машинист электропоезда и </a:t>
            </a:r>
            <a:br>
              <a:rPr lang="ru-RU" b="1" i="1" dirty="0">
                <a:solidFill>
                  <a:srgbClr val="00B050"/>
                </a:solidFill>
              </a:rPr>
            </a:br>
            <a:r>
              <a:rPr lang="ru-RU" b="1" i="1" dirty="0">
                <a:solidFill>
                  <a:srgbClr val="00B050"/>
                </a:solidFill>
              </a:rPr>
              <a:t>крана на железнодорожном ходу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8E27E9F-7B9C-488B-B8C0-FA93B716A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2678" y="1825625"/>
            <a:ext cx="7479322" cy="4351338"/>
          </a:xfrm>
        </p:spPr>
        <p:txBody>
          <a:bodyPr>
            <a:normAutofit/>
          </a:bodyPr>
          <a:lstStyle/>
          <a:p>
            <a:r>
              <a:rPr lang="ru-RU" sz="3600" b="1" dirty="0"/>
              <a:t>Тиунов Сергей Лаврентьевич</a:t>
            </a:r>
          </a:p>
          <a:p>
            <a:endParaRPr lang="ru-RU" sz="3600" dirty="0"/>
          </a:p>
          <a:p>
            <a:pPr marL="0" indent="0">
              <a:buNone/>
            </a:pPr>
            <a:r>
              <a:rPr lang="ru-RU" sz="3600" dirty="0"/>
              <a:t>	Работал в г. Братске и</a:t>
            </a:r>
          </a:p>
          <a:p>
            <a:pPr marL="0" indent="0">
              <a:buNone/>
            </a:pPr>
            <a:r>
              <a:rPr lang="ru-RU" sz="3600" dirty="0"/>
              <a:t>         г. Верещагино.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74A016A-3491-4A93-BF40-A2742FE123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7" t="31111" r="58278" b="27677"/>
          <a:stretch/>
        </p:blipFill>
        <p:spPr>
          <a:xfrm rot="5400000">
            <a:off x="-23419" y="2089110"/>
            <a:ext cx="4630493" cy="417703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58405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A6828B-A5C4-4A39-A650-37FA0238E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00B050"/>
                </a:solidFill>
              </a:rPr>
              <a:t>Машинист электровоза, мастер производственного обучения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7DAACF4-FD68-45A4-B712-692EE8689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5785" y="1825625"/>
            <a:ext cx="6688015" cy="4351338"/>
          </a:xfrm>
        </p:spPr>
        <p:txBody>
          <a:bodyPr>
            <a:normAutofit/>
          </a:bodyPr>
          <a:lstStyle/>
          <a:p>
            <a:r>
              <a:rPr lang="ru-RU" sz="3600" b="1" dirty="0"/>
              <a:t>Тиунов Павел Николаевич</a:t>
            </a:r>
          </a:p>
          <a:p>
            <a:pPr marL="0" indent="0">
              <a:buNone/>
            </a:pPr>
            <a:endParaRPr lang="ru-RU" sz="3600" b="1" dirty="0"/>
          </a:p>
          <a:p>
            <a:pPr marL="0" indent="0">
              <a:buNone/>
            </a:pPr>
            <a:r>
              <a:rPr lang="ru-RU" sz="3600" dirty="0"/>
              <a:t>	Работал в г. Верещагино</a:t>
            </a:r>
          </a:p>
        </p:txBody>
      </p:sp>
      <p:pic>
        <p:nvPicPr>
          <p:cNvPr id="4" name="Picture 2" descr="G:\КУИР 2017\DSC00073.JPG">
            <a:extLst>
              <a:ext uri="{FF2B5EF4-FFF2-40B4-BE49-F238E27FC236}">
                <a16:creationId xmlns:a16="http://schemas.microsoft.com/office/drawing/2014/main" xmlns="" id="{E770AF40-46C4-4DE7-8994-95C335771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722" y="1991565"/>
            <a:ext cx="3084207" cy="4185398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47665006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0</TotalTime>
  <Words>214</Words>
  <Application>Microsoft Office PowerPoint</Application>
  <PresentationFormat>Широкоэкранный</PresentationFormat>
  <Paragraphs>70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Wingdings 2</vt:lpstr>
      <vt:lpstr>HDOfficeLightV0</vt:lpstr>
      <vt:lpstr>Движенцы </vt:lpstr>
      <vt:lpstr>Цель: Сделать одну из страниц летописи семьи.  И посвятить её   династии  железнодорожников</vt:lpstr>
      <vt:lpstr>Транссибирская железнодорожная магистраль</vt:lpstr>
      <vt:lpstr>«Фотография подбирает факт из жизни,  и он будет жить вечно» Рагху Рай  </vt:lpstr>
      <vt:lpstr>«Фотография подбирает факт из жизни,  и он будет жить вечно» Рагху Рай</vt:lpstr>
      <vt:lpstr>ИНЖЕНЕР-КАПИТАН пути и строительства</vt:lpstr>
      <vt:lpstr>Поездной на товарных поездах,  дежурный по станции</vt:lpstr>
      <vt:lpstr>Машинист электропоезда и  крана на железнодорожном ходу</vt:lpstr>
      <vt:lpstr>Машинист электровоза, мастер производственного обучения</vt:lpstr>
      <vt:lpstr>Учитель железнодорожной школы</vt:lpstr>
      <vt:lpstr>Стрелочник, печник</vt:lpstr>
      <vt:lpstr>Начальник отделения пассажирского парка</vt:lpstr>
      <vt:lpstr>Работник скальной бригады</vt:lpstr>
      <vt:lpstr>Осмотрщик вагонов</vt:lpstr>
      <vt:lpstr> Потомки Павленко Павла Петровича, Мокрушина Алексея Фёдоровича продолжают железнодорожную династию до сих пор</vt:lpstr>
      <vt:lpstr>Подводя итоги…</vt:lpstr>
      <vt:lpstr>Благодарность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Движенцы</dc:title>
  <dc:creator>Антонина Антонина</dc:creator>
  <cp:lastModifiedBy>Администратор</cp:lastModifiedBy>
  <cp:revision>63</cp:revision>
  <dcterms:created xsi:type="dcterms:W3CDTF">2019-02-18T22:08:51Z</dcterms:created>
  <dcterms:modified xsi:type="dcterms:W3CDTF">2019-03-05T05:35:30Z</dcterms:modified>
</cp:coreProperties>
</file>