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8" r:id="rId5"/>
    <p:sldId id="282" r:id="rId6"/>
    <p:sldId id="285" r:id="rId7"/>
    <p:sldId id="286" r:id="rId8"/>
    <p:sldId id="287" r:id="rId9"/>
    <p:sldId id="294" r:id="rId10"/>
    <p:sldId id="288" r:id="rId11"/>
    <p:sldId id="289" r:id="rId12"/>
    <p:sldId id="290" r:id="rId13"/>
    <p:sldId id="291" r:id="rId14"/>
    <p:sldId id="295" r:id="rId15"/>
    <p:sldId id="297" r:id="rId16"/>
    <p:sldId id="293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6517" autoAdjust="0"/>
  </p:normalViewPr>
  <p:slideViewPr>
    <p:cSldViewPr snapToGrid="0">
      <p:cViewPr>
        <p:scale>
          <a:sx n="67" d="100"/>
          <a:sy n="67" d="100"/>
        </p:scale>
        <p:origin x="-45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3C82B-095E-432A-8E4F-E087C387918F}" type="datetime1">
              <a:rPr lang="ru-RU" smtClean="0"/>
              <a:t>28.10.2019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4735-1BB6-4763-8A8D-34C11DAC25B4}" type="datetime1">
              <a:rPr lang="ru-RU" smtClean="0"/>
              <a:pPr/>
              <a:t>28.10.2019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3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0C32B-13BC-41B2-AB2D-75A69B5D8E60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DA88E-7571-482A-A17D-AE45349CD010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B8D07-12B7-4CC0-91DA-BA7EDDEA5EBC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06C3B4A-3BD8-46EE-A306-574C8F1203AA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066F1-56AD-4A65-8D23-47D03E281CDD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38DC8-A5CF-403B-A700-B1EE2B32A73F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48CB36-2A7D-4294-8E4B-2CBD284FA1A2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77C20-F13B-4081-A448-651CC7F79BA0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03EF6-DB2E-40D3-9F86-4A2B56C7C971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4A4930-1B63-4514-8E07-EEB83AF0186B}" type="datetime1">
              <a:rPr lang="ru-RU" noProof="0" smtClean="0"/>
              <a:t>28.10.2019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ocs.cntd.ru/document/1200102572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11379200" cy="3200400"/>
          </a:xfrm>
        </p:spPr>
        <p:txBody>
          <a:bodyPr rtlCol="0">
            <a:noAutofit/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ПРОВЕДЕНИЯ ОБСЛЕДОВАНИЯ НА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ОБЪЕКТАХ торговли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b="1" i="1" dirty="0" err="1"/>
              <a:t>С.А.Жбанов</a:t>
            </a:r>
            <a:endParaRPr lang="ru-RU" b="1" i="1" dirty="0"/>
          </a:p>
          <a:p>
            <a:r>
              <a:rPr lang="ru-RU" b="1" i="1" dirty="0"/>
              <a:t>Директор АНО «РИЦ «Доступная среда»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5841545" y="-52717"/>
            <a:ext cx="1084508" cy="7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67970" r="49662" b="4534"/>
          <a:stretch/>
        </p:blipFill>
        <p:spPr bwMode="auto">
          <a:xfrm>
            <a:off x="6820352" y="125979"/>
            <a:ext cx="2070556" cy="49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5929" y="309282"/>
            <a:ext cx="786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5717" y="820271"/>
            <a:ext cx="6562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Информация </a:t>
            </a:r>
            <a:r>
              <a:rPr lang="ru-RU" sz="2400" dirty="0"/>
              <a:t>о предприятии (тип, класс, форма обслуживания, доступность для маломобильных посетителей), а также меню должны быть легко определяемы и доступны для инвалидов на креслах-колясках и лиц с нарушением зрения. Меню должно иметь контрастные надписи простым шрифтом и шрифтом Брайля. В качестве альтернативы может использоваться меню предприятия в версии для слабовидящих, доступной в сети Интернет.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252339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menu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1792941"/>
            <a:ext cx="4401670" cy="34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85261" y="594360"/>
            <a:ext cx="9233309" cy="5403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480939" y="41964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7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60" y="413998"/>
            <a:ext cx="10232560" cy="60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376838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2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953815"/>
            <a:ext cx="11655971" cy="290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3306" y="4383741"/>
            <a:ext cx="6710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☎ 8 (342) </a:t>
            </a:r>
            <a:r>
              <a:rPr lang="en-US" dirty="0" smtClean="0">
                <a:solidFill>
                  <a:srgbClr val="000000"/>
                </a:solidFill>
              </a:rPr>
              <a:t>244-</a:t>
            </a:r>
            <a:r>
              <a:rPr lang="ru-RU" dirty="0" smtClean="0">
                <a:solidFill>
                  <a:srgbClr val="000000"/>
                </a:solidFill>
              </a:rPr>
              <a:t>83</a:t>
            </a:r>
            <a:r>
              <a:rPr lang="en-US" dirty="0" smtClean="0">
                <a:solidFill>
                  <a:srgbClr val="000000"/>
                </a:solidFill>
              </a:rPr>
              <a:t>-9</a:t>
            </a:r>
            <a:r>
              <a:rPr lang="ru-RU" smtClean="0">
                <a:solidFill>
                  <a:srgbClr val="000000"/>
                </a:solidFill>
              </a:rPr>
              <a:t>0</a:t>
            </a:r>
            <a:r>
              <a:rPr lang="en-US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8 (342) 244-85-75</a:t>
            </a:r>
          </a:p>
          <a:p>
            <a:pPr defTabSz="457200"/>
            <a:r>
              <a:rPr lang="en-US" dirty="0">
                <a:solidFill>
                  <a:srgbClr val="000000"/>
                </a:solidFill>
              </a:rPr>
              <a:t>☎ 8-908-27-999-36 </a:t>
            </a:r>
          </a:p>
          <a:p>
            <a:pPr defTabSz="457200"/>
            <a:r>
              <a:rPr lang="en-US" dirty="0">
                <a:solidFill>
                  <a:srgbClr val="000000"/>
                </a:solidFill>
              </a:rPr>
              <a:t>✉ anodspk@mail.ru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2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-57150" y="179613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1937" y="179613"/>
            <a:ext cx="94568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Специфичные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предприятиях торговли и предприятиях питания требующие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обеспечения доступности для МГН</a:t>
            </a:r>
          </a:p>
          <a:p>
            <a:pPr algn="ctr"/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64395" y="2820343"/>
            <a:ext cx="9625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Комплектация и расстановка оборудование торгового зала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Расчетно-кассовая зона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Предприятия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общественного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питания(зальная форма обслуживания)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13647" y="5091953"/>
            <a:ext cx="925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* Требования к остальным зонам доступности (транспортная , пути движения, санитарно-гигиенические помещения, пути эвакуации)  должны соответствовать СП 59.13330 2016.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252339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6071" y="179612"/>
            <a:ext cx="1016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Предприятия розничной торговли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8106" y="888141"/>
            <a:ext cx="58629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зависимости от принятого в задании на проектирование приема организации обслуживания маломобильных покупателей возможны два варианта проектирования внутренней архитектурной среды.</a:t>
            </a:r>
            <a:br>
              <a:rPr lang="ru-RU" dirty="0"/>
            </a:br>
            <a:r>
              <a:rPr lang="ru-RU" dirty="0"/>
              <a:t>     </a:t>
            </a:r>
            <a:br>
              <a:rPr lang="ru-RU" dirty="0"/>
            </a:br>
            <a:r>
              <a:rPr lang="ru-RU" dirty="0"/>
              <a:t>  </a:t>
            </a:r>
            <a:r>
              <a:rPr lang="ru-RU" b="1" i="1" dirty="0" smtClean="0"/>
              <a:t>Вариант </a:t>
            </a:r>
            <a:r>
              <a:rPr lang="ru-RU" b="1" i="1" dirty="0"/>
              <a:t>"А" </a:t>
            </a:r>
            <a:r>
              <a:rPr lang="ru-RU" dirty="0"/>
              <a:t>- доступность любого места обслуживания для инвалидов; при котором следует предусматривать устройство общих универсальных путей движения, предназначенных для использования всеми категориями населения (здоровыми, инвалидами и маломобильными лицами) и приспособление для нужд лиц с нарушением здоровья, специальных мест обслуживания из состава общего числа таких мест.     </a:t>
            </a:r>
            <a:br>
              <a:rPr lang="ru-RU" dirty="0"/>
            </a:br>
            <a:r>
              <a:rPr lang="ru-RU" dirty="0"/>
              <a:t>     </a:t>
            </a:r>
            <a:r>
              <a:rPr lang="ru-RU" b="1" i="1" dirty="0"/>
              <a:t>Вариант "</a:t>
            </a:r>
            <a:r>
              <a:rPr lang="ru-RU" b="1" i="1" dirty="0" smtClean="0"/>
              <a:t>Б" </a:t>
            </a:r>
            <a:r>
              <a:rPr lang="ru-RU" dirty="0" smtClean="0"/>
              <a:t>-  </a:t>
            </a:r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условий для покупки товаров полного ассортимента в специально выделенном помещении для маломобильных покупателей. Дополнительные помещения или специальные зоны для обслуживания данного контингента должны размещаться в удобной связи с наружными входами.</a:t>
            </a:r>
          </a:p>
        </p:txBody>
      </p:sp>
      <p:pic>
        <p:nvPicPr>
          <p:cNvPr id="1026" name="Picture 2" descr="D:\ике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" y="1538007"/>
            <a:ext cx="5041193" cy="36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252339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8012" y="416859"/>
            <a:ext cx="801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движения внутри предприятия торговли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5376" y="1732492"/>
            <a:ext cx="6212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размеры проходов (кроме одностороннего) должны обеспечивать возможность полного разворота на 360°, а также фронтального обслуживания инвалидов на кресле-коляске вместе с сопровождающими.</a:t>
            </a:r>
            <a:br>
              <a:rPr lang="ru-RU" dirty="0"/>
            </a:br>
            <a:r>
              <a:rPr lang="ru-RU" dirty="0"/>
              <a:t>     </a:t>
            </a:r>
            <a:br>
              <a:rPr lang="ru-RU" dirty="0"/>
            </a:br>
            <a:r>
              <a:rPr lang="ru-RU" dirty="0"/>
              <a:t>    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Ширина </a:t>
            </a:r>
            <a:r>
              <a:rPr lang="ru-RU" dirty="0"/>
              <a:t>прохода для универсамов, супермаркетов и оптовых рынков (торговая площадь свыше 650 м) должна быть не менее 2 м</a:t>
            </a:r>
            <a:r>
              <a:rPr lang="ru-RU" dirty="0" smtClean="0"/>
              <a:t>. (СП 138.13330.2012)</a:t>
            </a:r>
            <a:endParaRPr lang="ru-RU" dirty="0"/>
          </a:p>
        </p:txBody>
      </p:sp>
      <p:pic>
        <p:nvPicPr>
          <p:cNvPr id="2050" name="Picture 2" descr="D:\Доступная среда\20170816_09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82" y="1095997"/>
            <a:ext cx="3795060" cy="227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ступная среда\20170816_094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83" y="3792133"/>
            <a:ext cx="3795060" cy="242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252339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1153" y="349624"/>
            <a:ext cx="8633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Комплектация и расстановка оборудование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торгового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5682" y="1335745"/>
            <a:ext cx="59570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Торговое оборудование должно обеспечивать доступность всем контингентам покупателей, в том числе лицам на креслах-колясках для выбора </a:t>
            </a:r>
            <a:r>
              <a:rPr lang="ru-RU" sz="1700" dirty="0" smtClean="0"/>
              <a:t>товара. Комплектация </a:t>
            </a:r>
            <a:r>
              <a:rPr lang="ru-RU" sz="1700" dirty="0"/>
              <a:t>и расстановка оборудования в торговых залах должна быть рассчитана на обслуживание лиц, передвигающихся на креслах-колясках самостоятельно и с сопровождающими, инвалидов на костылях, а также инвалидов по зрению. Столы, прилавки, расчетные плоскости кассовых кабин следует располагать на высоте, не превышающей 0,8-0,85 м от уровня пола. Максимальная глубина полок (при подъезде вплотную) не должна быть более 0,5 м</a:t>
            </a:r>
            <a:r>
              <a:rPr lang="ru-RU" sz="1700" dirty="0" smtClean="0"/>
              <a:t>. </a:t>
            </a:r>
            <a:r>
              <a:rPr lang="ru-RU" sz="1700" dirty="0"/>
              <a:t>  В тех торговых залах, где для покупателей предусмотрены полки высотой более 0,9 м, следует обеспечить дополнительные полки или часть основного прилавка пониженной высоты от 0,7 до 0,8-0,85 м от пола</a:t>
            </a:r>
            <a:r>
              <a:rPr lang="ru-RU" sz="1700" dirty="0" smtClean="0"/>
              <a:t>.</a:t>
            </a:r>
          </a:p>
          <a:p>
            <a:r>
              <a:rPr lang="ru-RU" sz="1700" dirty="0"/>
              <a:t>В удобном для посетителя - инвалида по зрению месте и в доступной для него форме должна располагаться информация (тактильная мнемосхема) о расположении торговых залов и секций, об ассортименте товаров, а также средства связи с администрацией.</a:t>
            </a:r>
          </a:p>
        </p:txBody>
      </p:sp>
      <p:pic>
        <p:nvPicPr>
          <p:cNvPr id="3074" name="Picture 2" descr="D:\0-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44" y="1536813"/>
            <a:ext cx="3680445" cy="24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07163442_supermarketf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44" y="4219015"/>
            <a:ext cx="368044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329" y="412376"/>
            <a:ext cx="80144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Расчетно-кассовая зона</a:t>
            </a:r>
          </a:p>
          <a:p>
            <a:endParaRPr lang="ru-RU" dirty="0"/>
          </a:p>
        </p:txBody>
      </p:sp>
      <p:pic>
        <p:nvPicPr>
          <p:cNvPr id="5122" name="Picture 2" descr="D:\Доступная среда\20170816_094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" y="1972235"/>
            <a:ext cx="3657600" cy="29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6094" y="1559859"/>
            <a:ext cx="67593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В </a:t>
            </a:r>
            <a:r>
              <a:rPr lang="ru-RU" sz="2000" dirty="0"/>
              <a:t>блоке касс как минимум один из контрольных кассовых постов в зале должен быть оборудован в соответствии с требованиями доступности для инвалидов. Ширина прохода около такого кассового поста должна быть не менее 1,1 </a:t>
            </a:r>
            <a:r>
              <a:rPr lang="ru-RU" sz="2000" dirty="0" smtClean="0"/>
              <a:t>м.</a:t>
            </a:r>
          </a:p>
          <a:p>
            <a:r>
              <a:rPr lang="ru-RU" sz="2000" dirty="0"/>
              <a:t> Информационный знак доступности кассы должен располагаться на высоте, видной для покупателя на </a:t>
            </a:r>
            <a:r>
              <a:rPr lang="ru-RU" sz="2000" dirty="0" smtClean="0"/>
              <a:t>кресле-коляске.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252339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6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252339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7706" y="322729"/>
            <a:ext cx="896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Торговый зал аптеки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9882" y="1344706"/>
            <a:ext cx="67907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торговых залов аптек </a:t>
            </a:r>
            <a:r>
              <a:rPr lang="ru-RU" dirty="0" smtClean="0"/>
              <a:t> действительны </a:t>
            </a:r>
            <a:r>
              <a:rPr lang="ru-RU" dirty="0"/>
              <a:t>те же требования, что и для торговых залов учреждений торговли.</a:t>
            </a:r>
            <a:r>
              <a:rPr lang="ru-RU" dirty="0" smtClean="0"/>
              <a:t> Аптечные </a:t>
            </a:r>
            <a:r>
              <a:rPr lang="ru-RU" dirty="0"/>
              <a:t>прилавки должны быть доступными для инвалидов, передвигающихся на креслах-колясках. Товар на прилавках следует располагать в поле зрения людей, сидящих в инвалидных колясках.</a:t>
            </a:r>
            <a:br>
              <a:rPr lang="ru-RU" dirty="0"/>
            </a:br>
            <a:r>
              <a:rPr lang="ru-RU" dirty="0"/>
              <a:t>     </a:t>
            </a:r>
            <a:br>
              <a:rPr lang="ru-RU" dirty="0"/>
            </a:br>
            <a:r>
              <a:rPr lang="ru-RU" dirty="0"/>
              <a:t>   </a:t>
            </a:r>
            <a:r>
              <a:rPr lang="ru-RU" dirty="0" smtClean="0"/>
              <a:t> </a:t>
            </a:r>
            <a:r>
              <a:rPr lang="ru-RU" dirty="0"/>
              <a:t>Стеклянная витрина позволяет расположить товар на полках в несколько ярусов. </a:t>
            </a:r>
            <a:r>
              <a:rPr lang="ru-RU" dirty="0" smtClean="0"/>
              <a:t>Место </a:t>
            </a:r>
            <a:r>
              <a:rPr lang="ru-RU" dirty="0"/>
              <a:t>для продавца с кассовым аппаратом </a:t>
            </a:r>
            <a:r>
              <a:rPr lang="ru-RU" dirty="0" smtClean="0"/>
              <a:t>– высотой 0,8- 0,85 м.</a:t>
            </a:r>
            <a:r>
              <a:rPr lang="ru-RU" dirty="0"/>
              <a:t>     </a:t>
            </a:r>
          </a:p>
        </p:txBody>
      </p:sp>
      <p:pic>
        <p:nvPicPr>
          <p:cNvPr id="4098" name="Picture 2" descr="D:\3339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0" y="1695567"/>
            <a:ext cx="3982124" cy="31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252339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0741" y="29583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Предприятия питания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8553" y="1155161"/>
            <a:ext cx="7261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Зона свободного прохода-проезда вдоль </a:t>
            </a:r>
            <a:r>
              <a:rPr lang="ru-RU" dirty="0" smtClean="0"/>
              <a:t>прилавка-раздачи не менее 0,9 м.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Высота прилавка-раздачи , прилавка </a:t>
            </a:r>
            <a:r>
              <a:rPr lang="ru-RU" dirty="0"/>
              <a:t>для подносов и столовых приборов</a:t>
            </a:r>
            <a:r>
              <a:rPr lang="ru-RU" dirty="0" smtClean="0"/>
              <a:t> не более 0,85 м над уровнем пола.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Свободная </a:t>
            </a:r>
            <a:r>
              <a:rPr lang="ru-RU" dirty="0"/>
              <a:t>зона для разворота кресла-коляски должна у кассового  </a:t>
            </a:r>
            <a:r>
              <a:rPr lang="ru-RU" dirty="0" smtClean="0"/>
              <a:t>аппарата не менее 1,2 х 1,5 м.</a:t>
            </a:r>
            <a:endParaRPr lang="ru-RU" dirty="0"/>
          </a:p>
        </p:txBody>
      </p:sp>
      <p:pic>
        <p:nvPicPr>
          <p:cNvPr id="7" name="Рисунок 6" descr="\\Server\общая\2016\Мастерград\Фото\P12901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65" y="1322320"/>
            <a:ext cx="2673275" cy="15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chestoy\AppData\Local\Microsoft\Windows\Temporary Internet Files\Content.Word\P12901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65" y="3025364"/>
            <a:ext cx="2673275" cy="159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chestoy\AppData\Local\Microsoft\Windows\Temporary Internet Files\Content.Word\P12901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65" y="4881346"/>
            <a:ext cx="2673275" cy="177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9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3D5F6"/>
              </a:clrFrom>
              <a:clrTo>
                <a:srgbClr val="93D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4575" r="73197" b="30711"/>
          <a:stretch/>
        </p:blipFill>
        <p:spPr bwMode="auto">
          <a:xfrm>
            <a:off x="252339" y="179612"/>
            <a:ext cx="1069522" cy="7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9341" y="533876"/>
            <a:ext cx="691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Обеденный  зал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chestoy\AppData\Local\Microsoft\Windows\Temporary Internet Files\Content.Word\P12901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4" y="1057096"/>
            <a:ext cx="3406587" cy="236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chestoy\AppData\Local\Microsoft\Windows\Temporary Internet Files\Content.Word\P12901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4" y="3747248"/>
            <a:ext cx="3406587" cy="26535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091953" y="3747248"/>
            <a:ext cx="6669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помещениях общественного питания должно быть 5%, но не менее одного обеденного стола высотой 0,65-0,8 м. Такие столы должны иметь необходимую ширину между ножками и необходимую глубину столешницы в соответствии с требованиями </a:t>
            </a:r>
            <a:r>
              <a:rPr lang="ru-RU" u="sng" dirty="0">
                <a:hlinkClick r:id="rId5"/>
              </a:rPr>
              <a:t>СП 136.13330</a:t>
            </a:r>
            <a:r>
              <a:rPr lang="ru-RU" dirty="0"/>
              <a:t>. Стойки баров и кафетериев должны иметь пониженную часть - высотой от пола не более 0,8 м и шириной 0,8-1,0 м для обслуживания инвалида на кресле-коляске.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1953" y="1057096"/>
            <a:ext cx="6920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Зона </a:t>
            </a:r>
            <a:r>
              <a:rPr lang="ru-RU" dirty="0"/>
              <a:t>свободного прохода-проезда между </a:t>
            </a:r>
            <a:r>
              <a:rPr lang="ru-RU" dirty="0" smtClean="0"/>
              <a:t>столами не менее 0,9 м.</a:t>
            </a:r>
          </a:p>
          <a:p>
            <a:r>
              <a:rPr lang="ru-RU" dirty="0"/>
              <a:t>Для обеспечения свободного </a:t>
            </a:r>
            <a:r>
              <a:rPr lang="ru-RU" dirty="0" err="1"/>
              <a:t>огибания</a:t>
            </a:r>
            <a:r>
              <a:rPr lang="ru-RU" dirty="0"/>
              <a:t> при проходе кресла-коляски ширину прохода рекомендуется увеличивать до 1,1 м.</a:t>
            </a:r>
          </a:p>
        </p:txBody>
      </p:sp>
    </p:spTree>
    <p:extLst>
      <p:ext uri="{BB962C8B-B14F-4D97-AF65-F5344CB8AC3E}">
        <p14:creationId xmlns:p14="http://schemas.microsoft.com/office/powerpoint/2010/main" val="28298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27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666098_TF03031027.potx" id="{667A01F6-2F51-425F-94C1-39BDFAB2BB73}" vid="{18C78E98-E692-4FC3-9168-C02C7CDE364C}"/>
    </a:ext>
  </a:extLst>
</a:theme>
</file>

<file path=ppt/theme/theme2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tf03031027</Template>
  <TotalTime>338</TotalTime>
  <Words>491</Words>
  <Application>Microsoft Office PowerPoint</Application>
  <PresentationFormat>Произвольный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tf03031027</vt:lpstr>
      <vt:lpstr>СПЕЦИФИКА ПРОВЕДЕНИЯ ОБСЛЕДОВАНИЯ НА ОБЪЕКТАХ торговли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Ляйсан Илхамовна Батырова</dc:creator>
  <cp:lastModifiedBy>User</cp:lastModifiedBy>
  <cp:revision>37</cp:revision>
  <dcterms:created xsi:type="dcterms:W3CDTF">2017-08-03T09:55:01Z</dcterms:created>
  <dcterms:modified xsi:type="dcterms:W3CDTF">2019-10-28T08:33:20Z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