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0" r:id="rId3"/>
    <p:sldId id="289" r:id="rId4"/>
    <p:sldId id="292" r:id="rId5"/>
    <p:sldId id="294" r:id="rId6"/>
    <p:sldId id="293" r:id="rId7"/>
    <p:sldId id="295" r:id="rId8"/>
    <p:sldId id="297" r:id="rId9"/>
    <p:sldId id="296" r:id="rId10"/>
    <p:sldId id="291" r:id="rId11"/>
    <p:sldId id="274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A803E3-6F95-48FC-B93F-22D0E70926C7}">
          <p14:sldIdLst>
            <p14:sldId id="256"/>
            <p14:sldId id="290"/>
            <p14:sldId id="289"/>
            <p14:sldId id="292"/>
            <p14:sldId id="294"/>
            <p14:sldId id="293"/>
            <p14:sldId id="295"/>
            <p14:sldId id="297"/>
            <p14:sldId id="296"/>
          </p14:sldIdLst>
        </p14:section>
        <p14:section name="Раздел без заголовка" id="{CF913FEC-678F-4FCD-B74B-A9411598FFF8}">
          <p14:sldIdLst>
            <p14:sldId id="29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3143" autoAdjust="0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6C705-BFEE-4E67-A724-AC727177C529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7BF1-6C88-4BDA-B031-5E625F4F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3840-B5E9-43D5-9CD6-B648AE3C9B5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5"/>
            <a:ext cx="5486400" cy="3916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B7E7D-80A1-4405-9C29-225A7A035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5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2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Детским </a:t>
            </a:r>
            <a:r>
              <a:rPr lang="ru-RU" dirty="0" err="1" smtClean="0"/>
              <a:t>кешбэком</a:t>
            </a:r>
            <a:r>
              <a:rPr lang="ru-RU" dirty="0" smtClean="0"/>
              <a:t> можно воспользоваться при оплате</a:t>
            </a:r>
            <a:r>
              <a:rPr lang="ru-RU" baseline="0" dirty="0" smtClean="0"/>
              <a:t> части стоимости путевок, а также при </a:t>
            </a:r>
            <a:r>
              <a:rPr lang="ru-RU" baseline="0" smtClean="0"/>
              <a:t>получении сертификата.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7E7D-80A1-4405-9C29-225A7A035F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3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8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8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1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9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3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9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8926-E71F-46C1-A2C5-6507EB95AB0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B712-87D6-47A9-AB59-6BE9227BE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privetmir.ru/russiatravel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5" y="2452127"/>
            <a:ext cx="11430000" cy="158932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 мероприятиях по организации отдыха, оздоровления и занятости детей                                       в летний период 2022 года"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0"/>
            <a:ext cx="11153775" cy="1533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53112" y="52424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endParaRPr lang="ru-RU" b="1" dirty="0">
              <a:ln w="10160">
                <a:solidFill>
                  <a:srgbClr val="0086AC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72"/>
            <a:ext cx="10515600" cy="593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 НА САЙТЕ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3589" r="710" b="1565"/>
          <a:stretch/>
        </p:blipFill>
        <p:spPr>
          <a:xfrm>
            <a:off x="406752" y="553915"/>
            <a:ext cx="11404896" cy="61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415" y="3331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Межведомственная комиссия </a:t>
            </a:r>
            <a:r>
              <a:rPr lang="ru-RU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Верещагинского</a:t>
            </a:r>
            <a:r>
              <a:rPr lang="ru-RU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городского округа по вопросам организации отдыха и оздоровления детей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90838" y="2384660"/>
            <a:ext cx="10515600" cy="209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Председатель МК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3-35-85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Отдел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 администрации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Верещагинского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городского округа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3-36-03; 3-35-20</a:t>
            </a:r>
          </a:p>
          <a:p>
            <a:pPr marL="571500" indent="-571500" algn="ctr">
              <a:buFontTx/>
              <a:buChar char="-"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Отдел культуры, молодежи и спорта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администрации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Верещагинского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городского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3-37-40, 3-64-96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42" y="5460023"/>
            <a:ext cx="10167896" cy="13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-143228"/>
            <a:ext cx="10515600" cy="2281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поддержки доступных внутренних туристских поездок в организации отдыха и оздоровления детей через возмещение части стоимости оплаченной туристской услуги </a:t>
            </a:r>
            <a:r>
              <a:rPr lang="ru-RU" sz="32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(детский </a:t>
            </a:r>
            <a:r>
              <a:rPr lang="ru-RU" sz="3200" u="sng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кешбэк</a:t>
            </a:r>
            <a:r>
              <a:rPr lang="ru-RU" sz="32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328" y="2540821"/>
            <a:ext cx="109765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Приобретение путевок возможно с 31 марта по 31 августа 2022 г.;</a:t>
            </a:r>
          </a:p>
          <a:p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туристская услуга (оздоровление детей) должна быть оказана в период с 01 мая до 30 сентября 2022 г. (включительно);</a:t>
            </a:r>
          </a:p>
          <a:p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осуществляется в размере 50% от стоимости одной приобретенной путевки, но не более 20 тыс. рублей на карту «МИР», зарегистрированной в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 Программе лояльности платёжной системы «Мир».</a:t>
            </a: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«Детским </a:t>
            </a:r>
            <a:r>
              <a:rPr lang="ru-RU" sz="20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кешбэком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000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воспользоваться несколько раз.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59" y="5715638"/>
            <a:ext cx="8308733" cy="114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8356"/>
            <a:ext cx="10515600" cy="90287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социальной поддержки родителям: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18275" y="2637785"/>
            <a:ext cx="1054274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на отдых детей и их оздоровление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(частичная оплата путевки в организациях отдыха детей и их оздоровления, расположенных 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Пермского края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850" y="3816613"/>
            <a:ext cx="10793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компенсация родителям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(оплата части стоимости путевки в загородные лагеря отдыха и оздоровления детей, детские оздоровительные лагеря санаторного типа, расположенные на территории Российской Федерации, детские специализированные (профильные) лагеря, расположенные 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Российской Федерации).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818275" y="1223943"/>
            <a:ext cx="1054274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путевок</a:t>
            </a:r>
            <a:r>
              <a:rPr lang="ru-RU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загородные лагеря отдыха и оздоровления детей, расположенные 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Пермского края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включенные в реестр организаций отдыха детей и их оздоровления, приобретенных за счет средств бюджета Пермского края);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7" y="5710118"/>
            <a:ext cx="8308733" cy="114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65" y="-57512"/>
            <a:ext cx="10515600" cy="558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дневного пребывания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83106"/>
              </p:ext>
            </p:extLst>
          </p:nvPr>
        </p:nvGraphicFramePr>
        <p:xfrm>
          <a:off x="1104412" y="474791"/>
          <a:ext cx="9305569" cy="6382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88">
                  <a:extLst>
                    <a:ext uri="{9D8B030D-6E8A-4147-A177-3AD203B41FA5}">
                      <a16:colId xmlns:a16="http://schemas.microsoft.com/office/drawing/2014/main" val="1971544958"/>
                    </a:ext>
                  </a:extLst>
                </a:gridCol>
                <a:gridCol w="5434492">
                  <a:extLst>
                    <a:ext uri="{9D8B030D-6E8A-4147-A177-3AD203B41FA5}">
                      <a16:colId xmlns:a16="http://schemas.microsoft.com/office/drawing/2014/main" val="4020398260"/>
                    </a:ext>
                  </a:extLst>
                </a:gridCol>
                <a:gridCol w="1550929">
                  <a:extLst>
                    <a:ext uri="{9D8B030D-6E8A-4147-A177-3AD203B41FA5}">
                      <a16:colId xmlns:a16="http://schemas.microsoft.com/office/drawing/2014/main" val="3643169070"/>
                    </a:ext>
                  </a:extLst>
                </a:gridCol>
                <a:gridCol w="821080">
                  <a:extLst>
                    <a:ext uri="{9D8B030D-6E8A-4147-A177-3AD203B41FA5}">
                      <a16:colId xmlns:a16="http://schemas.microsoft.com/office/drawing/2014/main" val="326654698"/>
                    </a:ext>
                  </a:extLst>
                </a:gridCol>
                <a:gridCol w="1117580">
                  <a:extLst>
                    <a:ext uri="{9D8B030D-6E8A-4147-A177-3AD203B41FA5}">
                      <a16:colId xmlns:a16="http://schemas.microsoft.com/office/drawing/2014/main" val="623023365"/>
                    </a:ext>
                  </a:extLst>
                </a:gridCol>
              </a:tblGrid>
              <a:tr h="346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формирования/ учреждения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дней с питанием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33432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"ВСШИ"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01.06 - 23.06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54796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Верещагинская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- интернат"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06.06 - 27.06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446241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1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16.06 - 06.07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812778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2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06.06 - 28.06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77001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121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06.06 - 27.06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063878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 СП Гимназия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82842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Зюкайская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06.06 - 25.06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444199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Вознесенская школа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4793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Ленинская школа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578712"/>
                  </a:ext>
                </a:extLst>
              </a:tr>
              <a:tr h="1823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</a:t>
                      </a:r>
                      <a:r>
                        <a:rPr lang="ru-RU" sz="15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Сепычевская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49361"/>
                  </a:ext>
                </a:extLst>
              </a:tr>
              <a:tr h="182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51184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Соколовская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219137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Путинская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06.06 - 27.06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38502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Бородулинская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999025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Комаровская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82748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Кукетская основная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8542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Нижнегалинская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40453"/>
                  </a:ext>
                </a:extLst>
              </a:tr>
              <a:tr h="1823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Кукетская школа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76071"/>
                  </a:ext>
                </a:extLst>
              </a:tr>
              <a:tr h="182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70582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Станция юных техников 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01.06 - 21.06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53806"/>
                  </a:ext>
                </a:extLst>
              </a:tr>
              <a:tr h="18237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"ДЮСШ"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01.06 - 22.06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79219"/>
                  </a:ext>
                </a:extLst>
              </a:tr>
              <a:tr h="182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01.06 - 22.06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57124"/>
                  </a:ext>
                </a:extLst>
              </a:tr>
              <a:tr h="182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08.08 - 27.08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131659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"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Верещагинская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искусств"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06.06 - 27.06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273375"/>
                  </a:ext>
                </a:extLst>
              </a:tr>
              <a:tr h="182377"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41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8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8139"/>
            <a:ext cx="10515600" cy="391624"/>
          </a:xfrm>
        </p:spPr>
        <p:txBody>
          <a:bodyPr>
            <a:noAutofit/>
          </a:bodyPr>
          <a:lstStyle/>
          <a:p>
            <a:pPr algn="ctr" fontAlgn="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лагеря круглосуточного пребывания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41280"/>
              </p:ext>
            </p:extLst>
          </p:nvPr>
        </p:nvGraphicFramePr>
        <p:xfrm>
          <a:off x="237389" y="1340886"/>
          <a:ext cx="11377249" cy="314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365">
                  <a:extLst>
                    <a:ext uri="{9D8B030D-6E8A-4147-A177-3AD203B41FA5}">
                      <a16:colId xmlns:a16="http://schemas.microsoft.com/office/drawing/2014/main" val="2626012284"/>
                    </a:ext>
                  </a:extLst>
                </a:gridCol>
                <a:gridCol w="5583592">
                  <a:extLst>
                    <a:ext uri="{9D8B030D-6E8A-4147-A177-3AD203B41FA5}">
                      <a16:colId xmlns:a16="http://schemas.microsoft.com/office/drawing/2014/main" val="119422763"/>
                    </a:ext>
                  </a:extLst>
                </a:gridCol>
                <a:gridCol w="2804746">
                  <a:extLst>
                    <a:ext uri="{9D8B030D-6E8A-4147-A177-3AD203B41FA5}">
                      <a16:colId xmlns:a16="http://schemas.microsoft.com/office/drawing/2014/main" val="530217533"/>
                    </a:ext>
                  </a:extLst>
                </a:gridCol>
                <a:gridCol w="981160">
                  <a:extLst>
                    <a:ext uri="{9D8B030D-6E8A-4147-A177-3AD203B41FA5}">
                      <a16:colId xmlns:a16="http://schemas.microsoft.com/office/drawing/2014/main" val="1935382293"/>
                    </a:ext>
                  </a:extLst>
                </a:gridCol>
                <a:gridCol w="1366386">
                  <a:extLst>
                    <a:ext uri="{9D8B030D-6E8A-4147-A177-3AD203B41FA5}">
                      <a16:colId xmlns:a16="http://schemas.microsoft.com/office/drawing/2014/main" val="1307970801"/>
                    </a:ext>
                  </a:extLst>
                </a:gridCol>
              </a:tblGrid>
              <a:tr h="504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формирования/ учреждения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дней с питанием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78541"/>
                  </a:ext>
                </a:extLst>
              </a:tr>
              <a:tr h="5049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"ДЮСШ"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27.06 - </a:t>
                      </a:r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06.07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03586"/>
                  </a:ext>
                </a:extLst>
              </a:tr>
              <a:tr h="6378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МБУДО "ДЮСШ"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08.08 - 19.08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785721"/>
                  </a:ext>
                </a:extLst>
              </a:tr>
              <a:tr h="6378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Станция юных техников </a:t>
                      </a:r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27.06 - 06.07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154486"/>
                  </a:ext>
                </a:extLst>
              </a:tr>
              <a:tr h="637829">
                <a:tc>
                  <a:txBody>
                    <a:bodyPr/>
                    <a:lstStyle/>
                    <a:p>
                      <a:pPr algn="ctr" fontAlgn="t"/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2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86677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7" y="5100528"/>
            <a:ext cx="11348540" cy="156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19175"/>
              </p:ext>
            </p:extLst>
          </p:nvPr>
        </p:nvGraphicFramePr>
        <p:xfrm>
          <a:off x="708758" y="547636"/>
          <a:ext cx="10761784" cy="5542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671">
                  <a:extLst>
                    <a:ext uri="{9D8B030D-6E8A-4147-A177-3AD203B41FA5}">
                      <a16:colId xmlns:a16="http://schemas.microsoft.com/office/drawing/2014/main" val="2757298947"/>
                    </a:ext>
                  </a:extLst>
                </a:gridCol>
                <a:gridCol w="6119447">
                  <a:extLst>
                    <a:ext uri="{9D8B030D-6E8A-4147-A177-3AD203B41FA5}">
                      <a16:colId xmlns:a16="http://schemas.microsoft.com/office/drawing/2014/main" val="3039750489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4188837082"/>
                    </a:ext>
                  </a:extLst>
                </a:gridCol>
                <a:gridCol w="949568">
                  <a:extLst>
                    <a:ext uri="{9D8B030D-6E8A-4147-A177-3AD203B41FA5}">
                      <a16:colId xmlns:a16="http://schemas.microsoft.com/office/drawing/2014/main" val="2751025722"/>
                    </a:ext>
                  </a:extLst>
                </a:gridCol>
                <a:gridCol w="1292468">
                  <a:extLst>
                    <a:ext uri="{9D8B030D-6E8A-4147-A177-3AD203B41FA5}">
                      <a16:colId xmlns:a16="http://schemas.microsoft.com/office/drawing/2014/main" val="1918527552"/>
                    </a:ext>
                  </a:extLst>
                </a:gridCol>
              </a:tblGrid>
              <a:tr h="423158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формирования/ учреждения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дней с питанием</a:t>
                      </a:r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252335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"ВСШИ"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01.06 - 16.06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123254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1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20.06 - 03.07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60660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2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06.06 - 21.06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527745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Школа № 121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06.06 - 18.06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913575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Гимназия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13.06 - 25.06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87201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Зюкайская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06.06 - 18.06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841775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Вознесенская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01.06 - 14.06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153521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Ленинская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06.06 - 18.06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83274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Сепычевская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01.06 - 14.06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262304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Путинская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06.06 - 18.06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633123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"ВОК" СП Нижнегалинская школа 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01.06 - 14.06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15269"/>
                  </a:ext>
                </a:extLst>
              </a:tr>
              <a:tr h="423158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82105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31850" y="156012"/>
            <a:ext cx="10515600" cy="391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отряды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05" y="6089650"/>
            <a:ext cx="5715003" cy="7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27368"/>
              </p:ext>
            </p:extLst>
          </p:nvPr>
        </p:nvGraphicFramePr>
        <p:xfrm>
          <a:off x="752720" y="731031"/>
          <a:ext cx="10958633" cy="481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767">
                  <a:extLst>
                    <a:ext uri="{9D8B030D-6E8A-4147-A177-3AD203B41FA5}">
                      <a16:colId xmlns:a16="http://schemas.microsoft.com/office/drawing/2014/main" val="473244995"/>
                    </a:ext>
                  </a:extLst>
                </a:gridCol>
                <a:gridCol w="6231379">
                  <a:extLst>
                    <a:ext uri="{9D8B030D-6E8A-4147-A177-3AD203B41FA5}">
                      <a16:colId xmlns:a16="http://schemas.microsoft.com/office/drawing/2014/main" val="1984051965"/>
                    </a:ext>
                  </a:extLst>
                </a:gridCol>
                <a:gridCol w="1826439">
                  <a:extLst>
                    <a:ext uri="{9D8B030D-6E8A-4147-A177-3AD203B41FA5}">
                      <a16:colId xmlns:a16="http://schemas.microsoft.com/office/drawing/2014/main" val="1807299747"/>
                    </a:ext>
                  </a:extLst>
                </a:gridCol>
                <a:gridCol w="966937">
                  <a:extLst>
                    <a:ext uri="{9D8B030D-6E8A-4147-A177-3AD203B41FA5}">
                      <a16:colId xmlns:a16="http://schemas.microsoft.com/office/drawing/2014/main" val="1860625102"/>
                    </a:ext>
                  </a:extLst>
                </a:gridCol>
                <a:gridCol w="1316111">
                  <a:extLst>
                    <a:ext uri="{9D8B030D-6E8A-4147-A177-3AD203B41FA5}">
                      <a16:colId xmlns:a16="http://schemas.microsoft.com/office/drawing/2014/main" val="3933034767"/>
                    </a:ext>
                  </a:extLst>
                </a:gridCol>
              </a:tblGrid>
              <a:tr h="969534">
                <a:tc>
                  <a:txBody>
                    <a:bodyPr/>
                    <a:lstStyle/>
                    <a:p>
                      <a:pPr algn="r" fontAlgn="t"/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формирования/ учреждения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8" marR="6918" marT="69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дней с питанием</a:t>
                      </a:r>
                      <a:endParaRPr lang="ru-RU" sz="20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407677"/>
                  </a:ext>
                </a:extLst>
              </a:tr>
              <a:tr h="716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"Дворец Досуга"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август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28904"/>
                  </a:ext>
                </a:extLst>
              </a:tr>
              <a:tr h="1432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ММБУК "Верещагинская центральная районная библиотека"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август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59531"/>
                  </a:ext>
                </a:extLst>
              </a:tr>
              <a:tr h="14325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"Верещагинский районный музейно - культурный центр"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- август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393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52720" y="733793"/>
            <a:ext cx="10515600" cy="391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3200" b="1" dirty="0">
                <a:solidFill>
                  <a:srgbClr val="FF0000"/>
                </a:solidFill>
              </a:rPr>
              <a:t>Разновозрастные отряды дневного пребывания детей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91" y="5541181"/>
            <a:ext cx="9381318" cy="12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92310"/>
              </p:ext>
            </p:extLst>
          </p:nvPr>
        </p:nvGraphicFramePr>
        <p:xfrm>
          <a:off x="264014" y="1899103"/>
          <a:ext cx="11651271" cy="4751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811">
                  <a:extLst>
                    <a:ext uri="{9D8B030D-6E8A-4147-A177-3AD203B41FA5}">
                      <a16:colId xmlns:a16="http://schemas.microsoft.com/office/drawing/2014/main" val="66385028"/>
                    </a:ext>
                  </a:extLst>
                </a:gridCol>
                <a:gridCol w="6625233">
                  <a:extLst>
                    <a:ext uri="{9D8B030D-6E8A-4147-A177-3AD203B41FA5}">
                      <a16:colId xmlns:a16="http://schemas.microsoft.com/office/drawing/2014/main" val="1250023152"/>
                    </a:ext>
                  </a:extLst>
                </a:gridCol>
                <a:gridCol w="1941878">
                  <a:extLst>
                    <a:ext uri="{9D8B030D-6E8A-4147-A177-3AD203B41FA5}">
                      <a16:colId xmlns:a16="http://schemas.microsoft.com/office/drawing/2014/main" val="872012194"/>
                    </a:ext>
                  </a:extLst>
                </a:gridCol>
                <a:gridCol w="1028054">
                  <a:extLst>
                    <a:ext uri="{9D8B030D-6E8A-4147-A177-3AD203B41FA5}">
                      <a16:colId xmlns:a16="http://schemas.microsoft.com/office/drawing/2014/main" val="1674526406"/>
                    </a:ext>
                  </a:extLst>
                </a:gridCol>
                <a:gridCol w="1399295">
                  <a:extLst>
                    <a:ext uri="{9D8B030D-6E8A-4147-A177-3AD203B41FA5}">
                      <a16:colId xmlns:a16="http://schemas.microsoft.com/office/drawing/2014/main" val="907325131"/>
                    </a:ext>
                  </a:extLst>
                </a:gridCol>
              </a:tblGrid>
              <a:tr h="866204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Маршрут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дата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Кол-во детей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Кол-во дней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387083"/>
                  </a:ext>
                </a:extLst>
              </a:tr>
              <a:tr h="8662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</a:rPr>
                        <a:t>Сплав от д. Нижнее Галино до д.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Карагайцы</a:t>
                      </a:r>
                      <a:r>
                        <a:rPr lang="ru-RU" sz="1800" u="none" strike="noStrike" dirty="0" smtClean="0">
                          <a:effectLst/>
                        </a:rPr>
                        <a:t>, </a:t>
                      </a:r>
                    </a:p>
                    <a:p>
                      <a:pPr algn="just" fontAlgn="t"/>
                      <a:r>
                        <a:rPr lang="ru-RU" sz="1800" u="none" strike="noStrike" dirty="0" smtClean="0">
                          <a:effectLst/>
                        </a:rPr>
                        <a:t>р</a:t>
                      </a:r>
                      <a:r>
                        <a:rPr lang="ru-RU" sz="1800" u="none" strike="noStrike" dirty="0">
                          <a:effectLst/>
                        </a:rPr>
                        <a:t>. </a:t>
                      </a:r>
                      <a:r>
                        <a:rPr lang="ru-RU" sz="1800" u="none" strike="noStrike" dirty="0" smtClean="0">
                          <a:effectLst/>
                        </a:rPr>
                        <a:t>У. </a:t>
                      </a:r>
                      <a:r>
                        <a:rPr lang="ru-RU" sz="1800" u="none" strike="noStrike" dirty="0" err="1" smtClean="0">
                          <a:effectLst/>
                        </a:rPr>
                        <a:t>Сепыч</a:t>
                      </a:r>
                      <a:r>
                        <a:rPr lang="ru-RU" sz="1800" u="none" strike="noStrike" dirty="0" smtClean="0">
                          <a:effectLst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</a:rPr>
                        <a:t>— до с. </a:t>
                      </a:r>
                      <a:r>
                        <a:rPr lang="ru-RU" sz="1800" u="none" strike="noStrike" dirty="0" smtClean="0">
                          <a:effectLst/>
                        </a:rPr>
                        <a:t>Вознесенское, р. Лысьва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29.06 - 03.07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71727"/>
                  </a:ext>
                </a:extLst>
              </a:tr>
              <a:tr h="6151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</a:rPr>
                        <a:t>Поход от д. Нижнее Галино - д. </a:t>
                      </a:r>
                      <a:r>
                        <a:rPr lang="ru-RU" sz="1800" u="none" strike="noStrike" dirty="0" err="1">
                          <a:effectLst/>
                        </a:rPr>
                        <a:t>Карагайцы</a:t>
                      </a:r>
                      <a:r>
                        <a:rPr lang="ru-RU" sz="1800" u="none" strike="noStrike" dirty="0">
                          <a:effectLst/>
                        </a:rPr>
                        <a:t> - д. </a:t>
                      </a:r>
                      <a:r>
                        <a:rPr lang="ru-RU" sz="1800" u="none" strike="noStrike" dirty="0" err="1">
                          <a:effectLst/>
                        </a:rPr>
                        <a:t>Кировка</a:t>
                      </a:r>
                      <a:r>
                        <a:rPr lang="ru-RU" sz="1800" u="none" strike="noStrike" dirty="0">
                          <a:effectLst/>
                        </a:rPr>
                        <a:t> - д. </a:t>
                      </a:r>
                      <a:r>
                        <a:rPr lang="ru-RU" sz="1800" u="none" strike="noStrike" dirty="0" err="1">
                          <a:effectLst/>
                        </a:rPr>
                        <a:t>Углево</a:t>
                      </a:r>
                      <a:r>
                        <a:rPr lang="ru-RU" sz="1800" u="none" strike="noStrike" dirty="0">
                          <a:effectLst/>
                        </a:rPr>
                        <a:t> - д. </a:t>
                      </a:r>
                      <a:r>
                        <a:rPr lang="ru-RU" sz="1800" u="none" strike="noStrike" dirty="0" err="1">
                          <a:effectLst/>
                        </a:rPr>
                        <a:t>Сыскино</a:t>
                      </a:r>
                      <a:r>
                        <a:rPr lang="ru-RU" sz="1800" u="none" strike="noStrike" dirty="0">
                          <a:effectLst/>
                        </a:rPr>
                        <a:t> - д. </a:t>
                      </a:r>
                      <a:r>
                        <a:rPr lang="ru-RU" sz="1800" u="none" strike="noStrike" dirty="0" err="1">
                          <a:effectLst/>
                        </a:rPr>
                        <a:t>Каратаево</a:t>
                      </a:r>
                      <a:r>
                        <a:rPr lang="ru-RU" sz="1800" u="none" strike="noStrike" dirty="0">
                          <a:effectLst/>
                        </a:rPr>
                        <a:t> - д. Нижнее Галино (самостоятельно)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10.07 - 14.07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642142"/>
                  </a:ext>
                </a:extLst>
              </a:tr>
              <a:tr h="4268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Поход от д. Комары - г. Верещагино - д. Салтыково -  г. Верещагино - д. Комары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25.07 - 29.07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066231"/>
                  </a:ext>
                </a:extLst>
              </a:tr>
              <a:tr h="6151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effectLst/>
                        </a:rPr>
                        <a:t>Сплав от д. Комары - г. Верещагино - д. Салтыково -  (забрать) д. </a:t>
                      </a:r>
                      <a:r>
                        <a:rPr lang="ru-RU" sz="1800" u="none" strike="noStrike" dirty="0" err="1">
                          <a:effectLst/>
                        </a:rPr>
                        <a:t>Ошмаш</a:t>
                      </a:r>
                      <a:r>
                        <a:rPr lang="ru-RU" sz="1800" u="none" strike="noStrike" dirty="0">
                          <a:effectLst/>
                        </a:rPr>
                        <a:t> - г. Верещагино - д. Комары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08.08 - 12.08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</a:rPr>
                        <a:t>14</a:t>
                      </a:r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474152"/>
                  </a:ext>
                </a:extLst>
              </a:tr>
              <a:tr h="6151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Поход - сплав по р. Усьва (</a:t>
                      </a:r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Гремячинский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ГО)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11.07 - 16.07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37025"/>
                  </a:ext>
                </a:extLst>
              </a:tr>
              <a:tr h="6151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Поход - сплав по р. Усьва (Гремячинский ГО)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15.07 - 21.07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36071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81519" y="953380"/>
            <a:ext cx="7450504" cy="391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3200" b="1" dirty="0" smtClean="0">
                <a:solidFill>
                  <a:srgbClr val="FF0000"/>
                </a:solidFill>
              </a:rPr>
              <a:t>Походы - сплавы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" y="-39893"/>
            <a:ext cx="4311894" cy="19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6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25092"/>
              </p:ext>
            </p:extLst>
          </p:nvPr>
        </p:nvGraphicFramePr>
        <p:xfrm>
          <a:off x="563685" y="2147858"/>
          <a:ext cx="11210192" cy="4448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675">
                  <a:extLst>
                    <a:ext uri="{9D8B030D-6E8A-4147-A177-3AD203B41FA5}">
                      <a16:colId xmlns:a16="http://schemas.microsoft.com/office/drawing/2014/main" val="1556558516"/>
                    </a:ext>
                  </a:extLst>
                </a:gridCol>
                <a:gridCol w="3279412">
                  <a:extLst>
                    <a:ext uri="{9D8B030D-6E8A-4147-A177-3AD203B41FA5}">
                      <a16:colId xmlns:a16="http://schemas.microsoft.com/office/drawing/2014/main" val="1969717073"/>
                    </a:ext>
                  </a:extLst>
                </a:gridCol>
                <a:gridCol w="2779313">
                  <a:extLst>
                    <a:ext uri="{9D8B030D-6E8A-4147-A177-3AD203B41FA5}">
                      <a16:colId xmlns:a16="http://schemas.microsoft.com/office/drawing/2014/main" val="2959950525"/>
                    </a:ext>
                  </a:extLst>
                </a:gridCol>
                <a:gridCol w="2425260">
                  <a:extLst>
                    <a:ext uri="{9D8B030D-6E8A-4147-A177-3AD203B41FA5}">
                      <a16:colId xmlns:a16="http://schemas.microsoft.com/office/drawing/2014/main" val="3149227009"/>
                    </a:ext>
                  </a:extLst>
                </a:gridCol>
                <a:gridCol w="2230532">
                  <a:extLst>
                    <a:ext uri="{9D8B030D-6E8A-4147-A177-3AD203B41FA5}">
                      <a16:colId xmlns:a16="http://schemas.microsoft.com/office/drawing/2014/main" val="1038687371"/>
                    </a:ext>
                  </a:extLst>
                </a:gridCol>
              </a:tblGrid>
              <a:tr h="6843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 похода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дней с питанием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10926150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03.06.-05.06.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18891793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Бородулинская школа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13.06.-17.06.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65177248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Соколовская школа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18.06.-20.06.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20309993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20.06.-22.06.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8264782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23.06.-25.06.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30114653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24.06.-26.06.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95910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"ВСШИ"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11.07.-15.07.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8406298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16.07.-18.07.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35804720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Школа №2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16.07.-18.07.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19842780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Зюкайская школа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19.07.-21.07.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22900088"/>
                  </a:ext>
                </a:extLst>
              </a:tr>
              <a:tr h="342172"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43703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581519" y="439615"/>
            <a:ext cx="7450504" cy="905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6950" y="984301"/>
            <a:ext cx="9200173" cy="391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3200" b="1" dirty="0" smtClean="0">
                <a:solidFill>
                  <a:srgbClr val="FF0000"/>
                </a:solidFill>
              </a:rPr>
              <a:t>Многодневные походы на базе д. Салтыково</a:t>
            </a:r>
          </a:p>
          <a:p>
            <a:pPr algn="ctr" fontAlgn="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(по заявкам ОУ)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t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6"/>
            <a:ext cx="3215837" cy="21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1134</Words>
  <Application>Microsoft Office PowerPoint</Application>
  <PresentationFormat>Широкоэкранный</PresentationFormat>
  <Paragraphs>341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 "О мероприятиях по организации отдыха, оздоровления и занятости детей                                       в летний период 2022 года"</vt:lpstr>
      <vt:lpstr>Программа поддержки доступных внутренних туристских поездок в организации отдыха и оздоровления детей через возмещение части стоимости оплаченной туристской услуги (детский кешбэк)</vt:lpstr>
      <vt:lpstr>Меры социальной поддержки родителям:</vt:lpstr>
      <vt:lpstr>Лагеря дневного пребывания</vt:lpstr>
      <vt:lpstr>Профильные лагеря круглосуточного пребывания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ПОЛЕЗНАЯ ИНФОРМАЦИЯ НА САЙТЕ</vt:lpstr>
      <vt:lpstr> Межведомственная комиссия Верещагинского городского округа по вопросам организации отдыха и оздоровления детей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М.А.</dc:creator>
  <cp:lastModifiedBy>Дмитрий Анатольевич</cp:lastModifiedBy>
  <cp:revision>261</cp:revision>
  <cp:lastPrinted>2021-07-15T10:09:00Z</cp:lastPrinted>
  <dcterms:created xsi:type="dcterms:W3CDTF">2021-07-14T10:30:37Z</dcterms:created>
  <dcterms:modified xsi:type="dcterms:W3CDTF">2022-06-16T06:14:11Z</dcterms:modified>
</cp:coreProperties>
</file>