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4"/>
  </p:notesMasterIdLst>
  <p:handoutMasterIdLst>
    <p:handoutMasterId r:id="rId65"/>
  </p:handoutMasterIdLst>
  <p:sldIdLst>
    <p:sldId id="268" r:id="rId5"/>
    <p:sldId id="312" r:id="rId6"/>
    <p:sldId id="339" r:id="rId7"/>
    <p:sldId id="340" r:id="rId8"/>
    <p:sldId id="343" r:id="rId9"/>
    <p:sldId id="317" r:id="rId10"/>
    <p:sldId id="356" r:id="rId11"/>
    <p:sldId id="357" r:id="rId12"/>
    <p:sldId id="319" r:id="rId13"/>
    <p:sldId id="321" r:id="rId14"/>
    <p:sldId id="323" r:id="rId15"/>
    <p:sldId id="325" r:id="rId16"/>
    <p:sldId id="352" r:id="rId17"/>
    <p:sldId id="327" r:id="rId18"/>
    <p:sldId id="328" r:id="rId19"/>
    <p:sldId id="299" r:id="rId20"/>
    <p:sldId id="329" r:id="rId21"/>
    <p:sldId id="330" r:id="rId22"/>
    <p:sldId id="354" r:id="rId23"/>
    <p:sldId id="332" r:id="rId24"/>
    <p:sldId id="333" r:id="rId25"/>
    <p:sldId id="334" r:id="rId26"/>
    <p:sldId id="303" r:id="rId27"/>
    <p:sldId id="305" r:id="rId28"/>
    <p:sldId id="306" r:id="rId29"/>
    <p:sldId id="286" r:id="rId30"/>
    <p:sldId id="287" r:id="rId31"/>
    <p:sldId id="294" r:id="rId32"/>
    <p:sldId id="335" r:id="rId33"/>
    <p:sldId id="374" r:id="rId34"/>
    <p:sldId id="365" r:id="rId35"/>
    <p:sldId id="366" r:id="rId36"/>
    <p:sldId id="367" r:id="rId37"/>
    <p:sldId id="372" r:id="rId38"/>
    <p:sldId id="373" r:id="rId39"/>
    <p:sldId id="291" r:id="rId40"/>
    <p:sldId id="375" r:id="rId41"/>
    <p:sldId id="397" r:id="rId42"/>
    <p:sldId id="376" r:id="rId43"/>
    <p:sldId id="377" r:id="rId44"/>
    <p:sldId id="379" r:id="rId45"/>
    <p:sldId id="385" r:id="rId46"/>
    <p:sldId id="380" r:id="rId47"/>
    <p:sldId id="386" r:id="rId48"/>
    <p:sldId id="381" r:id="rId49"/>
    <p:sldId id="387" r:id="rId50"/>
    <p:sldId id="388" r:id="rId51"/>
    <p:sldId id="382" r:id="rId52"/>
    <p:sldId id="383" r:id="rId53"/>
    <p:sldId id="390" r:id="rId54"/>
    <p:sldId id="384" r:id="rId55"/>
    <p:sldId id="392" r:id="rId56"/>
    <p:sldId id="393" r:id="rId57"/>
    <p:sldId id="394" r:id="rId58"/>
    <p:sldId id="395" r:id="rId59"/>
    <p:sldId id="378" r:id="rId60"/>
    <p:sldId id="396" r:id="rId61"/>
    <p:sldId id="398" r:id="rId62"/>
    <p:sldId id="338" r:id="rId6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6517" autoAdjust="0"/>
  </p:normalViewPr>
  <p:slideViewPr>
    <p:cSldViewPr snapToGrid="0">
      <p:cViewPr varScale="1">
        <p:scale>
          <a:sx n="89" d="100"/>
          <a:sy n="89" d="100"/>
        </p:scale>
        <p:origin x="202" y="53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0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39AB5D-AA37-4C45-A154-1CD0EAE45909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B2D640-B595-4F7C-9027-2BDEFCD08BBB}">
      <dgm:prSet phldrT="[Текст]"/>
      <dgm:spPr/>
      <dgm:t>
        <a:bodyPr/>
        <a:lstStyle/>
        <a:p>
          <a:r>
            <a:rPr lang="ru-RU" dirty="0" smtClean="0"/>
            <a:t>информация</a:t>
          </a:r>
          <a:endParaRPr lang="ru-RU" dirty="0"/>
        </a:p>
      </dgm:t>
    </dgm:pt>
    <dgm:pt modelId="{DB77EF31-66F9-4CCE-82E7-A8FB7AE88A3F}" type="parTrans" cxnId="{9EA45CDC-7FED-44D8-A803-0EFBF8DE6079}">
      <dgm:prSet/>
      <dgm:spPr/>
      <dgm:t>
        <a:bodyPr/>
        <a:lstStyle/>
        <a:p>
          <a:endParaRPr lang="ru-RU"/>
        </a:p>
      </dgm:t>
    </dgm:pt>
    <dgm:pt modelId="{D26286BB-FF9E-4B24-B2C1-8B2D3426960E}" type="sibTrans" cxnId="{9EA45CDC-7FED-44D8-A803-0EFBF8DE6079}">
      <dgm:prSet/>
      <dgm:spPr/>
      <dgm:t>
        <a:bodyPr/>
        <a:lstStyle/>
        <a:p>
          <a:endParaRPr lang="ru-RU"/>
        </a:p>
      </dgm:t>
    </dgm:pt>
    <dgm:pt modelId="{450606B7-5D0A-437D-B925-BCFEF9E74376}">
      <dgm:prSet phldrT="[Текст]" custT="1"/>
      <dgm:spPr/>
      <dgm:t>
        <a:bodyPr/>
        <a:lstStyle/>
        <a:p>
          <a:pPr algn="l"/>
          <a:r>
            <a:rPr lang="ru-RU" sz="3200" b="1" dirty="0" smtClean="0"/>
            <a:t> Сайт организации </a:t>
          </a:r>
          <a:endParaRPr lang="ru-RU" sz="3200" b="1" dirty="0"/>
        </a:p>
      </dgm:t>
    </dgm:pt>
    <dgm:pt modelId="{D959300C-191E-43AC-94DC-B1705FE9F4C4}" type="parTrans" cxnId="{9104483A-8E71-441F-BAD0-995093A5D3EE}">
      <dgm:prSet/>
      <dgm:spPr/>
      <dgm:t>
        <a:bodyPr/>
        <a:lstStyle/>
        <a:p>
          <a:endParaRPr lang="ru-RU"/>
        </a:p>
      </dgm:t>
    </dgm:pt>
    <dgm:pt modelId="{0A0FEA20-BB2D-4955-AC1B-4372F105CC21}" type="sibTrans" cxnId="{9104483A-8E71-441F-BAD0-995093A5D3EE}">
      <dgm:prSet/>
      <dgm:spPr/>
      <dgm:t>
        <a:bodyPr/>
        <a:lstStyle/>
        <a:p>
          <a:endParaRPr lang="ru-RU"/>
        </a:p>
      </dgm:t>
    </dgm:pt>
    <dgm:pt modelId="{CB060E4F-8B42-49DF-B554-7A590AA707AC}">
      <dgm:prSet phldrT="[Текст]" custT="1"/>
      <dgm:spPr/>
      <dgm:t>
        <a:bodyPr/>
        <a:lstStyle/>
        <a:p>
          <a:pPr algn="l"/>
          <a:r>
            <a:rPr lang="ru-RU" sz="3200" b="1" dirty="0" smtClean="0"/>
            <a:t> Путь следования к объекту </a:t>
          </a:r>
          <a:endParaRPr lang="ru-RU" sz="3200" b="1" dirty="0"/>
        </a:p>
      </dgm:t>
    </dgm:pt>
    <dgm:pt modelId="{A8E8FF0D-6FE0-46C6-8E10-1E2EB5AC7F9D}" type="parTrans" cxnId="{AA2F9B92-BBCF-4E2F-8EF6-64269AC43AB0}">
      <dgm:prSet/>
      <dgm:spPr/>
      <dgm:t>
        <a:bodyPr/>
        <a:lstStyle/>
        <a:p>
          <a:endParaRPr lang="ru-RU"/>
        </a:p>
      </dgm:t>
    </dgm:pt>
    <dgm:pt modelId="{AFCFC3E0-0248-40B4-8268-710E654A4101}" type="sibTrans" cxnId="{AA2F9B92-BBCF-4E2F-8EF6-64269AC43AB0}">
      <dgm:prSet/>
      <dgm:spPr/>
      <dgm:t>
        <a:bodyPr/>
        <a:lstStyle/>
        <a:p>
          <a:endParaRPr lang="ru-RU"/>
        </a:p>
      </dgm:t>
    </dgm:pt>
    <dgm:pt modelId="{5F3F7F1C-69C6-491B-9172-CA80FF02CC99}">
      <dgm:prSet phldrT="[Текст]" custT="1"/>
      <dgm:spPr/>
      <dgm:t>
        <a:bodyPr/>
        <a:lstStyle/>
        <a:p>
          <a:pPr algn="l"/>
          <a:r>
            <a:rPr lang="ru-RU" sz="3200" b="1" dirty="0" smtClean="0"/>
            <a:t> Зона обслуживания </a:t>
          </a:r>
          <a:endParaRPr lang="ru-RU" sz="3200" b="1" dirty="0"/>
        </a:p>
      </dgm:t>
    </dgm:pt>
    <dgm:pt modelId="{0FF99321-2667-4545-9100-A5C0283BAB4F}" type="parTrans" cxnId="{87669405-6949-4EA3-9DA1-61894750837C}">
      <dgm:prSet/>
      <dgm:spPr/>
      <dgm:t>
        <a:bodyPr/>
        <a:lstStyle/>
        <a:p>
          <a:endParaRPr lang="ru-RU"/>
        </a:p>
      </dgm:t>
    </dgm:pt>
    <dgm:pt modelId="{F0048598-817C-41E6-9CAC-B49D04DD9B0E}" type="sibTrans" cxnId="{87669405-6949-4EA3-9DA1-61894750837C}">
      <dgm:prSet/>
      <dgm:spPr/>
      <dgm:t>
        <a:bodyPr/>
        <a:lstStyle/>
        <a:p>
          <a:endParaRPr lang="ru-RU"/>
        </a:p>
      </dgm:t>
    </dgm:pt>
    <dgm:pt modelId="{9FC2A3DF-DC07-4EFF-A4AC-EF58319F0BE4}">
      <dgm:prSet phldrT="[Текст]" custT="1"/>
      <dgm:spPr/>
      <dgm:t>
        <a:bodyPr/>
        <a:lstStyle/>
        <a:p>
          <a:pPr algn="l"/>
          <a:r>
            <a:rPr lang="ru-RU" sz="3200" b="1" dirty="0" smtClean="0"/>
            <a:t> Пути движения в здании </a:t>
          </a:r>
          <a:endParaRPr lang="ru-RU" sz="3200" b="1" dirty="0"/>
        </a:p>
      </dgm:t>
    </dgm:pt>
    <dgm:pt modelId="{92053B45-1B08-4F77-8CF4-E72E70AF52C6}" type="parTrans" cxnId="{D9FD52BB-EF9A-4C07-AE5E-696F925086F6}">
      <dgm:prSet/>
      <dgm:spPr/>
      <dgm:t>
        <a:bodyPr/>
        <a:lstStyle/>
        <a:p>
          <a:endParaRPr lang="ru-RU"/>
        </a:p>
      </dgm:t>
    </dgm:pt>
    <dgm:pt modelId="{EDABD5A7-CE7E-4DB6-B4B5-C8B0B2A876F8}" type="sibTrans" cxnId="{D9FD52BB-EF9A-4C07-AE5E-696F925086F6}">
      <dgm:prSet/>
      <dgm:spPr/>
      <dgm:t>
        <a:bodyPr/>
        <a:lstStyle/>
        <a:p>
          <a:endParaRPr lang="ru-RU"/>
        </a:p>
      </dgm:t>
    </dgm:pt>
    <dgm:pt modelId="{0590EB01-9F62-4F9F-8727-40712E004CCF}">
      <dgm:prSet phldrT="[Текст]" custT="1"/>
      <dgm:spPr/>
      <dgm:t>
        <a:bodyPr/>
        <a:lstStyle/>
        <a:p>
          <a:pPr algn="l"/>
          <a:r>
            <a:rPr lang="ru-RU" sz="3200" b="1" dirty="0" smtClean="0"/>
            <a:t>Территория, прилегающая к зданию </a:t>
          </a:r>
          <a:endParaRPr lang="ru-RU" sz="3200" b="1" dirty="0"/>
        </a:p>
      </dgm:t>
    </dgm:pt>
    <dgm:pt modelId="{256082A3-2C64-46AD-9081-BFB108A75A8C}" type="parTrans" cxnId="{581886A3-05E2-4770-8E71-6FA39CDD03F8}">
      <dgm:prSet/>
      <dgm:spPr/>
      <dgm:t>
        <a:bodyPr/>
        <a:lstStyle/>
        <a:p>
          <a:endParaRPr lang="ru-RU"/>
        </a:p>
      </dgm:t>
    </dgm:pt>
    <dgm:pt modelId="{C6A256ED-14B1-4EE0-9989-609FD63A0040}" type="sibTrans" cxnId="{581886A3-05E2-4770-8E71-6FA39CDD03F8}">
      <dgm:prSet/>
      <dgm:spPr/>
      <dgm:t>
        <a:bodyPr/>
        <a:lstStyle/>
        <a:p>
          <a:endParaRPr lang="ru-RU"/>
        </a:p>
      </dgm:t>
    </dgm:pt>
    <dgm:pt modelId="{2D89348F-6272-4E6B-B762-A2F0A3F6A05E}">
      <dgm:prSet phldrT="[Текст]" custT="1"/>
      <dgm:spPr/>
      <dgm:t>
        <a:bodyPr/>
        <a:lstStyle/>
        <a:p>
          <a:pPr algn="l"/>
          <a:r>
            <a:rPr lang="ru-RU" sz="3200" b="1" dirty="0" smtClean="0"/>
            <a:t> Вход в здание </a:t>
          </a:r>
          <a:endParaRPr lang="ru-RU" sz="3200" b="1" dirty="0"/>
        </a:p>
      </dgm:t>
    </dgm:pt>
    <dgm:pt modelId="{D2801BCD-7664-4249-85C0-813BDABA78B0}" type="parTrans" cxnId="{4CC114A6-C172-4ACE-839A-7607A52BCCDA}">
      <dgm:prSet/>
      <dgm:spPr/>
      <dgm:t>
        <a:bodyPr/>
        <a:lstStyle/>
        <a:p>
          <a:endParaRPr lang="ru-RU"/>
        </a:p>
      </dgm:t>
    </dgm:pt>
    <dgm:pt modelId="{3CC81086-0155-4E53-B387-4C6E9D64B670}" type="sibTrans" cxnId="{4CC114A6-C172-4ACE-839A-7607A52BCCDA}">
      <dgm:prSet/>
      <dgm:spPr/>
      <dgm:t>
        <a:bodyPr/>
        <a:lstStyle/>
        <a:p>
          <a:endParaRPr lang="ru-RU"/>
        </a:p>
      </dgm:t>
    </dgm:pt>
    <dgm:pt modelId="{491C3AAB-C61B-47B7-A44B-14DDCBBA38A8}">
      <dgm:prSet phldrT="[Текст]" custT="1"/>
      <dgm:spPr/>
      <dgm:t>
        <a:bodyPr/>
        <a:lstStyle/>
        <a:p>
          <a:r>
            <a:rPr lang="ru-RU" sz="3200" b="1" dirty="0" smtClean="0"/>
            <a:t>Санитарно-гигиеническое помещение </a:t>
          </a:r>
          <a:endParaRPr lang="ru-RU" sz="3200" b="1" dirty="0"/>
        </a:p>
      </dgm:t>
    </dgm:pt>
    <dgm:pt modelId="{7DBD1E80-6284-4D71-AE89-990C6EBA9295}" type="parTrans" cxnId="{29F4A57F-3DFB-4E14-94C5-A8CCB32CCBBA}">
      <dgm:prSet/>
      <dgm:spPr/>
      <dgm:t>
        <a:bodyPr/>
        <a:lstStyle/>
        <a:p>
          <a:endParaRPr lang="ru-RU"/>
        </a:p>
      </dgm:t>
    </dgm:pt>
    <dgm:pt modelId="{D3834098-DE9D-4F37-AFD5-47CD0D9F4801}" type="sibTrans" cxnId="{29F4A57F-3DFB-4E14-94C5-A8CCB32CCBBA}">
      <dgm:prSet/>
      <dgm:spPr/>
      <dgm:t>
        <a:bodyPr/>
        <a:lstStyle/>
        <a:p>
          <a:endParaRPr lang="ru-RU"/>
        </a:p>
      </dgm:t>
    </dgm:pt>
    <dgm:pt modelId="{C4900F77-76D7-424A-BE4F-5617ED6D4201}" type="pres">
      <dgm:prSet presAssocID="{6439AB5D-AA37-4C45-A154-1CD0EAE4590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C45D42-07D0-4118-BDEB-ACE64E28DEA9}" type="pres">
      <dgm:prSet presAssocID="{29B2D640-B595-4F7C-9027-2BDEFCD08BBB}" presName="root1" presStyleCnt="0"/>
      <dgm:spPr/>
    </dgm:pt>
    <dgm:pt modelId="{48E84325-6773-4948-8F66-6D2D54569157}" type="pres">
      <dgm:prSet presAssocID="{29B2D640-B595-4F7C-9027-2BDEFCD08BB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26600C-0886-4975-BFE9-196C671A7AB8}" type="pres">
      <dgm:prSet presAssocID="{29B2D640-B595-4F7C-9027-2BDEFCD08BBB}" presName="level2hierChild" presStyleCnt="0"/>
      <dgm:spPr/>
    </dgm:pt>
    <dgm:pt modelId="{C183DC35-0F82-450D-8C0F-FDB5BAA768D9}" type="pres">
      <dgm:prSet presAssocID="{D959300C-191E-43AC-94DC-B1705FE9F4C4}" presName="conn2-1" presStyleLbl="parChTrans1D2" presStyleIdx="0" presStyleCnt="7"/>
      <dgm:spPr/>
      <dgm:t>
        <a:bodyPr/>
        <a:lstStyle/>
        <a:p>
          <a:endParaRPr lang="ru-RU"/>
        </a:p>
      </dgm:t>
    </dgm:pt>
    <dgm:pt modelId="{4F72BD10-F959-4B68-BFD0-2990CD3F641C}" type="pres">
      <dgm:prSet presAssocID="{D959300C-191E-43AC-94DC-B1705FE9F4C4}" presName="connTx" presStyleLbl="parChTrans1D2" presStyleIdx="0" presStyleCnt="7"/>
      <dgm:spPr/>
      <dgm:t>
        <a:bodyPr/>
        <a:lstStyle/>
        <a:p>
          <a:endParaRPr lang="ru-RU"/>
        </a:p>
      </dgm:t>
    </dgm:pt>
    <dgm:pt modelId="{41194D72-D78C-46EE-A1E6-730AE82F7C66}" type="pres">
      <dgm:prSet presAssocID="{450606B7-5D0A-437D-B925-BCFEF9E74376}" presName="root2" presStyleCnt="0"/>
      <dgm:spPr/>
    </dgm:pt>
    <dgm:pt modelId="{72237E06-EF7A-41E6-B355-1BD05D1B9203}" type="pres">
      <dgm:prSet presAssocID="{450606B7-5D0A-437D-B925-BCFEF9E74376}" presName="LevelTwoTextNode" presStyleLbl="node2" presStyleIdx="0" presStyleCnt="7" custScaleX="3000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C453C4-2FCE-48D9-A0F3-055C775F0DB7}" type="pres">
      <dgm:prSet presAssocID="{450606B7-5D0A-437D-B925-BCFEF9E74376}" presName="level3hierChild" presStyleCnt="0"/>
      <dgm:spPr/>
    </dgm:pt>
    <dgm:pt modelId="{90EDFD2B-119D-43C1-BD2F-619C998AA7FD}" type="pres">
      <dgm:prSet presAssocID="{A8E8FF0D-6FE0-46C6-8E10-1E2EB5AC7F9D}" presName="conn2-1" presStyleLbl="parChTrans1D2" presStyleIdx="1" presStyleCnt="7"/>
      <dgm:spPr/>
      <dgm:t>
        <a:bodyPr/>
        <a:lstStyle/>
        <a:p>
          <a:endParaRPr lang="ru-RU"/>
        </a:p>
      </dgm:t>
    </dgm:pt>
    <dgm:pt modelId="{F251BA71-62B2-4CB6-ACA4-970F551E9819}" type="pres">
      <dgm:prSet presAssocID="{A8E8FF0D-6FE0-46C6-8E10-1E2EB5AC7F9D}" presName="connTx" presStyleLbl="parChTrans1D2" presStyleIdx="1" presStyleCnt="7"/>
      <dgm:spPr/>
      <dgm:t>
        <a:bodyPr/>
        <a:lstStyle/>
        <a:p>
          <a:endParaRPr lang="ru-RU"/>
        </a:p>
      </dgm:t>
    </dgm:pt>
    <dgm:pt modelId="{1EA78092-08D6-465E-BC2F-E1207B7AC9F7}" type="pres">
      <dgm:prSet presAssocID="{CB060E4F-8B42-49DF-B554-7A590AA707AC}" presName="root2" presStyleCnt="0"/>
      <dgm:spPr/>
    </dgm:pt>
    <dgm:pt modelId="{078E09B0-2ECA-46DA-B7E6-2C0FA5B7158B}" type="pres">
      <dgm:prSet presAssocID="{CB060E4F-8B42-49DF-B554-7A590AA707AC}" presName="LevelTwoTextNode" presStyleLbl="node2" presStyleIdx="1" presStyleCnt="7" custScaleX="2976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4659EF-E3F0-4D45-BDB4-4DBFA86CCC9F}" type="pres">
      <dgm:prSet presAssocID="{CB060E4F-8B42-49DF-B554-7A590AA707AC}" presName="level3hierChild" presStyleCnt="0"/>
      <dgm:spPr/>
    </dgm:pt>
    <dgm:pt modelId="{45CBF46C-0B65-4DF2-9FEE-081CAF6309E8}" type="pres">
      <dgm:prSet presAssocID="{256082A3-2C64-46AD-9081-BFB108A75A8C}" presName="conn2-1" presStyleLbl="parChTrans1D2" presStyleIdx="2" presStyleCnt="7"/>
      <dgm:spPr/>
      <dgm:t>
        <a:bodyPr/>
        <a:lstStyle/>
        <a:p>
          <a:endParaRPr lang="ru-RU"/>
        </a:p>
      </dgm:t>
    </dgm:pt>
    <dgm:pt modelId="{38ECAD7D-7546-412F-BFB2-E6668601059E}" type="pres">
      <dgm:prSet presAssocID="{256082A3-2C64-46AD-9081-BFB108A75A8C}" presName="connTx" presStyleLbl="parChTrans1D2" presStyleIdx="2" presStyleCnt="7"/>
      <dgm:spPr/>
      <dgm:t>
        <a:bodyPr/>
        <a:lstStyle/>
        <a:p>
          <a:endParaRPr lang="ru-RU"/>
        </a:p>
      </dgm:t>
    </dgm:pt>
    <dgm:pt modelId="{F693A959-7D2A-471C-9058-84B5A5B38407}" type="pres">
      <dgm:prSet presAssocID="{0590EB01-9F62-4F9F-8727-40712E004CCF}" presName="root2" presStyleCnt="0"/>
      <dgm:spPr/>
    </dgm:pt>
    <dgm:pt modelId="{855A0FE7-9F74-4F7A-AB1B-FE6371C95484}" type="pres">
      <dgm:prSet presAssocID="{0590EB01-9F62-4F9F-8727-40712E004CCF}" presName="LevelTwoTextNode" presStyleLbl="node2" presStyleIdx="2" presStyleCnt="7" custScaleX="2958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5E4B92-8034-468B-93E5-A0F9E9546AA1}" type="pres">
      <dgm:prSet presAssocID="{0590EB01-9F62-4F9F-8727-40712E004CCF}" presName="level3hierChild" presStyleCnt="0"/>
      <dgm:spPr/>
    </dgm:pt>
    <dgm:pt modelId="{0DFF4958-91A4-49C0-80B8-04AE29EE796C}" type="pres">
      <dgm:prSet presAssocID="{D2801BCD-7664-4249-85C0-813BDABA78B0}" presName="conn2-1" presStyleLbl="parChTrans1D2" presStyleIdx="3" presStyleCnt="7"/>
      <dgm:spPr/>
      <dgm:t>
        <a:bodyPr/>
        <a:lstStyle/>
        <a:p>
          <a:endParaRPr lang="ru-RU"/>
        </a:p>
      </dgm:t>
    </dgm:pt>
    <dgm:pt modelId="{D8362DA0-D427-49E1-B24B-7DC8EF3B010B}" type="pres">
      <dgm:prSet presAssocID="{D2801BCD-7664-4249-85C0-813BDABA78B0}" presName="connTx" presStyleLbl="parChTrans1D2" presStyleIdx="3" presStyleCnt="7"/>
      <dgm:spPr/>
      <dgm:t>
        <a:bodyPr/>
        <a:lstStyle/>
        <a:p>
          <a:endParaRPr lang="ru-RU"/>
        </a:p>
      </dgm:t>
    </dgm:pt>
    <dgm:pt modelId="{08949A2A-62B2-473E-885C-75D3C76153C4}" type="pres">
      <dgm:prSet presAssocID="{2D89348F-6272-4E6B-B762-A2F0A3F6A05E}" presName="root2" presStyleCnt="0"/>
      <dgm:spPr/>
    </dgm:pt>
    <dgm:pt modelId="{21C3D05A-6B94-4F51-A4D4-FDA87E8A2EF8}" type="pres">
      <dgm:prSet presAssocID="{2D89348F-6272-4E6B-B762-A2F0A3F6A05E}" presName="LevelTwoTextNode" presStyleLbl="node2" presStyleIdx="3" presStyleCnt="7" custScaleX="2949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91474F-1FB5-47AF-A8F1-ED544E01286E}" type="pres">
      <dgm:prSet presAssocID="{2D89348F-6272-4E6B-B762-A2F0A3F6A05E}" presName="level3hierChild" presStyleCnt="0"/>
      <dgm:spPr/>
    </dgm:pt>
    <dgm:pt modelId="{63B3B962-F3E2-4829-999A-3BAE04B9D0BC}" type="pres">
      <dgm:prSet presAssocID="{92053B45-1B08-4F77-8CF4-E72E70AF52C6}" presName="conn2-1" presStyleLbl="parChTrans1D2" presStyleIdx="4" presStyleCnt="7"/>
      <dgm:spPr/>
      <dgm:t>
        <a:bodyPr/>
        <a:lstStyle/>
        <a:p>
          <a:endParaRPr lang="ru-RU"/>
        </a:p>
      </dgm:t>
    </dgm:pt>
    <dgm:pt modelId="{2B0B1C58-4D78-41BD-A17D-80507117DE54}" type="pres">
      <dgm:prSet presAssocID="{92053B45-1B08-4F77-8CF4-E72E70AF52C6}" presName="connTx" presStyleLbl="parChTrans1D2" presStyleIdx="4" presStyleCnt="7"/>
      <dgm:spPr/>
      <dgm:t>
        <a:bodyPr/>
        <a:lstStyle/>
        <a:p>
          <a:endParaRPr lang="ru-RU"/>
        </a:p>
      </dgm:t>
    </dgm:pt>
    <dgm:pt modelId="{35698BA8-0E4F-42EE-96C4-171C470CA249}" type="pres">
      <dgm:prSet presAssocID="{9FC2A3DF-DC07-4EFF-A4AC-EF58319F0BE4}" presName="root2" presStyleCnt="0"/>
      <dgm:spPr/>
    </dgm:pt>
    <dgm:pt modelId="{307F93BA-36AA-4C1C-8AE9-471EC37E196B}" type="pres">
      <dgm:prSet presAssocID="{9FC2A3DF-DC07-4EFF-A4AC-EF58319F0BE4}" presName="LevelTwoTextNode" presStyleLbl="node2" presStyleIdx="4" presStyleCnt="7" custScaleX="2958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D7BF8E-4B6A-4113-9798-09BD863BF3FC}" type="pres">
      <dgm:prSet presAssocID="{9FC2A3DF-DC07-4EFF-A4AC-EF58319F0BE4}" presName="level3hierChild" presStyleCnt="0"/>
      <dgm:spPr/>
    </dgm:pt>
    <dgm:pt modelId="{7BBD709B-883F-46EA-BFC7-20334942CD85}" type="pres">
      <dgm:prSet presAssocID="{0FF99321-2667-4545-9100-A5C0283BAB4F}" presName="conn2-1" presStyleLbl="parChTrans1D2" presStyleIdx="5" presStyleCnt="7"/>
      <dgm:spPr/>
      <dgm:t>
        <a:bodyPr/>
        <a:lstStyle/>
        <a:p>
          <a:endParaRPr lang="ru-RU"/>
        </a:p>
      </dgm:t>
    </dgm:pt>
    <dgm:pt modelId="{0A6AA617-DE16-40E7-AD99-E4A34BCF8980}" type="pres">
      <dgm:prSet presAssocID="{0FF99321-2667-4545-9100-A5C0283BAB4F}" presName="connTx" presStyleLbl="parChTrans1D2" presStyleIdx="5" presStyleCnt="7"/>
      <dgm:spPr/>
      <dgm:t>
        <a:bodyPr/>
        <a:lstStyle/>
        <a:p>
          <a:endParaRPr lang="ru-RU"/>
        </a:p>
      </dgm:t>
    </dgm:pt>
    <dgm:pt modelId="{8BFCBC17-3867-4B6D-802E-B2A7D49CE540}" type="pres">
      <dgm:prSet presAssocID="{5F3F7F1C-69C6-491B-9172-CA80FF02CC99}" presName="root2" presStyleCnt="0"/>
      <dgm:spPr/>
    </dgm:pt>
    <dgm:pt modelId="{B771670E-61E8-4C59-80FE-1C80C2DA0A5E}" type="pres">
      <dgm:prSet presAssocID="{5F3F7F1C-69C6-491B-9172-CA80FF02CC99}" presName="LevelTwoTextNode" presStyleLbl="node2" presStyleIdx="5" presStyleCnt="7" custScaleX="2958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245505-1F39-4CD0-A107-560D91228143}" type="pres">
      <dgm:prSet presAssocID="{5F3F7F1C-69C6-491B-9172-CA80FF02CC99}" presName="level3hierChild" presStyleCnt="0"/>
      <dgm:spPr/>
    </dgm:pt>
    <dgm:pt modelId="{1B412CE1-F17D-47E4-BBEC-676C7F2E1505}" type="pres">
      <dgm:prSet presAssocID="{7DBD1E80-6284-4D71-AE89-990C6EBA9295}" presName="conn2-1" presStyleLbl="parChTrans1D2" presStyleIdx="6" presStyleCnt="7"/>
      <dgm:spPr/>
      <dgm:t>
        <a:bodyPr/>
        <a:lstStyle/>
        <a:p>
          <a:endParaRPr lang="ru-RU"/>
        </a:p>
      </dgm:t>
    </dgm:pt>
    <dgm:pt modelId="{00F2D14E-4648-4D7A-8043-39F4E724299F}" type="pres">
      <dgm:prSet presAssocID="{7DBD1E80-6284-4D71-AE89-990C6EBA9295}" presName="connTx" presStyleLbl="parChTrans1D2" presStyleIdx="6" presStyleCnt="7"/>
      <dgm:spPr/>
      <dgm:t>
        <a:bodyPr/>
        <a:lstStyle/>
        <a:p>
          <a:endParaRPr lang="ru-RU"/>
        </a:p>
      </dgm:t>
    </dgm:pt>
    <dgm:pt modelId="{F13B34C6-D163-4E1A-B291-664871AD7C05}" type="pres">
      <dgm:prSet presAssocID="{491C3AAB-C61B-47B7-A44B-14DDCBBA38A8}" presName="root2" presStyleCnt="0"/>
      <dgm:spPr/>
    </dgm:pt>
    <dgm:pt modelId="{4B71D13D-71B7-44F2-9037-44976B3557C4}" type="pres">
      <dgm:prSet presAssocID="{491C3AAB-C61B-47B7-A44B-14DDCBBA38A8}" presName="LevelTwoTextNode" presStyleLbl="node2" presStyleIdx="6" presStyleCnt="7" custScaleX="2969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FCC4BF-5779-4C4A-A1FC-7897F586A023}" type="pres">
      <dgm:prSet presAssocID="{491C3AAB-C61B-47B7-A44B-14DDCBBA38A8}" presName="level3hierChild" presStyleCnt="0"/>
      <dgm:spPr/>
    </dgm:pt>
  </dgm:ptLst>
  <dgm:cxnLst>
    <dgm:cxn modelId="{D9FD52BB-EF9A-4C07-AE5E-696F925086F6}" srcId="{29B2D640-B595-4F7C-9027-2BDEFCD08BBB}" destId="{9FC2A3DF-DC07-4EFF-A4AC-EF58319F0BE4}" srcOrd="4" destOrd="0" parTransId="{92053B45-1B08-4F77-8CF4-E72E70AF52C6}" sibTransId="{EDABD5A7-CE7E-4DB6-B4B5-C8B0B2A876F8}"/>
    <dgm:cxn modelId="{6ED33592-6590-4314-8A16-57FB2FBB35B7}" type="presOf" srcId="{D2801BCD-7664-4249-85C0-813BDABA78B0}" destId="{D8362DA0-D427-49E1-B24B-7DC8EF3B010B}" srcOrd="1" destOrd="0" presId="urn:microsoft.com/office/officeart/2008/layout/HorizontalMultiLevelHierarchy"/>
    <dgm:cxn modelId="{3D27AD9B-2CF7-4463-AA0C-3144DB5CE792}" type="presOf" srcId="{0FF99321-2667-4545-9100-A5C0283BAB4F}" destId="{7BBD709B-883F-46EA-BFC7-20334942CD85}" srcOrd="0" destOrd="0" presId="urn:microsoft.com/office/officeart/2008/layout/HorizontalMultiLevelHierarchy"/>
    <dgm:cxn modelId="{D29E3E94-E54E-41FE-9CAE-73E134DC1768}" type="presOf" srcId="{256082A3-2C64-46AD-9081-BFB108A75A8C}" destId="{45CBF46C-0B65-4DF2-9FEE-081CAF6309E8}" srcOrd="0" destOrd="0" presId="urn:microsoft.com/office/officeart/2008/layout/HorizontalMultiLevelHierarchy"/>
    <dgm:cxn modelId="{4CC114A6-C172-4ACE-839A-7607A52BCCDA}" srcId="{29B2D640-B595-4F7C-9027-2BDEFCD08BBB}" destId="{2D89348F-6272-4E6B-B762-A2F0A3F6A05E}" srcOrd="3" destOrd="0" parTransId="{D2801BCD-7664-4249-85C0-813BDABA78B0}" sibTransId="{3CC81086-0155-4E53-B387-4C6E9D64B670}"/>
    <dgm:cxn modelId="{AA2F9B92-BBCF-4E2F-8EF6-64269AC43AB0}" srcId="{29B2D640-B595-4F7C-9027-2BDEFCD08BBB}" destId="{CB060E4F-8B42-49DF-B554-7A590AA707AC}" srcOrd="1" destOrd="0" parTransId="{A8E8FF0D-6FE0-46C6-8E10-1E2EB5AC7F9D}" sibTransId="{AFCFC3E0-0248-40B4-8268-710E654A4101}"/>
    <dgm:cxn modelId="{5EFC8E92-C6E0-4B7F-81C3-A2D7951B7252}" type="presOf" srcId="{A8E8FF0D-6FE0-46C6-8E10-1E2EB5AC7F9D}" destId="{90EDFD2B-119D-43C1-BD2F-619C998AA7FD}" srcOrd="0" destOrd="0" presId="urn:microsoft.com/office/officeart/2008/layout/HorizontalMultiLevelHierarchy"/>
    <dgm:cxn modelId="{88786586-7F1B-452B-B35D-EEDE13A3C78F}" type="presOf" srcId="{A8E8FF0D-6FE0-46C6-8E10-1E2EB5AC7F9D}" destId="{F251BA71-62B2-4CB6-ACA4-970F551E9819}" srcOrd="1" destOrd="0" presId="urn:microsoft.com/office/officeart/2008/layout/HorizontalMultiLevelHierarchy"/>
    <dgm:cxn modelId="{FCD9498D-26A0-43D4-9430-17482A8350E7}" type="presOf" srcId="{CB060E4F-8B42-49DF-B554-7A590AA707AC}" destId="{078E09B0-2ECA-46DA-B7E6-2C0FA5B7158B}" srcOrd="0" destOrd="0" presId="urn:microsoft.com/office/officeart/2008/layout/HorizontalMultiLevelHierarchy"/>
    <dgm:cxn modelId="{089DA77A-5BA7-4E5A-8227-A7D502C5EB4A}" type="presOf" srcId="{0590EB01-9F62-4F9F-8727-40712E004CCF}" destId="{855A0FE7-9F74-4F7A-AB1B-FE6371C95484}" srcOrd="0" destOrd="0" presId="urn:microsoft.com/office/officeart/2008/layout/HorizontalMultiLevelHierarchy"/>
    <dgm:cxn modelId="{87669405-6949-4EA3-9DA1-61894750837C}" srcId="{29B2D640-B595-4F7C-9027-2BDEFCD08BBB}" destId="{5F3F7F1C-69C6-491B-9172-CA80FF02CC99}" srcOrd="5" destOrd="0" parTransId="{0FF99321-2667-4545-9100-A5C0283BAB4F}" sibTransId="{F0048598-817C-41E6-9CAC-B49D04DD9B0E}"/>
    <dgm:cxn modelId="{3AB32933-C346-499B-BB76-2B44F685BB4E}" type="presOf" srcId="{5F3F7F1C-69C6-491B-9172-CA80FF02CC99}" destId="{B771670E-61E8-4C59-80FE-1C80C2DA0A5E}" srcOrd="0" destOrd="0" presId="urn:microsoft.com/office/officeart/2008/layout/HorizontalMultiLevelHierarchy"/>
    <dgm:cxn modelId="{85564BCC-C196-4B53-9546-CE183577B2BA}" type="presOf" srcId="{7DBD1E80-6284-4D71-AE89-990C6EBA9295}" destId="{1B412CE1-F17D-47E4-BBEC-676C7F2E1505}" srcOrd="0" destOrd="0" presId="urn:microsoft.com/office/officeart/2008/layout/HorizontalMultiLevelHierarchy"/>
    <dgm:cxn modelId="{6F8A969B-3572-4AAF-BD12-DF3010A9E215}" type="presOf" srcId="{7DBD1E80-6284-4D71-AE89-990C6EBA9295}" destId="{00F2D14E-4648-4D7A-8043-39F4E724299F}" srcOrd="1" destOrd="0" presId="urn:microsoft.com/office/officeart/2008/layout/HorizontalMultiLevelHierarchy"/>
    <dgm:cxn modelId="{A6419D9A-9830-4049-8CF9-E94382E758F6}" type="presOf" srcId="{D959300C-191E-43AC-94DC-B1705FE9F4C4}" destId="{4F72BD10-F959-4B68-BFD0-2990CD3F641C}" srcOrd="1" destOrd="0" presId="urn:microsoft.com/office/officeart/2008/layout/HorizontalMultiLevelHierarchy"/>
    <dgm:cxn modelId="{8DC54FF8-6F83-4199-B149-032397AC9C09}" type="presOf" srcId="{6439AB5D-AA37-4C45-A154-1CD0EAE45909}" destId="{C4900F77-76D7-424A-BE4F-5617ED6D4201}" srcOrd="0" destOrd="0" presId="urn:microsoft.com/office/officeart/2008/layout/HorizontalMultiLevelHierarchy"/>
    <dgm:cxn modelId="{9104483A-8E71-441F-BAD0-995093A5D3EE}" srcId="{29B2D640-B595-4F7C-9027-2BDEFCD08BBB}" destId="{450606B7-5D0A-437D-B925-BCFEF9E74376}" srcOrd="0" destOrd="0" parTransId="{D959300C-191E-43AC-94DC-B1705FE9F4C4}" sibTransId="{0A0FEA20-BB2D-4955-AC1B-4372F105CC21}"/>
    <dgm:cxn modelId="{1A77BC37-C59B-406F-9A7C-A88698E27CB7}" type="presOf" srcId="{491C3AAB-C61B-47B7-A44B-14DDCBBA38A8}" destId="{4B71D13D-71B7-44F2-9037-44976B3557C4}" srcOrd="0" destOrd="0" presId="urn:microsoft.com/office/officeart/2008/layout/HorizontalMultiLevelHierarchy"/>
    <dgm:cxn modelId="{877D06CF-6B7B-4E36-9F45-53FA3406E28F}" type="presOf" srcId="{2D89348F-6272-4E6B-B762-A2F0A3F6A05E}" destId="{21C3D05A-6B94-4F51-A4D4-FDA87E8A2EF8}" srcOrd="0" destOrd="0" presId="urn:microsoft.com/office/officeart/2008/layout/HorizontalMultiLevelHierarchy"/>
    <dgm:cxn modelId="{EB7FC5A4-E2D5-4E51-B89F-2F34B6D02926}" type="presOf" srcId="{92053B45-1B08-4F77-8CF4-E72E70AF52C6}" destId="{2B0B1C58-4D78-41BD-A17D-80507117DE54}" srcOrd="1" destOrd="0" presId="urn:microsoft.com/office/officeart/2008/layout/HorizontalMultiLevelHierarchy"/>
    <dgm:cxn modelId="{C177AC17-706C-4B9D-9531-AF94CA078D17}" type="presOf" srcId="{0FF99321-2667-4545-9100-A5C0283BAB4F}" destId="{0A6AA617-DE16-40E7-AD99-E4A34BCF8980}" srcOrd="1" destOrd="0" presId="urn:microsoft.com/office/officeart/2008/layout/HorizontalMultiLevelHierarchy"/>
    <dgm:cxn modelId="{581886A3-05E2-4770-8E71-6FA39CDD03F8}" srcId="{29B2D640-B595-4F7C-9027-2BDEFCD08BBB}" destId="{0590EB01-9F62-4F9F-8727-40712E004CCF}" srcOrd="2" destOrd="0" parTransId="{256082A3-2C64-46AD-9081-BFB108A75A8C}" sibTransId="{C6A256ED-14B1-4EE0-9989-609FD63A0040}"/>
    <dgm:cxn modelId="{29F4A57F-3DFB-4E14-94C5-A8CCB32CCBBA}" srcId="{29B2D640-B595-4F7C-9027-2BDEFCD08BBB}" destId="{491C3AAB-C61B-47B7-A44B-14DDCBBA38A8}" srcOrd="6" destOrd="0" parTransId="{7DBD1E80-6284-4D71-AE89-990C6EBA9295}" sibTransId="{D3834098-DE9D-4F37-AFD5-47CD0D9F4801}"/>
    <dgm:cxn modelId="{C8BDA5E6-BCCE-4304-8D3B-9713B32E0F8D}" type="presOf" srcId="{D2801BCD-7664-4249-85C0-813BDABA78B0}" destId="{0DFF4958-91A4-49C0-80B8-04AE29EE796C}" srcOrd="0" destOrd="0" presId="urn:microsoft.com/office/officeart/2008/layout/HorizontalMultiLevelHierarchy"/>
    <dgm:cxn modelId="{9EA45CDC-7FED-44D8-A803-0EFBF8DE6079}" srcId="{6439AB5D-AA37-4C45-A154-1CD0EAE45909}" destId="{29B2D640-B595-4F7C-9027-2BDEFCD08BBB}" srcOrd="0" destOrd="0" parTransId="{DB77EF31-66F9-4CCE-82E7-A8FB7AE88A3F}" sibTransId="{D26286BB-FF9E-4B24-B2C1-8B2D3426960E}"/>
    <dgm:cxn modelId="{6CE32B82-8FDE-48BA-96F4-8D5CEFAC98B2}" type="presOf" srcId="{256082A3-2C64-46AD-9081-BFB108A75A8C}" destId="{38ECAD7D-7546-412F-BFB2-E6668601059E}" srcOrd="1" destOrd="0" presId="urn:microsoft.com/office/officeart/2008/layout/HorizontalMultiLevelHierarchy"/>
    <dgm:cxn modelId="{CA4563AB-7F71-4F25-B987-EC21565FC4BC}" type="presOf" srcId="{450606B7-5D0A-437D-B925-BCFEF9E74376}" destId="{72237E06-EF7A-41E6-B355-1BD05D1B9203}" srcOrd="0" destOrd="0" presId="urn:microsoft.com/office/officeart/2008/layout/HorizontalMultiLevelHierarchy"/>
    <dgm:cxn modelId="{CED53EBF-801F-49CD-A2FB-C48AE5D1341E}" type="presOf" srcId="{D959300C-191E-43AC-94DC-B1705FE9F4C4}" destId="{C183DC35-0F82-450D-8C0F-FDB5BAA768D9}" srcOrd="0" destOrd="0" presId="urn:microsoft.com/office/officeart/2008/layout/HorizontalMultiLevelHierarchy"/>
    <dgm:cxn modelId="{590EB083-6095-4EBC-84DD-2FF6B41D7EC2}" type="presOf" srcId="{92053B45-1B08-4F77-8CF4-E72E70AF52C6}" destId="{63B3B962-F3E2-4829-999A-3BAE04B9D0BC}" srcOrd="0" destOrd="0" presId="urn:microsoft.com/office/officeart/2008/layout/HorizontalMultiLevelHierarchy"/>
    <dgm:cxn modelId="{EC1E498D-08D0-45D0-9E32-5D0D570D727A}" type="presOf" srcId="{9FC2A3DF-DC07-4EFF-A4AC-EF58319F0BE4}" destId="{307F93BA-36AA-4C1C-8AE9-471EC37E196B}" srcOrd="0" destOrd="0" presId="urn:microsoft.com/office/officeart/2008/layout/HorizontalMultiLevelHierarchy"/>
    <dgm:cxn modelId="{F4EC2382-C436-45B9-986B-6818151F1F6B}" type="presOf" srcId="{29B2D640-B595-4F7C-9027-2BDEFCD08BBB}" destId="{48E84325-6773-4948-8F66-6D2D54569157}" srcOrd="0" destOrd="0" presId="urn:microsoft.com/office/officeart/2008/layout/HorizontalMultiLevelHierarchy"/>
    <dgm:cxn modelId="{B9E6F560-50F4-44A7-B52A-F5F157A5E441}" type="presParOf" srcId="{C4900F77-76D7-424A-BE4F-5617ED6D4201}" destId="{2AC45D42-07D0-4118-BDEB-ACE64E28DEA9}" srcOrd="0" destOrd="0" presId="urn:microsoft.com/office/officeart/2008/layout/HorizontalMultiLevelHierarchy"/>
    <dgm:cxn modelId="{A7926C8E-3F5A-42B4-9C06-1A6D611F2CC4}" type="presParOf" srcId="{2AC45D42-07D0-4118-BDEB-ACE64E28DEA9}" destId="{48E84325-6773-4948-8F66-6D2D54569157}" srcOrd="0" destOrd="0" presId="urn:microsoft.com/office/officeart/2008/layout/HorizontalMultiLevelHierarchy"/>
    <dgm:cxn modelId="{15C541B5-568F-4520-B0F6-E0A04CDB6DE2}" type="presParOf" srcId="{2AC45D42-07D0-4118-BDEB-ACE64E28DEA9}" destId="{2E26600C-0886-4975-BFE9-196C671A7AB8}" srcOrd="1" destOrd="0" presId="urn:microsoft.com/office/officeart/2008/layout/HorizontalMultiLevelHierarchy"/>
    <dgm:cxn modelId="{28A5A5CD-5E16-407F-935D-FC302CD50C93}" type="presParOf" srcId="{2E26600C-0886-4975-BFE9-196C671A7AB8}" destId="{C183DC35-0F82-450D-8C0F-FDB5BAA768D9}" srcOrd="0" destOrd="0" presId="urn:microsoft.com/office/officeart/2008/layout/HorizontalMultiLevelHierarchy"/>
    <dgm:cxn modelId="{4AA978DA-DDD0-4E4D-A1C4-9C5E94311145}" type="presParOf" srcId="{C183DC35-0F82-450D-8C0F-FDB5BAA768D9}" destId="{4F72BD10-F959-4B68-BFD0-2990CD3F641C}" srcOrd="0" destOrd="0" presId="urn:microsoft.com/office/officeart/2008/layout/HorizontalMultiLevelHierarchy"/>
    <dgm:cxn modelId="{3D82C7EE-1467-4ADB-8C6A-8E794DF72E32}" type="presParOf" srcId="{2E26600C-0886-4975-BFE9-196C671A7AB8}" destId="{41194D72-D78C-46EE-A1E6-730AE82F7C66}" srcOrd="1" destOrd="0" presId="urn:microsoft.com/office/officeart/2008/layout/HorizontalMultiLevelHierarchy"/>
    <dgm:cxn modelId="{53CB2EA9-D365-438F-B33C-584C31E61D2B}" type="presParOf" srcId="{41194D72-D78C-46EE-A1E6-730AE82F7C66}" destId="{72237E06-EF7A-41E6-B355-1BD05D1B9203}" srcOrd="0" destOrd="0" presId="urn:microsoft.com/office/officeart/2008/layout/HorizontalMultiLevelHierarchy"/>
    <dgm:cxn modelId="{8DB832E1-3A1E-49AA-AAEF-40026D4D7B4B}" type="presParOf" srcId="{41194D72-D78C-46EE-A1E6-730AE82F7C66}" destId="{CFC453C4-2FCE-48D9-A0F3-055C775F0DB7}" srcOrd="1" destOrd="0" presId="urn:microsoft.com/office/officeart/2008/layout/HorizontalMultiLevelHierarchy"/>
    <dgm:cxn modelId="{75BF99FA-5061-4029-B879-DA4640C0CE34}" type="presParOf" srcId="{2E26600C-0886-4975-BFE9-196C671A7AB8}" destId="{90EDFD2B-119D-43C1-BD2F-619C998AA7FD}" srcOrd="2" destOrd="0" presId="urn:microsoft.com/office/officeart/2008/layout/HorizontalMultiLevelHierarchy"/>
    <dgm:cxn modelId="{CBE264C8-14EB-49D8-BFFD-4644D5748415}" type="presParOf" srcId="{90EDFD2B-119D-43C1-BD2F-619C998AA7FD}" destId="{F251BA71-62B2-4CB6-ACA4-970F551E9819}" srcOrd="0" destOrd="0" presId="urn:microsoft.com/office/officeart/2008/layout/HorizontalMultiLevelHierarchy"/>
    <dgm:cxn modelId="{40CC56FD-391B-4DE4-89A3-C031C5A6F7CD}" type="presParOf" srcId="{2E26600C-0886-4975-BFE9-196C671A7AB8}" destId="{1EA78092-08D6-465E-BC2F-E1207B7AC9F7}" srcOrd="3" destOrd="0" presId="urn:microsoft.com/office/officeart/2008/layout/HorizontalMultiLevelHierarchy"/>
    <dgm:cxn modelId="{12EC3984-236D-4D81-A1B9-D180BEC8459A}" type="presParOf" srcId="{1EA78092-08D6-465E-BC2F-E1207B7AC9F7}" destId="{078E09B0-2ECA-46DA-B7E6-2C0FA5B7158B}" srcOrd="0" destOrd="0" presId="urn:microsoft.com/office/officeart/2008/layout/HorizontalMultiLevelHierarchy"/>
    <dgm:cxn modelId="{E199E5E7-4145-4BB6-80C4-A81227EC17A7}" type="presParOf" srcId="{1EA78092-08D6-465E-BC2F-E1207B7AC9F7}" destId="{0E4659EF-E3F0-4D45-BDB4-4DBFA86CCC9F}" srcOrd="1" destOrd="0" presId="urn:microsoft.com/office/officeart/2008/layout/HorizontalMultiLevelHierarchy"/>
    <dgm:cxn modelId="{4A3F7891-F8B9-4279-85A7-5184FF8E55B3}" type="presParOf" srcId="{2E26600C-0886-4975-BFE9-196C671A7AB8}" destId="{45CBF46C-0B65-4DF2-9FEE-081CAF6309E8}" srcOrd="4" destOrd="0" presId="urn:microsoft.com/office/officeart/2008/layout/HorizontalMultiLevelHierarchy"/>
    <dgm:cxn modelId="{1A9A2E0A-FF23-402D-8FE6-12EE177BAC7B}" type="presParOf" srcId="{45CBF46C-0B65-4DF2-9FEE-081CAF6309E8}" destId="{38ECAD7D-7546-412F-BFB2-E6668601059E}" srcOrd="0" destOrd="0" presId="urn:microsoft.com/office/officeart/2008/layout/HorizontalMultiLevelHierarchy"/>
    <dgm:cxn modelId="{58CEC73E-90F8-4CBB-B0FC-EE9E0E37FB4B}" type="presParOf" srcId="{2E26600C-0886-4975-BFE9-196C671A7AB8}" destId="{F693A959-7D2A-471C-9058-84B5A5B38407}" srcOrd="5" destOrd="0" presId="urn:microsoft.com/office/officeart/2008/layout/HorizontalMultiLevelHierarchy"/>
    <dgm:cxn modelId="{E4699A8A-CECF-45C2-AB4B-D1A26B54969F}" type="presParOf" srcId="{F693A959-7D2A-471C-9058-84B5A5B38407}" destId="{855A0FE7-9F74-4F7A-AB1B-FE6371C95484}" srcOrd="0" destOrd="0" presId="urn:microsoft.com/office/officeart/2008/layout/HorizontalMultiLevelHierarchy"/>
    <dgm:cxn modelId="{2C2505DF-C410-4FB4-844B-6350A41E45C5}" type="presParOf" srcId="{F693A959-7D2A-471C-9058-84B5A5B38407}" destId="{AC5E4B92-8034-468B-93E5-A0F9E9546AA1}" srcOrd="1" destOrd="0" presId="urn:microsoft.com/office/officeart/2008/layout/HorizontalMultiLevelHierarchy"/>
    <dgm:cxn modelId="{DC180F58-660E-420F-B708-67BEA5028C01}" type="presParOf" srcId="{2E26600C-0886-4975-BFE9-196C671A7AB8}" destId="{0DFF4958-91A4-49C0-80B8-04AE29EE796C}" srcOrd="6" destOrd="0" presId="urn:microsoft.com/office/officeart/2008/layout/HorizontalMultiLevelHierarchy"/>
    <dgm:cxn modelId="{435F8DF8-4E13-4545-8C10-860011D8A485}" type="presParOf" srcId="{0DFF4958-91A4-49C0-80B8-04AE29EE796C}" destId="{D8362DA0-D427-49E1-B24B-7DC8EF3B010B}" srcOrd="0" destOrd="0" presId="urn:microsoft.com/office/officeart/2008/layout/HorizontalMultiLevelHierarchy"/>
    <dgm:cxn modelId="{8100563A-7075-42D1-BA3B-E62D3F16B503}" type="presParOf" srcId="{2E26600C-0886-4975-BFE9-196C671A7AB8}" destId="{08949A2A-62B2-473E-885C-75D3C76153C4}" srcOrd="7" destOrd="0" presId="urn:microsoft.com/office/officeart/2008/layout/HorizontalMultiLevelHierarchy"/>
    <dgm:cxn modelId="{6C24C0C4-0F4F-434D-991B-DDBC48DB210A}" type="presParOf" srcId="{08949A2A-62B2-473E-885C-75D3C76153C4}" destId="{21C3D05A-6B94-4F51-A4D4-FDA87E8A2EF8}" srcOrd="0" destOrd="0" presId="urn:microsoft.com/office/officeart/2008/layout/HorizontalMultiLevelHierarchy"/>
    <dgm:cxn modelId="{3DA94C77-D95D-4B74-A80B-1BF857E646A4}" type="presParOf" srcId="{08949A2A-62B2-473E-885C-75D3C76153C4}" destId="{4591474F-1FB5-47AF-A8F1-ED544E01286E}" srcOrd="1" destOrd="0" presId="urn:microsoft.com/office/officeart/2008/layout/HorizontalMultiLevelHierarchy"/>
    <dgm:cxn modelId="{7FCBAA5E-6C9B-445C-B768-F625A3FE20A1}" type="presParOf" srcId="{2E26600C-0886-4975-BFE9-196C671A7AB8}" destId="{63B3B962-F3E2-4829-999A-3BAE04B9D0BC}" srcOrd="8" destOrd="0" presId="urn:microsoft.com/office/officeart/2008/layout/HorizontalMultiLevelHierarchy"/>
    <dgm:cxn modelId="{CE6E35E1-B9AA-43E2-8105-F0F57D44C6D0}" type="presParOf" srcId="{63B3B962-F3E2-4829-999A-3BAE04B9D0BC}" destId="{2B0B1C58-4D78-41BD-A17D-80507117DE54}" srcOrd="0" destOrd="0" presId="urn:microsoft.com/office/officeart/2008/layout/HorizontalMultiLevelHierarchy"/>
    <dgm:cxn modelId="{D38B6DE8-5AAE-48C0-872A-0E42DECEBAA8}" type="presParOf" srcId="{2E26600C-0886-4975-BFE9-196C671A7AB8}" destId="{35698BA8-0E4F-42EE-96C4-171C470CA249}" srcOrd="9" destOrd="0" presId="urn:microsoft.com/office/officeart/2008/layout/HorizontalMultiLevelHierarchy"/>
    <dgm:cxn modelId="{DF394F2C-82A4-4DE9-B76F-175661ADAFE5}" type="presParOf" srcId="{35698BA8-0E4F-42EE-96C4-171C470CA249}" destId="{307F93BA-36AA-4C1C-8AE9-471EC37E196B}" srcOrd="0" destOrd="0" presId="urn:microsoft.com/office/officeart/2008/layout/HorizontalMultiLevelHierarchy"/>
    <dgm:cxn modelId="{D31B484B-EC51-434A-A202-41114E1122D7}" type="presParOf" srcId="{35698BA8-0E4F-42EE-96C4-171C470CA249}" destId="{8BD7BF8E-4B6A-4113-9798-09BD863BF3FC}" srcOrd="1" destOrd="0" presId="urn:microsoft.com/office/officeart/2008/layout/HorizontalMultiLevelHierarchy"/>
    <dgm:cxn modelId="{543943A0-D8F4-41C2-A1A7-6758139B71D3}" type="presParOf" srcId="{2E26600C-0886-4975-BFE9-196C671A7AB8}" destId="{7BBD709B-883F-46EA-BFC7-20334942CD85}" srcOrd="10" destOrd="0" presId="urn:microsoft.com/office/officeart/2008/layout/HorizontalMultiLevelHierarchy"/>
    <dgm:cxn modelId="{D3CE0417-1208-4541-AA30-68A94EF9F488}" type="presParOf" srcId="{7BBD709B-883F-46EA-BFC7-20334942CD85}" destId="{0A6AA617-DE16-40E7-AD99-E4A34BCF8980}" srcOrd="0" destOrd="0" presId="urn:microsoft.com/office/officeart/2008/layout/HorizontalMultiLevelHierarchy"/>
    <dgm:cxn modelId="{E62FC1D8-D216-44C2-8F93-AF31D02BA8DB}" type="presParOf" srcId="{2E26600C-0886-4975-BFE9-196C671A7AB8}" destId="{8BFCBC17-3867-4B6D-802E-B2A7D49CE540}" srcOrd="11" destOrd="0" presId="urn:microsoft.com/office/officeart/2008/layout/HorizontalMultiLevelHierarchy"/>
    <dgm:cxn modelId="{F15E7C82-9703-4B57-8DDA-5981B808D1E3}" type="presParOf" srcId="{8BFCBC17-3867-4B6D-802E-B2A7D49CE540}" destId="{B771670E-61E8-4C59-80FE-1C80C2DA0A5E}" srcOrd="0" destOrd="0" presId="urn:microsoft.com/office/officeart/2008/layout/HorizontalMultiLevelHierarchy"/>
    <dgm:cxn modelId="{09C731B2-8035-48F7-A268-CBFEBE6BECD6}" type="presParOf" srcId="{8BFCBC17-3867-4B6D-802E-B2A7D49CE540}" destId="{0C245505-1F39-4CD0-A107-560D91228143}" srcOrd="1" destOrd="0" presId="urn:microsoft.com/office/officeart/2008/layout/HorizontalMultiLevelHierarchy"/>
    <dgm:cxn modelId="{DC773E08-6594-4BC6-82A6-F124FA5BCA7B}" type="presParOf" srcId="{2E26600C-0886-4975-BFE9-196C671A7AB8}" destId="{1B412CE1-F17D-47E4-BBEC-676C7F2E1505}" srcOrd="12" destOrd="0" presId="urn:microsoft.com/office/officeart/2008/layout/HorizontalMultiLevelHierarchy"/>
    <dgm:cxn modelId="{FB4813F8-B964-47E6-929C-ED5E221F133C}" type="presParOf" srcId="{1B412CE1-F17D-47E4-BBEC-676C7F2E1505}" destId="{00F2D14E-4648-4D7A-8043-39F4E724299F}" srcOrd="0" destOrd="0" presId="urn:microsoft.com/office/officeart/2008/layout/HorizontalMultiLevelHierarchy"/>
    <dgm:cxn modelId="{6DBB405A-BA1B-48EB-9E28-6CA1807D51D8}" type="presParOf" srcId="{2E26600C-0886-4975-BFE9-196C671A7AB8}" destId="{F13B34C6-D163-4E1A-B291-664871AD7C05}" srcOrd="13" destOrd="0" presId="urn:microsoft.com/office/officeart/2008/layout/HorizontalMultiLevelHierarchy"/>
    <dgm:cxn modelId="{62DEE5CF-DF82-4FFF-8618-4E3E553663E3}" type="presParOf" srcId="{F13B34C6-D163-4E1A-B291-664871AD7C05}" destId="{4B71D13D-71B7-44F2-9037-44976B3557C4}" srcOrd="0" destOrd="0" presId="urn:microsoft.com/office/officeart/2008/layout/HorizontalMultiLevelHierarchy"/>
    <dgm:cxn modelId="{0C084365-61E5-498B-B8AB-E2CFF55EEBB7}" type="presParOf" srcId="{F13B34C6-D163-4E1A-B291-664871AD7C05}" destId="{98FCC4BF-5779-4C4A-A1FC-7897F586A02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9F3C82B-095E-432A-8E4F-E087C387918F}" type="datetime1">
              <a:rPr lang="ru-RU" smtClean="0"/>
              <a:t>30.06.2021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6B3739-9081-478F-812E-AE7CE14063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104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84735-1BB6-4763-8A8D-34C11DAC25B4}" type="datetime1">
              <a:rPr lang="ru-RU" smtClean="0"/>
              <a:pPr/>
              <a:t>30.06.2021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60CF8BB-EBC7-4B8F-9632-A5A136FBB880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7036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23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noProof="0" smtClean="0"/>
              <a:pPr rtl="0"/>
              <a:t>31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50496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noProof="0" smtClean="0"/>
              <a:pPr rtl="0"/>
              <a:t>32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16691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noProof="0" smtClean="0"/>
              <a:pPr rtl="0"/>
              <a:t>33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52317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noProof="0" smtClean="0"/>
              <a:pPr rtl="0"/>
              <a:t>34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5354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noProof="0" smtClean="0"/>
              <a:pPr rtl="0"/>
              <a:t>35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7589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755780"/>
            <a:ext cx="6858000" cy="3200400"/>
          </a:xfrm>
        </p:spPr>
        <p:txBody>
          <a:bodyPr rtlCol="0" anchor="b">
            <a:normAutofit/>
          </a:bodyPr>
          <a:lstStyle>
            <a:lvl1pPr algn="l">
              <a:lnSpc>
                <a:spcPct val="75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" y="3956180"/>
            <a:ext cx="6858000" cy="109728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50C32B-13BC-41B2-AB2D-75A69B5D8E60}" type="datetime1">
              <a:rPr lang="ru-RU" noProof="0" smtClean="0"/>
              <a:t>30.06.2021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CDA88E-7571-482A-A17D-AE45349CD010}" type="datetime1">
              <a:rPr lang="ru-RU" noProof="0" smtClean="0"/>
              <a:t>30.06.2021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42120" y="380999"/>
            <a:ext cx="2011680" cy="6096001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81199" y="380999"/>
            <a:ext cx="7074859" cy="6096001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EB8D07-12B7-4CC0-91DA-BA7EDDEA5EBC}" type="datetime1">
              <a:rPr lang="ru-RU" noProof="0" smtClean="0"/>
              <a:t>30.06.2021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E06C3B4A-3BD8-46EE-A306-574C8F1203AA}" type="datetime1">
              <a:rPr lang="ru-RU" noProof="0" smtClean="0"/>
              <a:t>30.06.2021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22960"/>
            <a:ext cx="8686800" cy="2011680"/>
          </a:xfrm>
        </p:spPr>
        <p:txBody>
          <a:bodyPr rtlCol="0" anchor="b">
            <a:normAutofit/>
          </a:bodyPr>
          <a:lstStyle>
            <a:lvl1pPr>
              <a:defRPr sz="6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2834640"/>
            <a:ext cx="8686800" cy="109728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8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4572000" cy="448056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81800" y="1981200"/>
            <a:ext cx="4572000" cy="448056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7066F1-56AD-4A65-8D23-47D03E281CDD}" type="datetime1">
              <a:rPr lang="ru-RU" noProof="0" smtClean="0"/>
              <a:t>30.06.2021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1200" y="1679448"/>
            <a:ext cx="4572000" cy="830487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81200" y="2509935"/>
            <a:ext cx="4572000" cy="396706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781800" y="1679448"/>
            <a:ext cx="4572000" cy="830487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781800" y="2509935"/>
            <a:ext cx="4572000" cy="396706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538DC8-A5CF-403B-A700-B1EE2B32A73F}" type="datetime1">
              <a:rPr lang="ru-RU" noProof="0" smtClean="0"/>
              <a:t>30.06.2021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48CB36-2A7D-4294-8E4B-2CBD284FA1A2}" type="datetime1">
              <a:rPr lang="ru-RU" noProof="0" smtClean="0"/>
              <a:t>30.06.2021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077C20-F13B-4081-A448-651CC7F79BA0}" type="datetime1">
              <a:rPr lang="ru-RU" noProof="0" smtClean="0"/>
              <a:t>30.06.2021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9420" y="408993"/>
            <a:ext cx="4800937" cy="1828800"/>
          </a:xfrm>
        </p:spPr>
        <p:txBody>
          <a:bodyPr rtlCol="0" anchor="b">
            <a:noAutofit/>
          </a:bodyPr>
          <a:lstStyle>
            <a:lvl1pPr>
              <a:defRPr sz="4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491" y="381000"/>
            <a:ext cx="5489510" cy="5791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9420" y="2237793"/>
            <a:ext cx="4800937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503EF6-DB2E-40D3-9F86-4A2B56C7C971}" type="datetime1">
              <a:rPr lang="ru-RU" noProof="0" smtClean="0"/>
              <a:t>30.06.2021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6248" y="384048"/>
            <a:ext cx="4800600" cy="1828800"/>
          </a:xfrm>
        </p:spPr>
        <p:txBody>
          <a:bodyPr rtlCol="0"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ln>
            <a:noFill/>
          </a:ln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6249" y="2240280"/>
            <a:ext cx="4799140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12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1200" y="1987419"/>
            <a:ext cx="9372600" cy="448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631790" y="5586761"/>
            <a:ext cx="280731" cy="883759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74A4930-1B63-4514-8E07-EEB83AF0186B}" type="datetime1">
              <a:rPr lang="ru-RU" noProof="0" smtClean="0"/>
              <a:t>30.06.2021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631790" y="365125"/>
            <a:ext cx="280730" cy="5139936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13321" y="6268940"/>
            <a:ext cx="722377" cy="201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defTabSz="914400" rtl="0" eaLnBrk="1" latinLnBrk="0" hangingPunct="1">
        <a:lnSpc>
          <a:spcPct val="90000"/>
        </a:lnSpc>
        <a:spcBef>
          <a:spcPts val="1200"/>
        </a:spcBef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consultantplus://offline/ref=0C20E0891C2D1A6D8C815C3C5F3E8968448E2DECFE38619AAB760051FCBEB6751F001C2E5279C7E443CD4EQ3g9J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consultantplus://offline/ref=0C20E0891C2D1A6D8C815C3C5F3E8968448E2DECFE38619AAB760051FCBEB6751F001C2E5279C7E443CD4EQ3g9J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44.emf"/><Relationship Id="rId4" Type="http://schemas.openxmlformats.org/officeDocument/2006/relationships/package" Target="../embeddings/_________Microsoft_Word1.docx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User\Desktop\&#1050;&#1091;&#1088;&#1089;%20&#1086;&#1073;&#1091;&#1095;&#1077;&#1085;&#1080;&#1103;_23-24%20&#1080;&#1102;&#1085;&#1103;\&#1055;&#1088;&#1077;&#1079;&#1077;&#1085;&#1090;&#1072;&#1094;&#1080;&#1080;\&#1055;&#1072;&#1089;&#1087;&#1086;&#1088;&#1090;&#1080;&#1079;&#1072;&#1094;&#1080;&#1103;\&#1055;&#1072;&#1089;&#1087;&#1086;&#1088;&#1090;%20&#1076;&#1086;&#1089;&#1090;&#1091;&#1087;&#1085;&#1086;&#1089;&#1090;&#1080;.docx" TargetMode="External"/><Relationship Id="rId2" Type="http://schemas.openxmlformats.org/officeDocument/2006/relationships/hyperlink" Target="file:///C:\Users\User\Desktop\&#1050;&#1091;&#1088;&#1089;%20&#1086;&#1073;&#1091;&#1095;&#1077;&#1085;&#1080;&#1103;_23-24%20&#1080;&#1102;&#1085;&#1103;\&#1055;&#1088;&#1077;&#1079;&#1077;&#1085;&#1090;&#1072;&#1094;&#1080;&#1080;\&#1055;&#1072;&#1089;&#1087;&#1086;&#1088;&#1090;&#1080;&#1079;&#1072;&#1094;&#1080;&#1103;\&#1040;&#1082;&#1090;%20&#1086;&#1073;&#1089;&#1083;&#1077;&#1076;&#1086;&#1074;&#1072;&#1085;&#1080;&#1103;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1038577"/>
            <a:ext cx="11379200" cy="3239911"/>
          </a:xfrm>
        </p:spPr>
        <p:txBody>
          <a:bodyPr rtlCol="0">
            <a:noAutofit/>
          </a:bodyPr>
          <a:lstStyle/>
          <a:p>
            <a:pPr algn="ctr"/>
            <a:r>
              <a:rPr lang="ru-RU" sz="4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доступность  объектов торговли для инвалидов </a:t>
            </a:r>
            <a:br>
              <a:rPr lang="ru-RU" sz="4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других маломобильных групп населения</a:t>
            </a:r>
            <a:r>
              <a:rPr lang="ru-RU" sz="4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2844" y="4735114"/>
            <a:ext cx="6858000" cy="1097280"/>
          </a:xfrm>
        </p:spPr>
        <p:txBody>
          <a:bodyPr rtlCol="0">
            <a:normAutofit fontScale="92500" lnSpcReduction="10000"/>
          </a:bodyPr>
          <a:lstStyle/>
          <a:p>
            <a:r>
              <a:rPr lang="ru-RU" b="1" i="1" dirty="0" smtClean="0"/>
              <a:t>Пермская краевая организация Всероссийского общества инвалидов</a:t>
            </a:r>
          </a:p>
          <a:p>
            <a:r>
              <a:rPr lang="ru-RU" b="1" i="1" dirty="0" smtClean="0"/>
              <a:t>АНО РИЦ</a:t>
            </a:r>
            <a:r>
              <a:rPr lang="ru-RU" b="1" i="1" dirty="0"/>
              <a:t> </a:t>
            </a:r>
            <a:r>
              <a:rPr lang="ru-RU" b="1" i="1" dirty="0" smtClean="0"/>
              <a:t>«Доступная среда»</a:t>
            </a:r>
            <a:endParaRPr lang="ru-RU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5841545" y="-52717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 t="67970" r="49662" b="4534"/>
          <a:stretch/>
        </p:blipFill>
        <p:spPr bwMode="auto">
          <a:xfrm>
            <a:off x="6820352" y="125979"/>
            <a:ext cx="2070556" cy="4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25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D37D7-6B47-413B-87B0-7903360F9C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3187" name="TextBox 5"/>
          <p:cNvSpPr txBox="1">
            <a:spLocks noChangeArrowheads="1"/>
          </p:cNvSpPr>
          <p:nvPr/>
        </p:nvSpPr>
        <p:spPr bwMode="auto">
          <a:xfrm>
            <a:off x="1484693" y="329000"/>
            <a:ext cx="4878916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Акт обследования </a:t>
            </a:r>
          </a:p>
        </p:txBody>
      </p:sp>
      <p:sp>
        <p:nvSpPr>
          <p:cNvPr id="93188" name="TextBox 6"/>
          <p:cNvSpPr txBox="1">
            <a:spLocks noChangeArrowheads="1"/>
          </p:cNvSpPr>
          <p:nvPr/>
        </p:nvSpPr>
        <p:spPr bwMode="auto">
          <a:xfrm>
            <a:off x="6478512" y="403801"/>
            <a:ext cx="547581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Паспорт доступности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84044" y="1045405"/>
            <a:ext cx="512354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dirty="0">
                <a:solidFill>
                  <a:prstClr val="black"/>
                </a:solidFill>
              </a:rPr>
              <a:t>Общие сведения об объекте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dirty="0">
                <a:solidFill>
                  <a:prstClr val="black"/>
                </a:solidFill>
              </a:rPr>
              <a:t>Характеристика деятельности организации на объекте (2.1сфера деятельности, 2.2.виды </a:t>
            </a:r>
            <a:r>
              <a:rPr lang="ru-RU" dirty="0" smtClean="0">
                <a:solidFill>
                  <a:prstClr val="black"/>
                </a:solidFill>
              </a:rPr>
              <a:t>услуг, 2.3 форма услуг, 2.4 категории населения, 2.5 категории инвалидов, 2.6 плановая мощность, 2.7 участие в исп. ИПР</a:t>
            </a:r>
            <a:endParaRPr lang="ru-RU" dirty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dirty="0">
                <a:solidFill>
                  <a:prstClr val="black"/>
                </a:solidFill>
              </a:rPr>
              <a:t>Состояние доступности объекта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3.1. Путь следования к объекту пассажирским транспортом 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3.2. Путь к объекту от ближайшей остановки пассажирского транспорта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3.3. Организация доступности объекта для инвалида - формы обслуживания 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3.4. Состояние доступности основных структурно-функциональных зон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3.5. Итоговое заключение о состоянии доступности объекта социальной инфраструктуры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4. Управленческое решение</a:t>
            </a: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84693" y="878275"/>
            <a:ext cx="482643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dirty="0">
                <a:solidFill>
                  <a:prstClr val="black"/>
                </a:solidFill>
              </a:rPr>
              <a:t>Общие сведения об объекте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dirty="0">
                <a:solidFill>
                  <a:prstClr val="black"/>
                </a:solidFill>
              </a:rPr>
              <a:t>Характеристика деятельности организации на </a:t>
            </a:r>
            <a:r>
              <a:rPr lang="ru-RU" dirty="0" smtClean="0">
                <a:solidFill>
                  <a:prstClr val="black"/>
                </a:solidFill>
              </a:rPr>
              <a:t>объекте (2.1сфера деятельности, 2.2.виды услуг)</a:t>
            </a:r>
            <a:endParaRPr lang="ru-RU" dirty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dirty="0">
                <a:solidFill>
                  <a:prstClr val="black"/>
                </a:solidFill>
              </a:rPr>
              <a:t>Состояние доступности объекта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3.1. Путь следования к объекту пассажирским транспортом 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3.2. Путь к объекту от ближайшей остановки пассажирского транспорта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3.3. Организация доступности объекта для инвалида - формы обслуживания 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3.4. Состояние доступности основных структурно-функциональных зон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3.5. Итоговое заключение о состоянии доступности объекта социальной инфраструктуры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4. Управленческое решение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ПРИЛОЖЕНИЯ: РЕЗУЛЬТАТЫ ОСБЛЕДОВАНИЯ, ФОТОМАТЕРИАЛЫ, ТЕХНИЧЕСКИЕ ДОКУМЕНТЫ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74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AE73E3-8F1D-4A26-9FBE-0EA91B71160B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75757" y="1341438"/>
            <a:ext cx="9593944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</a:rPr>
              <a:t>Территория, прилегающая к зданию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75757" y="2149475"/>
            <a:ext cx="9612994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</a:rPr>
              <a:t>Вход (входы) в здание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75757" y="2997200"/>
            <a:ext cx="9612994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</a:rPr>
              <a:t>Путь (пути) движения внутри здания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75757" y="3838575"/>
            <a:ext cx="9593944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</a:rPr>
              <a:t>Зона целевого посещения объекта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75757" y="4724400"/>
            <a:ext cx="9593944" cy="649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</a:rPr>
              <a:t>Санитарно-гигиенические помещения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75757" y="5661025"/>
            <a:ext cx="9627810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</a:rPr>
              <a:t>Система информации на объекте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73377" y="383018"/>
            <a:ext cx="92504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cap="all" dirty="0" smtClean="0">
                <a:solidFill>
                  <a:srgbClr val="1BDCFF">
                    <a:lumMod val="50000"/>
                  </a:srgbClr>
                </a:solidFill>
                <a:ea typeface="+mj-ea"/>
                <a:cs typeface="+mj-cs"/>
              </a:rPr>
              <a:t>Структурно-функциональные зоны  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01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E6152-4CFA-470F-9380-7BDB1F8A22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1820637" y="305377"/>
            <a:ext cx="9535883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ПУТЬ СЛЕДОВАНИЯ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К ОБЪЕКТУ ПАССАЖИРСКИМ ТРАНСПОРТОМ 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772" name="Прямоугольник 4"/>
          <p:cNvSpPr>
            <a:spLocks noChangeArrowheads="1"/>
          </p:cNvSpPr>
          <p:nvPr/>
        </p:nvSpPr>
        <p:spPr bwMode="auto">
          <a:xfrm>
            <a:off x="1730830" y="1327151"/>
            <a:ext cx="900520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ru-RU" altLang="ru-RU" sz="2800" dirty="0" smtClean="0">
                <a:solidFill>
                  <a:srgbClr val="000000"/>
                </a:solidFill>
                <a:latin typeface="Calibri" pitchFamily="34" charset="0"/>
              </a:rPr>
              <a:t>Расстояние </a:t>
            </a:r>
            <a:r>
              <a:rPr lang="ru-RU" altLang="ru-RU" sz="2800" dirty="0">
                <a:solidFill>
                  <a:srgbClr val="000000"/>
                </a:solidFill>
                <a:latin typeface="Calibri" pitchFamily="34" charset="0"/>
              </a:rPr>
              <a:t>до объекта от остановки транспорта (м).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altLang="ru-RU" sz="2800" dirty="0" smtClean="0">
                <a:solidFill>
                  <a:srgbClr val="000000"/>
                </a:solidFill>
                <a:latin typeface="Calibri" pitchFamily="34" charset="0"/>
              </a:rPr>
              <a:t>Время </a:t>
            </a:r>
            <a:r>
              <a:rPr lang="ru-RU" altLang="ru-RU" sz="2800" dirty="0">
                <a:solidFill>
                  <a:srgbClr val="000000"/>
                </a:solidFill>
                <a:latin typeface="Calibri" pitchFamily="34" charset="0"/>
              </a:rPr>
              <a:t>движения (пешком) в минутах.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altLang="ru-RU" sz="2800" dirty="0" smtClean="0">
                <a:solidFill>
                  <a:srgbClr val="000000"/>
                </a:solidFill>
                <a:latin typeface="Calibri" pitchFamily="34" charset="0"/>
              </a:rPr>
              <a:t>Наличие </a:t>
            </a:r>
            <a:r>
              <a:rPr lang="ru-RU" altLang="ru-RU" sz="2800" dirty="0">
                <a:solidFill>
                  <a:srgbClr val="000000"/>
                </a:solidFill>
                <a:latin typeface="Calibri" pitchFamily="34" charset="0"/>
              </a:rPr>
              <a:t>выделенного от проезжей части пешеходного пути.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altLang="ru-RU" sz="2800" dirty="0" smtClean="0">
                <a:solidFill>
                  <a:srgbClr val="000000"/>
                </a:solidFill>
                <a:latin typeface="Calibri" pitchFamily="34" charset="0"/>
              </a:rPr>
              <a:t>Наличие </a:t>
            </a:r>
            <a:r>
              <a:rPr lang="ru-RU" altLang="ru-RU" sz="2800" dirty="0">
                <a:solidFill>
                  <a:srgbClr val="000000"/>
                </a:solidFill>
                <a:latin typeface="Calibri" pitchFamily="34" charset="0"/>
              </a:rPr>
              <a:t>перекрестков: нерегулируемых; регулируемых, со звуковой сигнализацией, таймером.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altLang="ru-RU" sz="2800" dirty="0" smtClean="0">
                <a:solidFill>
                  <a:srgbClr val="000000"/>
                </a:solidFill>
                <a:latin typeface="Calibri" pitchFamily="34" charset="0"/>
              </a:rPr>
              <a:t>Наличие </a:t>
            </a:r>
            <a:r>
              <a:rPr lang="ru-RU" altLang="ru-RU" sz="2800" dirty="0">
                <a:solidFill>
                  <a:srgbClr val="000000"/>
                </a:solidFill>
                <a:latin typeface="Calibri" pitchFamily="34" charset="0"/>
              </a:rPr>
              <a:t>информации на пути следования к объекту (акустической, тактильной, визуальной).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altLang="ru-RU" sz="2800" dirty="0" smtClean="0">
                <a:solidFill>
                  <a:srgbClr val="000000"/>
                </a:solidFill>
                <a:latin typeface="Calibri" pitchFamily="34" charset="0"/>
              </a:rPr>
              <a:t>Наличие </a:t>
            </a:r>
            <a:r>
              <a:rPr lang="ru-RU" altLang="ru-RU" sz="2800" dirty="0">
                <a:solidFill>
                  <a:srgbClr val="000000"/>
                </a:solidFill>
                <a:latin typeface="Calibri" pitchFamily="34" charset="0"/>
              </a:rPr>
              <a:t>перепадов высоты на пути движения; описание их обустройства для инвалидов на коляске.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37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706" y="2675467"/>
            <a:ext cx="5241775" cy="368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B96CA-397E-4BC2-BCCC-7150F1409FD6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1632858" y="188913"/>
            <a:ext cx="9820428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Пути движения на территории  </a:t>
            </a: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" y="3154364"/>
            <a:ext cx="4967111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41333" y="1125538"/>
            <a:ext cx="599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Corbel" pitchFamily="34" charset="0"/>
              </a:rPr>
              <a:t>Перепад высот не </a:t>
            </a:r>
            <a:r>
              <a:rPr lang="ru-RU" altLang="ru-RU" sz="2000" dirty="0">
                <a:latin typeface="Corbel" pitchFamily="34" charset="0"/>
              </a:rPr>
              <a:t>более 0, 015 м</a:t>
            </a:r>
            <a:r>
              <a:rPr lang="ru-RU" altLang="ru-RU" sz="2000" dirty="0" smtClean="0">
                <a:latin typeface="Corbel" pitchFamily="34" charset="0"/>
              </a:rPr>
              <a:t>.</a:t>
            </a:r>
          </a:p>
          <a:p>
            <a:endParaRPr lang="ru-RU" sz="2000" dirty="0">
              <a:latin typeface="Corbel" pitchFamily="34" charset="0"/>
            </a:endParaRPr>
          </a:p>
          <a:p>
            <a:r>
              <a:rPr lang="ru-RU" sz="2000" dirty="0" smtClean="0">
                <a:latin typeface="Corbel" pitchFamily="34" charset="0"/>
              </a:rPr>
              <a:t>Маршрут движения ровный, </a:t>
            </a:r>
            <a:r>
              <a:rPr lang="ru-RU" sz="2000" dirty="0">
                <a:latin typeface="Corbel" pitchFamily="34" charset="0"/>
              </a:rPr>
              <a:t>без зазоров, предотвращающий </a:t>
            </a:r>
            <a:r>
              <a:rPr lang="ru-RU" sz="2000" dirty="0" smtClean="0">
                <a:latin typeface="Corbel" pitchFamily="34" charset="0"/>
              </a:rPr>
              <a:t>скольжение.</a:t>
            </a:r>
            <a:endParaRPr lang="ru-RU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r="7442"/>
          <a:stretch>
            <a:fillRect/>
          </a:stretch>
        </p:blipFill>
        <p:spPr bwMode="auto">
          <a:xfrm>
            <a:off x="643468" y="1125538"/>
            <a:ext cx="3544710" cy="154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4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5B273-DEDA-4617-896D-F630841A21E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6336" y="1290638"/>
            <a:ext cx="9785048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prstClr val="black"/>
                </a:solidFill>
              </a:rPr>
              <a:t>Наружная лестница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06336" y="2205038"/>
            <a:ext cx="9785048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prstClr val="black"/>
                </a:solidFill>
              </a:rPr>
              <a:t>Наружный пандус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06336" y="3068638"/>
            <a:ext cx="9774464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prstClr val="black"/>
                </a:solidFill>
              </a:rPr>
              <a:t>Входная площадка (перед дверью)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06336" y="3860800"/>
            <a:ext cx="9774464" cy="649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prstClr val="black"/>
                </a:solidFill>
              </a:rPr>
              <a:t>Входная дверь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06336" y="4733925"/>
            <a:ext cx="9787164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 smtClean="0">
                <a:solidFill>
                  <a:prstClr val="black"/>
                </a:solidFill>
              </a:rPr>
              <a:t>Тамбур,  дверь из тамбура в помещение 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1623030" y="333375"/>
            <a:ext cx="10068076" cy="719138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Вход (входы) в здание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03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4421" y="261258"/>
            <a:ext cx="100346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Наружная лестница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200" dirty="0"/>
              <a:t>Поручни непрерывны по всей длине марша, заход поручня за линию марша на 0,3 м в верхней и нижней части марша,  контрастные полосы  шириной 0,08-0,1 м на расстоянии 0,03-0,04 м от края проступи,  тактильно-контрастные указатели глубиной 0,5-0,6 м на расстоянии 0,3 м от внешнего края ступени</a:t>
            </a:r>
            <a:r>
              <a:rPr lang="ru-RU" sz="2200" dirty="0" smtClean="0"/>
              <a:t>. Ширина марша не менее 1,35 м.</a:t>
            </a:r>
            <a:endParaRPr lang="ru-RU" sz="2200" dirty="0"/>
          </a:p>
        </p:txBody>
      </p:sp>
      <p:pic>
        <p:nvPicPr>
          <p:cNvPr id="4" name="Picture 2" descr="http://volgograd.catalog2b.ru/uimages/product/012/842/717-ograzhdeniya-nerzhaveyuschi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89" y="2575559"/>
            <a:ext cx="5802489" cy="3492731"/>
          </a:xfrm>
          <a:prstGeom prst="rect">
            <a:avLst/>
          </a:prstGeom>
          <a:noFill/>
          <a:extLst/>
        </p:spPr>
      </p:pic>
      <p:sp>
        <p:nvSpPr>
          <p:cNvPr id="7" name="Прямоугольник 6"/>
          <p:cNvSpPr/>
          <p:nvPr/>
        </p:nvSpPr>
        <p:spPr>
          <a:xfrm>
            <a:off x="7540978" y="2690336"/>
            <a:ext cx="4168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844" y="2472268"/>
            <a:ext cx="4642226" cy="331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13321" y="6268940"/>
            <a:ext cx="722377" cy="201580"/>
          </a:xfrm>
        </p:spPr>
        <p:txBody>
          <a:bodyPr/>
          <a:lstStyle/>
          <a:p>
            <a:pPr>
              <a:defRPr/>
            </a:pPr>
            <a:fld id="{310C95B7-BA8D-4CEB-8004-78DEDE68ED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1111021"/>
            <a:ext cx="12192000" cy="424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143934" y="333375"/>
            <a:ext cx="11713633" cy="719138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Не исполнение положений нормативных актов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endParaRPr lang="ru-RU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2255" y="5355643"/>
            <a:ext cx="11074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Открытый </a:t>
            </a:r>
            <a:r>
              <a:rPr lang="ru-RU" sz="2400" dirty="0" err="1" smtClean="0"/>
              <a:t>подступенок</a:t>
            </a:r>
            <a:r>
              <a:rPr lang="ru-RU" sz="2400" dirty="0" smtClean="0"/>
              <a:t>, поручни не заходят за линию лестничного марша на 0,3 м, лестница не продублирована пандусом.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6840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F25CC-411B-4BCD-80D6-DC26F0A253E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46" y="1754188"/>
            <a:ext cx="10018485" cy="457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1703311" y="202746"/>
            <a:ext cx="10048121" cy="719138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Наружный пандус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6246" y="1165000"/>
            <a:ext cx="595206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Уклон пандуса=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(H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/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L)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х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100 %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9446" y="1698399"/>
            <a:ext cx="50546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latin typeface="+mj-lt"/>
              </a:rPr>
              <a:t>1:20 = 5 % = 2,9 </a:t>
            </a:r>
            <a:r>
              <a:rPr lang="ru-RU" sz="2400" dirty="0">
                <a:latin typeface="+mj-lt"/>
                <a:sym typeface="Symbol"/>
              </a:rPr>
              <a:t></a:t>
            </a:r>
            <a:endParaRPr lang="ru-RU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9446" y="2034949"/>
            <a:ext cx="50546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latin typeface="+mj-lt"/>
              </a:rPr>
              <a:t>1:12 = 8 % = 4,8 </a:t>
            </a:r>
            <a:r>
              <a:rPr lang="ru-RU" sz="2400" dirty="0">
                <a:latin typeface="+mj-lt"/>
                <a:sym typeface="Symbol"/>
              </a:rPr>
              <a:t></a:t>
            </a:r>
            <a:endParaRPr lang="ru-RU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4630" y="2393725"/>
            <a:ext cx="50546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latin typeface="+mj-lt"/>
              </a:rPr>
              <a:t>1:10 = 10 % = 5,7 </a:t>
            </a:r>
            <a:r>
              <a:rPr lang="ru-RU" sz="2400" dirty="0">
                <a:latin typeface="+mj-lt"/>
                <a:sym typeface="Symbol"/>
              </a:rPr>
              <a:t></a:t>
            </a:r>
            <a:endParaRPr lang="ru-RU" sz="2400" dirty="0"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0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410A4-2309-444A-809C-D0CD1D469F64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47107" name="Picture 2" descr="http://www.tm-resource.ru/UPLOAD/2014/12/08/tm615_400_2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4" t="4742" r="11520" b="12943"/>
          <a:stretch>
            <a:fillRect/>
          </a:stretch>
        </p:blipFill>
        <p:spPr bwMode="auto">
          <a:xfrm>
            <a:off x="2220685" y="1494063"/>
            <a:ext cx="8092804" cy="482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1632857" y="260350"/>
            <a:ext cx="10008811" cy="719138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Наружный пандус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7248113" y="2470501"/>
            <a:ext cx="791482" cy="510205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558316" y="1471292"/>
            <a:ext cx="3266016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latin typeface="+mn-lt"/>
              </a:rPr>
              <a:t>от 0,9 м до 1,0 м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9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Доступная среда\Презентации\Минторговли\IMG_20181225_131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5" y="574587"/>
            <a:ext cx="5084829" cy="49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:\Доступная среда\Презентации\Минторговли\IMG_20181225_131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74587"/>
            <a:ext cx="5425440" cy="49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7645" y="5746044"/>
            <a:ext cx="108299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Уклон пандуса более 5%, скользкая поверхность пандуса, поручни не заходят за линию пандуса, у лестничного марша контрастная полоса на проступи (надо на ступени)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6367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9372600" cy="1030111"/>
          </a:xfrm>
        </p:spPr>
        <p:txBody>
          <a:bodyPr/>
          <a:lstStyle/>
          <a:p>
            <a:r>
              <a:rPr lang="ru-RU" dirty="0" smtClean="0"/>
              <a:t>Нормативная база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4957" y="1625601"/>
            <a:ext cx="10148843" cy="4920478"/>
          </a:xfrm>
        </p:spPr>
        <p:txBody>
          <a:bodyPr>
            <a:normAutofit fontScale="92500" lnSpcReduction="20000"/>
          </a:bodyPr>
          <a:lstStyle/>
          <a:p>
            <a:r>
              <a:rPr lang="ru-RU" sz="3200" dirty="0" smtClean="0"/>
              <a:t>Конвенция о правах инвалидов (ратифицирована РФ в 2012  г.)</a:t>
            </a:r>
          </a:p>
          <a:p>
            <a:r>
              <a:rPr lang="ru-RU" sz="3200" dirty="0" smtClean="0"/>
              <a:t>Федеральный закон </a:t>
            </a:r>
            <a:r>
              <a:rPr lang="ru-RU" sz="3200" dirty="0"/>
              <a:t>«О социальной защите инвалидов в РФ» </a:t>
            </a:r>
            <a:r>
              <a:rPr lang="ru-RU" sz="3200" dirty="0" smtClean="0"/>
              <a:t>№ </a:t>
            </a:r>
            <a:r>
              <a:rPr lang="ru-RU" sz="3200" dirty="0"/>
              <a:t>181-ФЗ от 24.11.1995 </a:t>
            </a:r>
            <a:r>
              <a:rPr lang="ru-RU" sz="3200" dirty="0" smtClean="0"/>
              <a:t>г. (ст. 15)</a:t>
            </a:r>
          </a:p>
          <a:p>
            <a:pPr marL="0" indent="0">
              <a:buNone/>
            </a:pPr>
            <a:r>
              <a:rPr lang="ru-RU" sz="2600" dirty="0"/>
              <a:t>Федеральные органы государственной власти, органы государственной власти субъектов Российской Федерации, органы местного самоуправления (в сфере установленных полномочий), </a:t>
            </a:r>
            <a:r>
              <a:rPr lang="ru-RU" sz="2600" b="1" dirty="0"/>
              <a:t>организации независимо от их организационно-правовых </a:t>
            </a:r>
            <a:r>
              <a:rPr lang="ru-RU" sz="2600" b="1" dirty="0" smtClean="0"/>
              <a:t>форм</a:t>
            </a:r>
            <a:r>
              <a:rPr lang="ru-RU" sz="3200" b="1" dirty="0" smtClean="0"/>
              <a:t>.</a:t>
            </a:r>
            <a:endParaRPr lang="ru-RU" sz="3200" dirty="0" smtClean="0"/>
          </a:p>
          <a:p>
            <a:r>
              <a:rPr lang="ru-RU" sz="3200" dirty="0" smtClean="0"/>
              <a:t>Закон </a:t>
            </a:r>
            <a:r>
              <a:rPr lang="ru-RU" sz="3200" dirty="0"/>
              <a:t>Пермского края «Об обеспечении беспрепятственного доступа инвалидов и других маломобильных групп населения к информации, объектам социальной, инженерной и транспортной инфраструктур Пермского края» № 627-ПК от 04.04.2016 </a:t>
            </a:r>
            <a:r>
              <a:rPr lang="ru-RU" sz="3200" dirty="0" smtClean="0"/>
              <a:t>г. (ст. 3)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082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63B2A6-C117-4864-B85B-60047ACDDA89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олилиния 8"/>
          <p:cNvSpPr/>
          <p:nvPr/>
        </p:nvSpPr>
        <p:spPr>
          <a:xfrm>
            <a:off x="1755321" y="472168"/>
            <a:ext cx="10165746" cy="719138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Входная площадка (перед дверью)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313"/>
          <a:stretch/>
        </p:blipFill>
        <p:spPr bwMode="auto">
          <a:xfrm>
            <a:off x="2253341" y="1591733"/>
            <a:ext cx="8087281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60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0A6FF-2423-41A8-9A7E-4018541C99DD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1600201" y="374197"/>
            <a:ext cx="10190238" cy="719138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endParaRPr lang="ru-RU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Входная дверь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Ширина не менее 0,9 м, высота порога не более 0,014 м, удобная дверная ручка</a:t>
            </a:r>
            <a:endParaRPr lang="ru-RU" sz="2400" b="1" dirty="0">
              <a:solidFill>
                <a:schemeClr val="tx1"/>
              </a:solidFill>
            </a:endParaRP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04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003" y="2144889"/>
            <a:ext cx="4512733" cy="384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6" r="68428" b="68824"/>
          <a:stretch/>
        </p:blipFill>
        <p:spPr bwMode="auto">
          <a:xfrm>
            <a:off x="1845126" y="1878350"/>
            <a:ext cx="3298193" cy="376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6" r="68428" b="68824"/>
          <a:stretch/>
        </p:blipFill>
        <p:spPr bwMode="auto">
          <a:xfrm>
            <a:off x="1997526" y="1878350"/>
            <a:ext cx="3298193" cy="391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6" r="68428" b="68824"/>
          <a:stretch/>
        </p:blipFill>
        <p:spPr bwMode="auto">
          <a:xfrm>
            <a:off x="1997525" y="2043288"/>
            <a:ext cx="3298193" cy="413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8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73EF41-F323-4842-BFFE-50C4E1AF4B3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1771652" y="333375"/>
            <a:ext cx="10067774" cy="719138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Тамбур 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4516" name="Рисунок 3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2152425"/>
            <a:ext cx="5192638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6731" y="1335770"/>
            <a:ext cx="5240867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latin typeface="+mn-lt"/>
              </a:rPr>
              <a:t>Нескользкая поверхность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60444" y="1715911"/>
            <a:ext cx="45607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При последовательном расположении навесных или поворотных дверей необходимо обеспечить, чтобы минимальное свободное пространство между ними было не менее 1,4 м плюс ширина двери, открывающаяся внутрь </a:t>
            </a:r>
            <a:r>
              <a:rPr lang="ru-RU" sz="2400" dirty="0" err="1"/>
              <a:t>междверного</a:t>
            </a:r>
            <a:r>
              <a:rPr lang="ru-RU" sz="2400" dirty="0"/>
              <a:t> пространства.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638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0720" y="361809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Пекарни «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Baton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, «Хлебница», «Чудо»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Доступная среда\Презентации\Минторговли\IMG_20181225_124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66" y="1251697"/>
            <a:ext cx="5363894" cy="427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Доступная среда\Презентации\Минторговли\IMG_20181225_1328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51697"/>
            <a:ext cx="5806440" cy="427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8266" y="5743684"/>
            <a:ext cx="114141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Недопустима замена пандуса аппарелями (рельсами). Поручень лестничного марша с одной стороны.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3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0720" y="35052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Пекарни «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Baton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, «Хлебница», «Чудо»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Доступная среда\Презентации\Минторговли\IMG_20181225_132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26" y="1143000"/>
            <a:ext cx="4997852" cy="448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Доступная среда\Презентации\Минторговли\IMG_20181225_170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21" y="1143000"/>
            <a:ext cx="5147168" cy="455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1127" y="5791200"/>
            <a:ext cx="11071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Ненормативный лестничный марш по ширине проступи и высоте </a:t>
            </a:r>
            <a:r>
              <a:rPr lang="ru-RU" sz="2400" dirty="0" err="1" smtClean="0"/>
              <a:t>подступенка</a:t>
            </a:r>
            <a:r>
              <a:rPr lang="ru-RU" sz="2400" dirty="0" smtClean="0"/>
              <a:t>. Применение одиночных ступеней недопустимо.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14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3120" y="35052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Торговые павильоны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Доступная среда\Презентации\Минторговли\IMG_20181225_17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06" y="935295"/>
            <a:ext cx="4834986" cy="501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Доступная среда\Презентации\Минторговли\IMG_20181225_170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42" y="935296"/>
            <a:ext cx="4683758" cy="49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8311" y="5928498"/>
            <a:ext cx="104760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Недоступные павильоны.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330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252339" y="179612"/>
            <a:ext cx="1069522" cy="70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8012" y="416859"/>
            <a:ext cx="8014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Пути движения внутри предприятия торговли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5376" y="1095997"/>
            <a:ext cx="654440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Все размеры проходов (кроме одностороннего) должны обеспечивать возможность полного разворота на 360°, а также фронтального обслуживания инвалидов на кресле-коляске вместе с сопровождающими.</a:t>
            </a:r>
            <a:br>
              <a:rPr lang="ru-RU" sz="2000" b="1" dirty="0" smtClean="0"/>
            </a:br>
            <a:r>
              <a:rPr lang="ru-RU" sz="2000" b="1" dirty="0" smtClean="0"/>
              <a:t>     </a:t>
            </a:r>
            <a:br>
              <a:rPr lang="ru-RU" sz="2000" b="1" dirty="0" smtClean="0"/>
            </a:br>
            <a:r>
              <a:rPr lang="ru-RU" sz="2000" b="1" dirty="0" smtClean="0"/>
              <a:t>Ширина прохода для универсамов, супермаркетов и оптовых рынков (торговая площадь свыше 650 кв. м) должна быть не менее 2 м. (СП 138.13330.2012)</a:t>
            </a:r>
          </a:p>
          <a:p>
            <a:endParaRPr lang="ru-RU" sz="2000" b="1" dirty="0"/>
          </a:p>
          <a:p>
            <a:r>
              <a:rPr lang="ru-RU" sz="2000" b="1" dirty="0"/>
              <a:t>Столы, прилавки, расчетные плоскости кассовых кабин следует располагать на высоте, не превышающей 0,8-0,85 м от уровня пола. Максимальная глубина полок (при подъезде вплотную) не должна быть более 0,5 м.   В тех торговых залах, где для покупателей предусмотрены полки высотой более 0,9 м, следует обеспечить дополнительные полки или часть основного прилавка пониженной высоты от 0,7 до 0,8-0,85 м от пола.</a:t>
            </a:r>
          </a:p>
        </p:txBody>
      </p:sp>
      <p:pic>
        <p:nvPicPr>
          <p:cNvPr id="2050" name="Picture 2" descr="D:\Доступная среда\20170816_094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82" y="1095997"/>
            <a:ext cx="3795060" cy="227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оступная среда\20170816_0944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83" y="3792133"/>
            <a:ext cx="3795060" cy="242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2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252339" y="179612"/>
            <a:ext cx="1069522" cy="70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01153" y="349624"/>
            <a:ext cx="8633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Комплектация и расстановка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оборудования               торгового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зала</a:t>
            </a:r>
          </a:p>
        </p:txBody>
      </p:sp>
      <p:pic>
        <p:nvPicPr>
          <p:cNvPr id="3074" name="Picture 2" descr="D:\0-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589" y="1536812"/>
            <a:ext cx="3076486" cy="24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04000" y="1536812"/>
            <a:ext cx="486551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Повсеместно наблюдаем нарушения в расположении товара на полках, товар на самых верхних полках недоступен инвалидам-колясочникам и людям маленького роста, инвалидам с поражением опорно-двигательного аппарата трудно достать товар с нижней полки. </a:t>
            </a:r>
            <a:r>
              <a:rPr lang="ru-RU" sz="2400" dirty="0">
                <a:solidFill>
                  <a:srgbClr val="0070C0"/>
                </a:solidFill>
              </a:rPr>
              <a:t>Рекомендуем перейти на порядок вертикальной раскладки товара.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69" y="2264636"/>
            <a:ext cx="2828658" cy="403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3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6329" y="412376"/>
            <a:ext cx="80144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Расчетно-кассовая зона</a:t>
            </a:r>
          </a:p>
          <a:p>
            <a:endParaRPr lang="ru-RU" dirty="0"/>
          </a:p>
        </p:txBody>
      </p:sp>
      <p:pic>
        <p:nvPicPr>
          <p:cNvPr id="5122" name="Picture 2" descr="D:\Доступная среда\20170816_0945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70" y="1972235"/>
            <a:ext cx="4258141" cy="344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3510" y="1972235"/>
            <a:ext cx="64419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</a:t>
            </a:r>
            <a:r>
              <a:rPr lang="ru-RU" sz="2400" dirty="0"/>
              <a:t>блоке касс как минимум один из контрольных кассовых постов в зале должен быть оборудован в соответствии с требованиями доступности для инвалидов. Ширина прохода около такого кассового поста должна быть не менее 1,1 </a:t>
            </a:r>
            <a:r>
              <a:rPr lang="ru-RU" sz="2400" dirty="0" smtClean="0"/>
              <a:t>м. Высота касса 0,8 – 0,85 м.</a:t>
            </a:r>
          </a:p>
          <a:p>
            <a:r>
              <a:rPr lang="ru-RU" sz="2400" dirty="0"/>
              <a:t> Информационный знак доступности кассы должен располагаться на высоте, видной для покупателя на </a:t>
            </a:r>
            <a:r>
              <a:rPr lang="ru-RU" sz="2400" dirty="0" smtClean="0"/>
              <a:t>кресле-коляске.</a:t>
            </a:r>
            <a:endParaRPr lang="ru-RU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252339" y="179612"/>
            <a:ext cx="1069522" cy="70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7333" y="5813778"/>
            <a:ext cx="4357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Правильное расположение оборудования.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68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5644" y="699911"/>
            <a:ext cx="9550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rgbClr val="C00000"/>
                </a:solidFill>
              </a:rPr>
              <a:t>Зона </a:t>
            </a:r>
            <a:r>
              <a:rPr lang="ru-RU" sz="3400" dirty="0" smtClean="0">
                <a:solidFill>
                  <a:srgbClr val="C00000"/>
                </a:solidFill>
              </a:rPr>
              <a:t> досягаемости  для  посетителя  в  кресле -коляске</a:t>
            </a:r>
            <a:r>
              <a:rPr lang="ru-RU" sz="3400" dirty="0">
                <a:solidFill>
                  <a:srgbClr val="C00000"/>
                </a:solidFill>
              </a:rPr>
              <a:t>:</a:t>
            </a:r>
          </a:p>
          <a:p>
            <a:r>
              <a:rPr lang="ru-RU" sz="3200" dirty="0"/>
              <a:t>- при расположении сбоку от посетителя - не выше 1,4 м и не ниже 0,3 м от пола;</a:t>
            </a:r>
          </a:p>
          <a:p>
            <a:r>
              <a:rPr lang="ru-RU" sz="3200" dirty="0"/>
              <a:t>- при фронтальном подходе - не выше 1,2 м и не ниже 0,4 м от пола.</a:t>
            </a:r>
          </a:p>
          <a:p>
            <a:r>
              <a:rPr lang="ru-RU" sz="3200" dirty="0" smtClean="0"/>
              <a:t>(п</a:t>
            </a:r>
            <a:r>
              <a:rPr lang="ru-RU" sz="3200" dirty="0"/>
              <a:t>. 8.1.7  СП 59. </a:t>
            </a:r>
            <a:r>
              <a:rPr lang="ru-RU" sz="3200" dirty="0" smtClean="0"/>
              <a:t>13330.2016).</a:t>
            </a:r>
            <a:endParaRPr lang="ru-RU" sz="3200" dirty="0"/>
          </a:p>
          <a:p>
            <a:r>
              <a:rPr lang="ru-RU" sz="3200" dirty="0"/>
              <a:t>Максимальная глубина полок (при подъезде вплотную) - не более 0,5 м.</a:t>
            </a:r>
          </a:p>
          <a:p>
            <a:r>
              <a:rPr lang="ru-RU" sz="3200" dirty="0" smtClean="0"/>
              <a:t>(п</a:t>
            </a:r>
            <a:r>
              <a:rPr lang="ru-RU" sz="3200" dirty="0"/>
              <a:t>. 6.7 СП </a:t>
            </a:r>
            <a:r>
              <a:rPr lang="ru-RU" sz="3200" dirty="0" smtClean="0"/>
              <a:t>138.13330.2012)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494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9372600" cy="996244"/>
          </a:xfrm>
        </p:spPr>
        <p:txBody>
          <a:bodyPr/>
          <a:lstStyle/>
          <a:p>
            <a:r>
              <a:rPr lang="ru-RU" dirty="0" smtClean="0"/>
              <a:t>Нормативная база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6933" y="1614311"/>
            <a:ext cx="10066867" cy="4867499"/>
          </a:xfrm>
        </p:spPr>
        <p:txBody>
          <a:bodyPr>
            <a:normAutofit fontScale="55000" lnSpcReduction="20000"/>
          </a:bodyPr>
          <a:lstStyle/>
          <a:p>
            <a:r>
              <a:rPr lang="ru-RU" sz="6200" dirty="0"/>
              <a:t>Приказ </a:t>
            </a:r>
            <a:r>
              <a:rPr lang="ru-RU" sz="6200" dirty="0" err="1"/>
              <a:t>Минпромторга</a:t>
            </a:r>
            <a:r>
              <a:rPr lang="ru-RU" sz="6200" dirty="0"/>
              <a:t> РФ от 18 декабря 2015 г. N </a:t>
            </a:r>
            <a:r>
              <a:rPr lang="ru-RU" sz="6200" dirty="0" smtClean="0"/>
              <a:t>4146</a:t>
            </a:r>
          </a:p>
          <a:p>
            <a:pPr marL="0" indent="0">
              <a:buNone/>
            </a:pPr>
            <a:r>
              <a:rPr lang="ru-RU" sz="5300" dirty="0"/>
              <a:t>"Об утверждении Порядка обеспечения условий </a:t>
            </a:r>
            <a:r>
              <a:rPr lang="ru-RU" sz="5300" dirty="0" smtClean="0"/>
              <a:t>доступности для </a:t>
            </a:r>
            <a:r>
              <a:rPr lang="ru-RU" sz="5300" dirty="0"/>
              <a:t>инвалидов объектов и услуг, </a:t>
            </a:r>
            <a:r>
              <a:rPr lang="ru-RU" sz="5300" dirty="0" smtClean="0"/>
              <a:t>предоставляемых Министерством </a:t>
            </a:r>
            <a:r>
              <a:rPr lang="ru-RU" sz="5300" dirty="0"/>
              <a:t>промышленности и торговли </a:t>
            </a:r>
            <a:r>
              <a:rPr lang="ru-RU" sz="5300" dirty="0" smtClean="0"/>
              <a:t>Российской Федерации</a:t>
            </a:r>
            <a:r>
              <a:rPr lang="ru-RU" sz="5300" dirty="0"/>
              <a:t>, Федеральным агентством по </a:t>
            </a:r>
            <a:r>
              <a:rPr lang="ru-RU" sz="5300" dirty="0" smtClean="0"/>
              <a:t>техническому регулированию </a:t>
            </a:r>
            <a:r>
              <a:rPr lang="ru-RU" sz="5300" dirty="0"/>
              <a:t>и метрологии, их территориальными </a:t>
            </a:r>
            <a:r>
              <a:rPr lang="ru-RU" sz="5300" dirty="0" smtClean="0"/>
              <a:t>органами, подведомственными </a:t>
            </a:r>
            <a:r>
              <a:rPr lang="ru-RU" sz="5300" dirty="0"/>
              <a:t>организациями и </a:t>
            </a:r>
            <a:r>
              <a:rPr lang="ru-RU" sz="5300" dirty="0" smtClean="0"/>
              <a:t>учреждениями, организациями</a:t>
            </a:r>
            <a:r>
              <a:rPr lang="ru-RU" sz="5300" dirty="0"/>
              <a:t>, предоставляющими услуги населению </a:t>
            </a:r>
            <a:r>
              <a:rPr lang="ru-RU" sz="5300" dirty="0" smtClean="0"/>
              <a:t>в сферах</a:t>
            </a:r>
            <a:r>
              <a:rPr lang="ru-RU" sz="5300" dirty="0"/>
              <a:t>, правовое регулирование которых </a:t>
            </a:r>
            <a:r>
              <a:rPr lang="ru-RU" sz="5300" dirty="0" smtClean="0"/>
              <a:t>осуществляется Министерством </a:t>
            </a:r>
            <a:r>
              <a:rPr lang="ru-RU" sz="5300" dirty="0"/>
              <a:t>промышленности и торговли </a:t>
            </a:r>
            <a:r>
              <a:rPr lang="ru-RU" sz="5300" dirty="0" smtClean="0"/>
              <a:t>Российской Федерации</a:t>
            </a:r>
            <a:r>
              <a:rPr lang="ru-RU" sz="5300" dirty="0"/>
              <a:t>, а также оказания инвалидам при </a:t>
            </a:r>
            <a:r>
              <a:rPr lang="ru-RU" sz="5300" dirty="0" smtClean="0"/>
              <a:t>этом  необходимой помощи"</a:t>
            </a:r>
          </a:p>
          <a:p>
            <a:pPr marL="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493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ED9FD-4043-47B8-B467-76ACF1B19881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1763486" y="188913"/>
            <a:ext cx="9926866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Система информации на объекте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63487" y="1365250"/>
            <a:ext cx="9808332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prstClr val="black"/>
                </a:solidFill>
              </a:rPr>
              <a:t>Визуальные средства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3487" y="2157413"/>
            <a:ext cx="9808332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>
                <a:solidFill>
                  <a:prstClr val="black"/>
                </a:solidFill>
              </a:rPr>
              <a:t>Тактильные </a:t>
            </a:r>
            <a:r>
              <a:rPr lang="ru-RU" sz="3200" b="1" dirty="0">
                <a:solidFill>
                  <a:prstClr val="black"/>
                </a:solidFill>
              </a:rPr>
              <a:t>средства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63486" y="3019425"/>
            <a:ext cx="9831616" cy="649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prstClr val="black"/>
                </a:solidFill>
              </a:rPr>
              <a:t>Акустические средства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9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-57150" y="179613"/>
            <a:ext cx="1069522" cy="70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853241" y="318406"/>
            <a:ext cx="9624526" cy="14830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Основные принципы обеспечения информационной доступности</a:t>
            </a:r>
            <a:endParaRPr lang="ru-RU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894183" y="1880293"/>
            <a:ext cx="9781455" cy="411107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solidFill>
                  <a:schemeClr val="tx2"/>
                </a:solidFill>
              </a:rPr>
              <a:t> Непрерывность информации. 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 Комплексность информации 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Единообразное представление информации. 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Исключение помех восприятию информационных средств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 Соответствие средств информации нормативным требованиям. </a:t>
            </a:r>
          </a:p>
          <a:p>
            <a:pPr marL="45720" indent="0">
              <a:buFont typeface="Arial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138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-57150" y="179613"/>
            <a:ext cx="1069522" cy="70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75867109"/>
              </p:ext>
            </p:extLst>
          </p:nvPr>
        </p:nvGraphicFramePr>
        <p:xfrm>
          <a:off x="-57151" y="340243"/>
          <a:ext cx="12337755" cy="6103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54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-57150" y="179613"/>
            <a:ext cx="1069522" cy="70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93140" y="450377"/>
            <a:ext cx="9774652" cy="736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Сайт организации </a:t>
            </a:r>
            <a:endParaRPr lang="ru-RU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866888" y="1470860"/>
            <a:ext cx="9781455" cy="411107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itchFamily="34" charset="0"/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93140" y="1306849"/>
            <a:ext cx="1007649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</a:rPr>
              <a:t>п</a:t>
            </a:r>
            <a:r>
              <a:rPr lang="ru-RU" sz="3200" b="1" dirty="0" smtClean="0">
                <a:solidFill>
                  <a:schemeClr val="tx2"/>
                </a:solidFill>
              </a:rPr>
              <a:t>. 4.3.3 </a:t>
            </a:r>
            <a:r>
              <a:rPr lang="ru-RU" sz="3200" b="1" dirty="0">
                <a:solidFill>
                  <a:schemeClr val="tx2"/>
                </a:solidFill>
              </a:rPr>
              <a:t>СП </a:t>
            </a:r>
            <a:r>
              <a:rPr lang="ru-RU" sz="3200" b="1" dirty="0" smtClean="0">
                <a:solidFill>
                  <a:schemeClr val="tx2"/>
                </a:solidFill>
              </a:rPr>
              <a:t>136.13330.2012</a:t>
            </a:r>
          </a:p>
          <a:p>
            <a:r>
              <a:rPr lang="ru-RU" sz="3200" b="1" dirty="0" smtClean="0">
                <a:solidFill>
                  <a:schemeClr val="tx2"/>
                </a:solidFill>
              </a:rPr>
              <a:t>п. 6.5 СП 59.13330.2016 </a:t>
            </a:r>
          </a:p>
          <a:p>
            <a:endParaRPr lang="ru-RU" sz="3200" b="1" dirty="0" smtClean="0">
              <a:solidFill>
                <a:schemeClr val="tx2"/>
              </a:solidFill>
            </a:endParaRPr>
          </a:p>
          <a:p>
            <a:r>
              <a:rPr lang="ru-RU" sz="3200" dirty="0" smtClean="0">
                <a:solidFill>
                  <a:schemeClr val="tx2"/>
                </a:solidFill>
              </a:rPr>
              <a:t>На сайте организации должна быть: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2"/>
                </a:solidFill>
              </a:rPr>
              <a:t>Информация </a:t>
            </a:r>
            <a:r>
              <a:rPr lang="ru-RU" sz="3200" dirty="0">
                <a:solidFill>
                  <a:schemeClr val="tx2"/>
                </a:solidFill>
              </a:rPr>
              <a:t>о доступности объекта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2"/>
                </a:solidFill>
              </a:rPr>
              <a:t>Порядок  </a:t>
            </a:r>
            <a:r>
              <a:rPr lang="ru-RU" sz="3200" dirty="0">
                <a:solidFill>
                  <a:schemeClr val="tx2"/>
                </a:solidFill>
              </a:rPr>
              <a:t>обслуживания инвалидов на объекте.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2"/>
                </a:solidFill>
              </a:rPr>
              <a:t>Координаты </a:t>
            </a:r>
            <a:r>
              <a:rPr lang="ru-RU" sz="3200" dirty="0">
                <a:solidFill>
                  <a:schemeClr val="tx2"/>
                </a:solidFill>
              </a:rPr>
              <a:t>сотрудника, ответственного за обеспечение доступности для инвалидов на объекте. </a:t>
            </a:r>
          </a:p>
        </p:txBody>
      </p:sp>
    </p:spTree>
    <p:extLst>
      <p:ext uri="{BB962C8B-B14F-4D97-AF65-F5344CB8AC3E}">
        <p14:creationId xmlns:p14="http://schemas.microsoft.com/office/powerpoint/2010/main" val="2200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275306"/>
            <a:ext cx="1069522" cy="70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634635" y="624791"/>
            <a:ext cx="9774652" cy="6147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Указатели направления движения </a:t>
            </a:r>
            <a:endParaRPr lang="ru-RU" sz="3600" b="1" dirty="0"/>
          </a:p>
        </p:txBody>
      </p:sp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09062" y="1335437"/>
            <a:ext cx="101462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§"/>
            </a:pPr>
            <a:r>
              <a:rPr lang="ru-RU" sz="2800" kern="0" dirty="0" smtClean="0">
                <a:solidFill>
                  <a:sysClr val="windowText" lastClr="000000"/>
                </a:solidFill>
              </a:rPr>
              <a:t>Указатели </a:t>
            </a:r>
            <a:r>
              <a:rPr lang="ru-RU" sz="2800" kern="0" dirty="0">
                <a:solidFill>
                  <a:sysClr val="windowText" lastClr="000000"/>
                </a:solidFill>
              </a:rPr>
              <a:t>располагаются на высоте до 2,5 м в зонах движения по путям в зальных 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помещениях (п. 10.2.5 СП 136.13330.2012)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09062" y="2635371"/>
            <a:ext cx="97750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ru-RU" sz="2800" dirty="0"/>
              <a:t>На указателях, размещенных под потолком помещения, на высоте более 2 м (измеренной от пола до нижней кромки указателя), высота прописных букв надписей должна быть не менее 0,075 м (п. 10.2.3  СП 136.13330.2012).</a:t>
            </a:r>
          </a:p>
        </p:txBody>
      </p:sp>
      <p:pic>
        <p:nvPicPr>
          <p:cNvPr id="9" name="Picture 2" descr="http://www.defero.ru/img/4help/photogallery/podves/podves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t="28561" r="11807" b="28561"/>
          <a:stretch/>
        </p:blipFill>
        <p:spPr bwMode="auto">
          <a:xfrm>
            <a:off x="2102467" y="4944139"/>
            <a:ext cx="3171282" cy="139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63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275306"/>
            <a:ext cx="1069522" cy="70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560207" y="475641"/>
            <a:ext cx="9774652" cy="6147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Визуальная информация</a:t>
            </a:r>
            <a:endParaRPr lang="ru-RU" sz="3600" b="1" dirty="0"/>
          </a:p>
        </p:txBody>
      </p:sp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69522" y="1090375"/>
            <a:ext cx="107007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ru-RU" sz="2800" kern="0" dirty="0" smtClean="0">
                <a:solidFill>
                  <a:sysClr val="windowText" lastClr="000000"/>
                </a:solidFill>
              </a:rPr>
              <a:t>Визуальная </a:t>
            </a:r>
            <a:r>
              <a:rPr lang="ru-RU" sz="2800" kern="0" dirty="0">
                <a:solidFill>
                  <a:sysClr val="windowText" lastClr="000000"/>
                </a:solidFill>
              </a:rPr>
              <a:t>информация должна располагаться на контрастном фоне 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высоте </a:t>
            </a:r>
            <a:r>
              <a:rPr lang="ru-RU" sz="2800" kern="0" dirty="0">
                <a:solidFill>
                  <a:sysClr val="windowText" lastClr="000000"/>
                </a:solidFill>
              </a:rPr>
              <a:t>не менее 1,5 м и не более 4,5 м от уровня 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пола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(п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6.5.4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СП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59.13330.2016).</a:t>
            </a:r>
          </a:p>
          <a:p>
            <a:pPr marL="457200" lvl="0" indent="-457200">
              <a:buFontTx/>
              <a:buChar char="-"/>
            </a:pPr>
            <a:r>
              <a:rPr lang="ru-RU" sz="2800" kern="0" dirty="0">
                <a:solidFill>
                  <a:sysClr val="windowText" lastClr="000000"/>
                </a:solidFill>
              </a:rPr>
              <a:t>Буквы и 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цифры должны </a:t>
            </a:r>
            <a:r>
              <a:rPr lang="ru-RU" sz="2800" kern="0" dirty="0">
                <a:solidFill>
                  <a:sysClr val="windowText" lastClr="000000"/>
                </a:solidFill>
              </a:rPr>
              <a:t>иметь пропорции в пределах отношения ширины к высоте от 3:5 до 1:1, а отношение ширины штрихов к их высоте - от 1:5 до 1:10 (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ГОСТ </a:t>
            </a:r>
            <a:r>
              <a:rPr lang="ru-RU" sz="2800" kern="0" dirty="0">
                <a:solidFill>
                  <a:sysClr val="windowText" lastClr="000000"/>
                </a:solidFill>
              </a:rPr>
              <a:t>Р 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51671-2015).</a:t>
            </a:r>
          </a:p>
          <a:p>
            <a:pPr marL="457200" lvl="0" indent="-457200">
              <a:buFontTx/>
              <a:buChar char="-"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Буквы и цифры должны быть выпуклыми,</a:t>
            </a:r>
            <a:r>
              <a:rPr kumimoji="0" lang="ru-RU" sz="2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выполненными при необходимости шрифтом Брайля (ГОСТ Р 51671-2015).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206" y="4629805"/>
            <a:ext cx="3147347" cy="212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5929" y="309282"/>
            <a:ext cx="786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Информация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05717" y="820271"/>
            <a:ext cx="65621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Информация </a:t>
            </a:r>
            <a:r>
              <a:rPr lang="ru-RU" sz="2400" dirty="0"/>
              <a:t>о предприятии (тип, класс, форма обслуживания, доступность для маломобильных посетителей), а также меню должны быть легко определяемы и доступны для инвалидов на креслах-колясках и лиц с нарушением зрения. Меню должно иметь контрастные надписи простым шрифтом и шрифтом Брайля. В качестве альтернативы может использоваться меню предприятия в версии для слабовидящих, доступной в сети Интернет.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252339" y="179612"/>
            <a:ext cx="1069522" cy="70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D:\menu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24" y="1792941"/>
            <a:ext cx="4401670" cy="342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64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Saved Games\Desktop\GetImage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22" y="11289"/>
            <a:ext cx="98213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0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607" y="379753"/>
            <a:ext cx="9959648" cy="56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7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E82D7-E32C-415F-B258-8137501652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413164" y="154379"/>
            <a:ext cx="10251788" cy="748146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endParaRPr lang="ru-RU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Результаты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обследования каждой зоны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заносятся в таблицу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6500" name="TextBox 5"/>
          <p:cNvSpPr txBox="1">
            <a:spLocks noChangeArrowheads="1"/>
          </p:cNvSpPr>
          <p:nvPr/>
        </p:nvSpPr>
        <p:spPr bwMode="auto">
          <a:xfrm>
            <a:off x="1812472" y="1260930"/>
            <a:ext cx="10213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Calibri" pitchFamily="34" charset="0"/>
              <a:buAutoNum type="arabicPeriod"/>
            </a:pPr>
            <a:endParaRPr lang="ru-RU" altLang="ru-RU" sz="2800" dirty="0">
              <a:solidFill>
                <a:srgbClr val="000000"/>
              </a:solidFill>
            </a:endParaRPr>
          </a:p>
        </p:txBody>
      </p:sp>
      <p:sp>
        <p:nvSpPr>
          <p:cNvPr id="106501" name="Прямоугольник 1"/>
          <p:cNvSpPr>
            <a:spLocks noChangeArrowheads="1"/>
          </p:cNvSpPr>
          <p:nvPr/>
        </p:nvSpPr>
        <p:spPr bwMode="auto">
          <a:xfrm>
            <a:off x="1738992" y="4100739"/>
            <a:ext cx="1015637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800" dirty="0" smtClean="0">
                <a:solidFill>
                  <a:srgbClr val="000000"/>
                </a:solidFill>
                <a:latin typeface="Calibri" pitchFamily="34" charset="0"/>
              </a:rPr>
              <a:t>Обустройство может быть выполнено лишь в порядке капитального ремонта и реконструкции либо после дополнительного согласования; организовать альтернативную форму обслуживания.</a:t>
            </a:r>
            <a:endParaRPr lang="ru-RU" altLang="ru-RU" sz="2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7" y="938212"/>
            <a:ext cx="11001286" cy="535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31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822" y="349957"/>
            <a:ext cx="11469511" cy="6120564"/>
          </a:xfrm>
        </p:spPr>
        <p:txBody>
          <a:bodyPr>
            <a:normAutofit fontScale="25000" lnSpcReduction="20000"/>
          </a:bodyPr>
          <a:lstStyle/>
          <a:p>
            <a:r>
              <a:rPr lang="ru-RU" sz="8000" dirty="0"/>
              <a:t>а) возможность самостоятельного передвижения по территории, </a:t>
            </a:r>
            <a:r>
              <a:rPr lang="ru-RU" sz="8000" dirty="0" smtClean="0"/>
              <a:t>беспрепятственного </a:t>
            </a:r>
            <a:r>
              <a:rPr lang="ru-RU" sz="8000" dirty="0"/>
              <a:t>входа в объекты и выхода из них; </a:t>
            </a:r>
          </a:p>
          <a:p>
            <a:r>
              <a:rPr lang="ru-RU" sz="8000" dirty="0"/>
              <a:t>б) возможность самостоятельного передвижения по объекту в целях доступа к месту предоставления услуги, передвижения с использованием помощи персонала, </a:t>
            </a:r>
            <a:r>
              <a:rPr lang="ru-RU" sz="8000" dirty="0" smtClean="0"/>
              <a:t>ТСР;</a:t>
            </a:r>
            <a:endParaRPr lang="ru-RU" sz="8000" dirty="0"/>
          </a:p>
          <a:p>
            <a:r>
              <a:rPr lang="ru-RU" sz="8000" dirty="0"/>
              <a:t> в) оснащение объектов лифтами, обеспечение достаточный ширины дверных проемов в стенах, лестничных маршей и площадок для передвижения </a:t>
            </a:r>
            <a:r>
              <a:rPr lang="ru-RU" sz="8000" dirty="0" smtClean="0"/>
              <a:t>кресел-колясок; </a:t>
            </a:r>
            <a:endParaRPr lang="ru-RU" sz="8000" dirty="0"/>
          </a:p>
          <a:p>
            <a:r>
              <a:rPr lang="ru-RU" sz="8000" dirty="0"/>
              <a:t>г) сопровождение инвалидов, имеющих стойкие расстройства функции зрения и самостоятельного передвижения, и оказание им помощи на объектах; </a:t>
            </a:r>
          </a:p>
          <a:p>
            <a:r>
              <a:rPr lang="ru-RU" sz="8000" dirty="0"/>
              <a:t>д) оборудование на прилегающих к зданию территориях мест для парковки автотранспортных средств инвалидов; </a:t>
            </a:r>
          </a:p>
          <a:p>
            <a:r>
              <a:rPr lang="ru-RU" sz="8000" dirty="0"/>
              <a:t>е) оказание инвалидам необходимой помощи в доступной для них </a:t>
            </a:r>
            <a:r>
              <a:rPr lang="ru-RU" sz="8000" dirty="0" smtClean="0"/>
              <a:t>форме, </a:t>
            </a:r>
            <a:r>
              <a:rPr lang="ru-RU" sz="8000" dirty="0"/>
              <a:t>в оформлении установленных регламентом </a:t>
            </a:r>
            <a:r>
              <a:rPr lang="ru-RU" sz="8000" dirty="0" smtClean="0"/>
              <a:t> </a:t>
            </a:r>
            <a:r>
              <a:rPr lang="ru-RU" sz="8000" dirty="0"/>
              <a:t>ее предоставления документов, в совершении ими других необходимых для получения услуги действий; </a:t>
            </a:r>
          </a:p>
          <a:p>
            <a:r>
              <a:rPr lang="ru-RU" sz="8000" dirty="0"/>
              <a:t>ж) надлежащее размещение носителей информации о порядке предоставления услуги, ее оформлении в доступной для инвалидов форме с учетом ограничений их жизнедеятельности, в том числе дублирование необходимой для получения услуги звуковой и зрительной информации, а также надписей, знаков и иной текстовой и графической информации знаками, выполненными рельефно-точечным шрифтом Брайля и на контрастном фоне; </a:t>
            </a:r>
          </a:p>
          <a:p>
            <a:r>
              <a:rPr lang="ru-RU" sz="8000" dirty="0"/>
              <a:t>з) обеспечение допуска на объект, в котором предоставляются услуги или к месту предоставления услуги собаки-проводника при наличии документа, подтверждающего ее специальное </a:t>
            </a:r>
            <a:r>
              <a:rPr lang="ru-RU" sz="8000" dirty="0" smtClean="0"/>
              <a:t>обучение.</a:t>
            </a:r>
            <a:endParaRPr lang="ru-RU" sz="8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76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E82D7-E32C-415F-B258-8137501652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413164" y="154379"/>
            <a:ext cx="10251788" cy="748146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endParaRPr lang="ru-RU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Работа по адаптации объекта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6500" name="TextBox 5"/>
          <p:cNvSpPr txBox="1">
            <a:spLocks noChangeArrowheads="1"/>
          </p:cNvSpPr>
          <p:nvPr/>
        </p:nvSpPr>
        <p:spPr bwMode="auto">
          <a:xfrm>
            <a:off x="1812472" y="1260930"/>
            <a:ext cx="10213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Calibri" pitchFamily="34" charset="0"/>
              <a:buAutoNum type="arabicPeriod"/>
            </a:pPr>
            <a:endParaRPr lang="ru-RU" altLang="ru-RU" sz="2800" dirty="0">
              <a:solidFill>
                <a:srgbClr val="000000"/>
              </a:solidFill>
            </a:endParaRPr>
          </a:p>
        </p:txBody>
      </p:sp>
      <p:sp>
        <p:nvSpPr>
          <p:cNvPr id="106501" name="Прямоугольник 1"/>
          <p:cNvSpPr>
            <a:spLocks noChangeArrowheads="1"/>
          </p:cNvSpPr>
          <p:nvPr/>
        </p:nvSpPr>
        <p:spPr bwMode="auto">
          <a:xfrm>
            <a:off x="1738992" y="4100739"/>
            <a:ext cx="10156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28078" r="11111" b="47271"/>
          <a:stretch/>
        </p:blipFill>
        <p:spPr bwMode="auto">
          <a:xfrm>
            <a:off x="438693" y="1784151"/>
            <a:ext cx="11297878" cy="371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81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83B2D0-62A3-48BE-AF33-520F1100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681843" y="188913"/>
            <a:ext cx="9983109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Проведение обследования объектов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и оформление паспортов доступности</a:t>
            </a:r>
          </a:p>
        </p:txBody>
      </p:sp>
      <p:sp>
        <p:nvSpPr>
          <p:cNvPr id="95236" name="Прямоугольник 10"/>
          <p:cNvSpPr>
            <a:spLocks noChangeArrowheads="1"/>
          </p:cNvSpPr>
          <p:nvPr/>
        </p:nvSpPr>
        <p:spPr bwMode="auto">
          <a:xfrm>
            <a:off x="1704219" y="1125538"/>
            <a:ext cx="978716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srgbClr val="000000"/>
                </a:solidFill>
                <a:latin typeface="Calibri" pitchFamily="34" charset="0"/>
              </a:rPr>
              <a:t>Классификация объектов по степени их доступности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993598" y="1609729"/>
            <a:ext cx="0" cy="341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238" name="Прямоугольник 5"/>
          <p:cNvSpPr>
            <a:spLocks noChangeArrowheads="1"/>
          </p:cNvSpPr>
          <p:nvPr/>
        </p:nvSpPr>
        <p:spPr bwMode="auto">
          <a:xfrm>
            <a:off x="1681843" y="1962154"/>
            <a:ext cx="92827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400" dirty="0">
                <a:solidFill>
                  <a:srgbClr val="000000"/>
                </a:solidFill>
                <a:latin typeface="Calibri" pitchFamily="34" charset="0"/>
              </a:rPr>
              <a:t>В разделе </a:t>
            </a:r>
            <a:r>
              <a:rPr lang="ru-RU" altLang="ru-RU" sz="2400" dirty="0" smtClean="0">
                <a:solidFill>
                  <a:srgbClr val="000000"/>
                </a:solidFill>
                <a:latin typeface="Calibri" pitchFamily="34" charset="0"/>
              </a:rPr>
              <a:t>3.3 </a:t>
            </a:r>
            <a:r>
              <a:rPr lang="ru-RU" altLang="ru-RU" sz="2400" dirty="0">
                <a:solidFill>
                  <a:srgbClr val="000000"/>
                </a:solidFill>
                <a:latin typeface="Calibri" pitchFamily="34" charset="0"/>
              </a:rPr>
              <a:t>«Состояние доступности объекта» паспорта и акта  указывается степень доступности объекта для каждой категории инвалидов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705706"/>
              </p:ext>
            </p:extLst>
          </p:nvPr>
        </p:nvGraphicFramePr>
        <p:xfrm>
          <a:off x="1064683" y="3356203"/>
          <a:ext cx="8318501" cy="3240088"/>
        </p:xfrm>
        <a:graphic>
          <a:graphicData uri="http://schemas.openxmlformats.org/drawingml/2006/table">
            <a:tbl>
              <a:tblPr/>
              <a:tblGrid>
                <a:gridCol w="539751"/>
                <a:gridCol w="4861983"/>
                <a:gridCol w="2916767"/>
              </a:tblGrid>
              <a:tr h="109219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 п/п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Категория инвалидов (вид нарушения)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Вариант организации доступности объекта (формы обслуживания) </a:t>
                      </a: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2"/>
                        </a:rPr>
                        <a:t>&lt;*&gt;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Все категории инвалидов и МГ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том числе инвалиды: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передвигающиеся на креслах-колясках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 нарушениями опорно-двигательного аппарата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 нарушениями зрения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 нарушениями слуха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 нарушениями умственного развития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5277" name="TextBox 9"/>
          <p:cNvSpPr txBox="1">
            <a:spLocks noChangeArrowheads="1"/>
          </p:cNvSpPr>
          <p:nvPr/>
        </p:nvSpPr>
        <p:spPr bwMode="auto">
          <a:xfrm>
            <a:off x="9383184" y="3284538"/>
            <a:ext cx="1244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«А»</a:t>
            </a:r>
          </a:p>
        </p:txBody>
      </p:sp>
      <p:sp>
        <p:nvSpPr>
          <p:cNvPr id="95278" name="TextBox 11"/>
          <p:cNvSpPr txBox="1">
            <a:spLocks noChangeArrowheads="1"/>
          </p:cNvSpPr>
          <p:nvPr/>
        </p:nvSpPr>
        <p:spPr bwMode="auto">
          <a:xfrm>
            <a:off x="9457267" y="4076700"/>
            <a:ext cx="124248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«Б»</a:t>
            </a:r>
          </a:p>
        </p:txBody>
      </p:sp>
      <p:sp>
        <p:nvSpPr>
          <p:cNvPr id="95279" name="TextBox 12"/>
          <p:cNvSpPr txBox="1">
            <a:spLocks noChangeArrowheads="1"/>
          </p:cNvSpPr>
          <p:nvPr/>
        </p:nvSpPr>
        <p:spPr bwMode="auto">
          <a:xfrm>
            <a:off x="9457267" y="4822825"/>
            <a:ext cx="16721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«ДУ»</a:t>
            </a:r>
          </a:p>
        </p:txBody>
      </p:sp>
      <p:sp>
        <p:nvSpPr>
          <p:cNvPr id="95280" name="TextBox 13"/>
          <p:cNvSpPr txBox="1">
            <a:spLocks noChangeArrowheads="1"/>
          </p:cNvSpPr>
          <p:nvPr/>
        </p:nvSpPr>
        <p:spPr bwMode="auto">
          <a:xfrm>
            <a:off x="9383184" y="5649913"/>
            <a:ext cx="210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«ВНД»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5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388" y="381000"/>
            <a:ext cx="11352810" cy="652153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Доступно полностью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7030A0"/>
                </a:solidFill>
              </a:rPr>
              <a:t>– </a:t>
            </a:r>
            <a:r>
              <a:rPr lang="ru-RU" sz="3200" b="1" dirty="0" err="1" smtClean="0">
                <a:solidFill>
                  <a:srgbClr val="7030A0"/>
                </a:solidFill>
              </a:rPr>
              <a:t>дп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smtClean="0"/>
              <a:t>(ВАРИАНТ а- УНИВЕРСАЛЬНЫЙ ПРОЕКТ)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2525" y="1353787"/>
            <a:ext cx="10759044" cy="5116733"/>
          </a:xfrm>
        </p:spPr>
        <p:txBody>
          <a:bodyPr>
            <a:normAutofit/>
          </a:bodyPr>
          <a:lstStyle/>
          <a:p>
            <a:r>
              <a:rPr lang="ru-RU" dirty="0"/>
              <a:t>о</a:t>
            </a:r>
            <a:r>
              <a:rPr lang="ru-RU" dirty="0" smtClean="0"/>
              <a:t>беспечена </a:t>
            </a:r>
            <a:r>
              <a:rPr lang="ru-RU" dirty="0"/>
              <a:t>доступность любого места обслуживания на  объекте; </a:t>
            </a:r>
          </a:p>
          <a:p>
            <a:r>
              <a:rPr lang="ru-RU" dirty="0" smtClean="0"/>
              <a:t>на </a:t>
            </a:r>
            <a:r>
              <a:rPr lang="ru-RU" dirty="0"/>
              <a:t>объекте организован процесс оказания услуг всем категориям </a:t>
            </a:r>
            <a:r>
              <a:rPr lang="ru-RU" dirty="0" smtClean="0"/>
              <a:t>инвалидам: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› приняты </a:t>
            </a:r>
            <a:r>
              <a:rPr lang="ru-RU" dirty="0"/>
              <a:t>локальные документы о порядке оказания помощи инвалидам и другим маломобильным гражданам;</a:t>
            </a:r>
          </a:p>
          <a:p>
            <a:pPr marL="0" indent="0">
              <a:buNone/>
            </a:pPr>
            <a:r>
              <a:rPr lang="ru-RU" dirty="0"/>
              <a:t>› </a:t>
            </a:r>
            <a:r>
              <a:rPr lang="ru-RU" dirty="0" smtClean="0"/>
              <a:t>в </a:t>
            </a:r>
            <a:r>
              <a:rPr lang="ru-RU" dirty="0"/>
              <a:t>должностных инструкциях персонала закреплены конкретные задачи и функции по оказанию помощи и сопровождению инвалидов;</a:t>
            </a:r>
          </a:p>
          <a:p>
            <a:pPr marL="0" indent="0">
              <a:buNone/>
            </a:pPr>
            <a:r>
              <a:rPr lang="ru-RU" dirty="0"/>
              <a:t>› </a:t>
            </a:r>
            <a:r>
              <a:rPr lang="ru-RU" dirty="0" smtClean="0"/>
              <a:t>проводится </a:t>
            </a:r>
            <a:r>
              <a:rPr lang="ru-RU" dirty="0"/>
              <a:t>систематическое обучение (инструктаж) персонала по вопросам оказания помощи и сопровождения инвалидов;</a:t>
            </a:r>
          </a:p>
          <a:p>
            <a:pPr marL="0" indent="0">
              <a:buNone/>
            </a:pPr>
            <a:r>
              <a:rPr lang="ru-RU" dirty="0"/>
              <a:t>› </a:t>
            </a:r>
            <a:r>
              <a:rPr lang="ru-RU" dirty="0" smtClean="0"/>
              <a:t>обеспечена </a:t>
            </a:r>
            <a:r>
              <a:rPr lang="ru-RU" dirty="0"/>
              <a:t>возможность получения заблаговременной информации о доступности объекта и режиме его функционирования (по интернету, по телефону), порядке обслуживания инвалидов.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95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E2547-646E-4265-808F-6DE1AEFCDF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526721" y="188913"/>
            <a:ext cx="10138231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Проведение обследования объектов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и оформление паспортов доступности</a:t>
            </a:r>
          </a:p>
        </p:txBody>
      </p:sp>
      <p:sp>
        <p:nvSpPr>
          <p:cNvPr id="96260" name="TextBox 9"/>
          <p:cNvSpPr txBox="1">
            <a:spLocks noChangeArrowheads="1"/>
          </p:cNvSpPr>
          <p:nvPr/>
        </p:nvSpPr>
        <p:spPr bwMode="auto">
          <a:xfrm>
            <a:off x="1526721" y="1169988"/>
            <a:ext cx="8986764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3600" dirty="0">
                <a:solidFill>
                  <a:srgbClr val="000000"/>
                </a:solidFill>
              </a:rPr>
              <a:t>«А» - </a:t>
            </a:r>
            <a:r>
              <a:rPr lang="ru-RU" altLang="ru-RU" sz="2800" dirty="0">
                <a:solidFill>
                  <a:srgbClr val="000000"/>
                </a:solidFill>
              </a:rPr>
              <a:t>объект полностью доступен </a:t>
            </a:r>
          </a:p>
          <a:p>
            <a:r>
              <a:rPr lang="ru-RU" altLang="ru-RU" sz="2800" dirty="0">
                <a:solidFill>
                  <a:srgbClr val="000000"/>
                </a:solidFill>
              </a:rPr>
              <a:t>для всех категорий инвалидов и других МГН </a:t>
            </a:r>
            <a:r>
              <a:rPr lang="ru-RU" altLang="ru-RU" sz="2800" dirty="0">
                <a:solidFill>
                  <a:srgbClr val="000000"/>
                </a:solidFill>
                <a:latin typeface="Arial" charset="0"/>
              </a:rPr>
              <a:t>–  </a:t>
            </a:r>
            <a:endParaRPr lang="ru-RU" altLang="ru-RU" sz="3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62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4"/>
          <a:stretch>
            <a:fillRect/>
          </a:stretch>
        </p:blipFill>
        <p:spPr bwMode="auto">
          <a:xfrm>
            <a:off x="1379764" y="2744788"/>
            <a:ext cx="8534400" cy="396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62" name="TextBox 14"/>
          <p:cNvSpPr txBox="1">
            <a:spLocks noChangeArrowheads="1"/>
          </p:cNvSpPr>
          <p:nvPr/>
        </p:nvSpPr>
        <p:spPr bwMode="auto">
          <a:xfrm>
            <a:off x="1485900" y="2130426"/>
            <a:ext cx="8737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dirty="0">
                <a:solidFill>
                  <a:srgbClr val="FF0000"/>
                </a:solidFill>
              </a:rPr>
              <a:t>создан универсальный дизайн</a:t>
            </a:r>
            <a:r>
              <a:rPr lang="ru-RU" altLang="ru-RU" sz="3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6263" name="Picture 2" descr="\\Pluton\для всех\2 Батырова Л.И\2013\Рекламный щит\Svet.pillar_cu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1" r="75243" b="12515"/>
          <a:stretch>
            <a:fillRect/>
          </a:stretch>
        </p:blipFill>
        <p:spPr bwMode="auto">
          <a:xfrm>
            <a:off x="10223500" y="1169988"/>
            <a:ext cx="1441451" cy="553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5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542" y="237506"/>
            <a:ext cx="10224655" cy="109253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Доступно частично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7030A0"/>
                </a:solidFill>
              </a:rPr>
              <a:t>– </a:t>
            </a:r>
            <a:r>
              <a:rPr lang="ru-RU" sz="3200" b="1" dirty="0" err="1" smtClean="0">
                <a:solidFill>
                  <a:srgbClr val="7030A0"/>
                </a:solidFill>
              </a:rPr>
              <a:t>дч</a:t>
            </a:r>
            <a:r>
              <a:rPr lang="ru-RU" sz="3200" b="1" dirty="0" smtClean="0">
                <a:solidFill>
                  <a:srgbClr val="7030A0"/>
                </a:solidFill>
              </a:rPr>
              <a:t> </a:t>
            </a:r>
            <a:r>
              <a:rPr lang="ru-RU" sz="3200" dirty="0" smtClean="0">
                <a:solidFill>
                  <a:srgbClr val="7030A0"/>
                </a:solidFill>
              </a:rPr>
              <a:t/>
            </a:r>
            <a:br>
              <a:rPr lang="ru-RU" sz="3200" dirty="0" smtClean="0">
                <a:solidFill>
                  <a:srgbClr val="7030A0"/>
                </a:solidFill>
              </a:rPr>
            </a:br>
            <a:r>
              <a:rPr lang="ru-RU" sz="3200" dirty="0" smtClean="0"/>
              <a:t>(ВАРИАНТ б – разумное приспособление)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884" y="1401289"/>
            <a:ext cx="11685320" cy="5069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/>
              <a:t>при невозможности доступного оборудования всего здания выделение в уровне входа специальных </a:t>
            </a:r>
            <a:r>
              <a:rPr lang="ru-RU" sz="2200" dirty="0" smtClean="0"/>
              <a:t>помещений, </a:t>
            </a:r>
            <a:r>
              <a:rPr lang="ru-RU" sz="2200" dirty="0"/>
              <a:t>приспособленных для обслуживания инвалидов, с обеспечением всех видов услуг, имеющихся в данном </a:t>
            </a:r>
            <a:r>
              <a:rPr lang="ru-RU" sz="2200" dirty="0" smtClean="0"/>
              <a:t>здании.</a:t>
            </a:r>
          </a:p>
          <a:p>
            <a:pPr marL="0" indent="0">
              <a:buNone/>
            </a:pPr>
            <a:r>
              <a:rPr lang="ru-RU" sz="2200" dirty="0" smtClean="0"/>
              <a:t>Объект </a:t>
            </a:r>
            <a:r>
              <a:rPr lang="ru-RU" sz="2200" dirty="0"/>
              <a:t>доступен полностью или частично для следующих  </a:t>
            </a:r>
            <a:r>
              <a:rPr lang="ru-RU" sz="2200" dirty="0" smtClean="0"/>
              <a:t>категорий: К, О</a:t>
            </a:r>
            <a:r>
              <a:rPr lang="ru-RU" sz="2200" dirty="0"/>
              <a:t>, </a:t>
            </a:r>
            <a:r>
              <a:rPr lang="ru-RU" sz="2200" dirty="0" smtClean="0"/>
              <a:t>С, Г, У</a:t>
            </a:r>
          </a:p>
          <a:p>
            <a:r>
              <a:rPr lang="ru-RU" sz="2200" dirty="0" smtClean="0"/>
              <a:t>территория</a:t>
            </a:r>
            <a:r>
              <a:rPr lang="ru-RU" sz="2200" dirty="0"/>
              <a:t>, прилегающая к зданию;</a:t>
            </a:r>
          </a:p>
          <a:p>
            <a:r>
              <a:rPr lang="ru-RU" sz="2200" dirty="0" smtClean="0"/>
              <a:t>вход </a:t>
            </a:r>
            <a:r>
              <a:rPr lang="ru-RU" sz="2200" dirty="0"/>
              <a:t>в здание;</a:t>
            </a:r>
          </a:p>
          <a:p>
            <a:r>
              <a:rPr lang="ru-RU" sz="2200" dirty="0" smtClean="0"/>
              <a:t>пути </a:t>
            </a:r>
            <a:r>
              <a:rPr lang="ru-RU" sz="2200" dirty="0"/>
              <a:t>движения внутри здания к специально выделенной зоне целевого </a:t>
            </a:r>
            <a:r>
              <a:rPr lang="ru-RU" sz="2200" dirty="0" smtClean="0"/>
              <a:t>назначения;</a:t>
            </a:r>
            <a:endParaRPr lang="ru-RU" sz="2200" dirty="0"/>
          </a:p>
          <a:p>
            <a:r>
              <a:rPr lang="ru-RU" sz="2200" dirty="0" smtClean="0"/>
              <a:t>специально </a:t>
            </a:r>
            <a:r>
              <a:rPr lang="ru-RU" sz="2200" dirty="0"/>
              <a:t>выделенная зона целевого назначения с обеспечением на ней всех видов услуг, имеющихся в данном здании;</a:t>
            </a:r>
          </a:p>
          <a:p>
            <a:r>
              <a:rPr lang="ru-RU" sz="2200" dirty="0" smtClean="0"/>
              <a:t>санитарно-гигиеническое </a:t>
            </a:r>
            <a:r>
              <a:rPr lang="ru-RU" sz="2200" dirty="0"/>
              <a:t>помещение;</a:t>
            </a:r>
          </a:p>
          <a:p>
            <a:r>
              <a:rPr lang="ru-RU" sz="2200" dirty="0" smtClean="0"/>
              <a:t>система </a:t>
            </a:r>
            <a:r>
              <a:rPr lang="ru-RU" sz="2200" dirty="0"/>
              <a:t>информации и связи (на указанных зонах)</a:t>
            </a:r>
          </a:p>
        </p:txBody>
      </p:sp>
    </p:spTree>
    <p:extLst>
      <p:ext uri="{BB962C8B-B14F-4D97-AF65-F5344CB8AC3E}">
        <p14:creationId xmlns:p14="http://schemas.microsoft.com/office/powerpoint/2010/main" val="146737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FFBBA2-0525-43B7-B35B-5C0D552B51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592036" y="188913"/>
            <a:ext cx="10072916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Проведение обследования объектов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и оформление паспортов доступности</a:t>
            </a:r>
          </a:p>
        </p:txBody>
      </p:sp>
      <p:sp>
        <p:nvSpPr>
          <p:cNvPr id="97284" name="TextBox 9"/>
          <p:cNvSpPr txBox="1">
            <a:spLocks noChangeArrowheads="1"/>
          </p:cNvSpPr>
          <p:nvPr/>
        </p:nvSpPr>
        <p:spPr bwMode="auto">
          <a:xfrm>
            <a:off x="1845129" y="1169989"/>
            <a:ext cx="10012439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3600" dirty="0">
                <a:solidFill>
                  <a:srgbClr val="000000"/>
                </a:solidFill>
              </a:rPr>
              <a:t>«Б» - </a:t>
            </a:r>
            <a:r>
              <a:rPr lang="ru-RU" altLang="ru-RU" sz="2800" dirty="0">
                <a:solidFill>
                  <a:srgbClr val="000000"/>
                </a:solidFill>
              </a:rPr>
              <a:t>объект доступен частично  для инвалидов и других МГН – </a:t>
            </a:r>
            <a:r>
              <a:rPr lang="ru-RU" altLang="ru-RU" sz="2800" dirty="0">
                <a:solidFill>
                  <a:srgbClr val="FF0000"/>
                </a:solidFill>
              </a:rPr>
              <a:t>разумное приспособление </a:t>
            </a:r>
            <a:endParaRPr lang="ru-RU" altLang="ru-RU" sz="3600" dirty="0">
              <a:solidFill>
                <a:srgbClr val="FF0000"/>
              </a:solidFill>
            </a:endParaRPr>
          </a:p>
          <a:p>
            <a:r>
              <a:rPr lang="ru-RU" altLang="ru-RU" sz="2800" dirty="0">
                <a:solidFill>
                  <a:srgbClr val="000000"/>
                </a:solidFill>
                <a:latin typeface="Arial" charset="0"/>
              </a:rPr>
              <a:t> </a:t>
            </a:r>
            <a:endParaRPr lang="ru-RU" altLang="ru-RU" sz="3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72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71" y="2276475"/>
            <a:ext cx="9511696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99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519" y="381000"/>
            <a:ext cx="10949050" cy="1295400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2800" b="1" dirty="0" smtClean="0">
                <a:solidFill>
                  <a:schemeClr val="tx1"/>
                </a:solidFill>
              </a:rPr>
              <a:t>Для </a:t>
            </a:r>
            <a:r>
              <a:rPr lang="ru-RU" sz="2800" b="1" dirty="0">
                <a:solidFill>
                  <a:schemeClr val="tx1"/>
                </a:solidFill>
              </a:rPr>
              <a:t>признания объекта частично доступным для инвалидов с нарушением зрения необходимо обеспечить следующие требования</a:t>
            </a:r>
            <a:r>
              <a:rPr lang="ru-RU" sz="3200" dirty="0" smtClean="0">
                <a:solidFill>
                  <a:schemeClr val="tx1"/>
                </a:solidFill>
              </a:rPr>
              <a:t>: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662545"/>
            <a:ext cx="10570029" cy="4807975"/>
          </a:xfrm>
        </p:spPr>
        <p:txBody>
          <a:bodyPr>
            <a:normAutofit fontScale="92500"/>
          </a:bodyPr>
          <a:lstStyle/>
          <a:p>
            <a:r>
              <a:rPr lang="ru-RU" sz="2800" dirty="0"/>
              <a:t>использование контрастных сочетаний цветов в применяемом оборудовании, </a:t>
            </a:r>
            <a:r>
              <a:rPr lang="ru-RU" sz="2800" dirty="0" err="1"/>
              <a:t>цветографическое</a:t>
            </a:r>
            <a:r>
              <a:rPr lang="ru-RU" sz="2800" dirty="0"/>
              <a:t> решение визуальных средств отображения информации должно соответствовать общему интерьеру зданий и обеспечивать четкость и выразительность подачи </a:t>
            </a:r>
            <a:r>
              <a:rPr lang="ru-RU" sz="2800" dirty="0" smtClean="0"/>
              <a:t>информации;</a:t>
            </a:r>
            <a:endParaRPr lang="ru-RU" sz="2800" dirty="0"/>
          </a:p>
          <a:p>
            <a:r>
              <a:rPr lang="ru-RU" sz="2800" dirty="0" smtClean="0"/>
              <a:t>обозначение </a:t>
            </a:r>
            <a:r>
              <a:rPr lang="ru-RU" sz="2800" dirty="0"/>
              <a:t>препятствий контрастным цветом;</a:t>
            </a:r>
          </a:p>
          <a:p>
            <a:r>
              <a:rPr lang="ru-RU" sz="2800" dirty="0" smtClean="0"/>
              <a:t>расположение </a:t>
            </a:r>
            <a:r>
              <a:rPr lang="ru-RU" sz="2800" dirty="0"/>
              <a:t>визуальной информации на контрастном фоне крупным шрифтом с соответствующим расстоянием рассмотрения;</a:t>
            </a:r>
          </a:p>
          <a:p>
            <a:r>
              <a:rPr lang="ru-RU" sz="2800" dirty="0" smtClean="0"/>
              <a:t>организация </a:t>
            </a:r>
            <a:r>
              <a:rPr lang="ru-RU" sz="2800" dirty="0"/>
              <a:t>сопровождения инвалидов, имеющих стойкие расстройства функции зрения, и оказание им необходимой помощи.</a:t>
            </a:r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80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409" y="381000"/>
            <a:ext cx="10367159" cy="1295400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 smtClean="0">
                <a:solidFill>
                  <a:schemeClr val="tx1"/>
                </a:solidFill>
              </a:rPr>
              <a:t>Для </a:t>
            </a:r>
            <a:r>
              <a:rPr lang="ru-RU" sz="3200" b="1" dirty="0">
                <a:solidFill>
                  <a:schemeClr val="tx1"/>
                </a:solidFill>
              </a:rPr>
              <a:t>признания объекта частично доступным для инвалидов с нарушением слуха необходимо обеспечить следующие требования: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1922" y="1971304"/>
            <a:ext cx="9631878" cy="3467596"/>
          </a:xfrm>
        </p:spPr>
        <p:txBody>
          <a:bodyPr>
            <a:normAutofit/>
          </a:bodyPr>
          <a:lstStyle/>
          <a:p>
            <a:r>
              <a:rPr lang="ru-RU" sz="2800" dirty="0"/>
              <a:t>наличие непрерывной визуальной информации на объекте, позволяющей достичь целей его посещения;</a:t>
            </a:r>
          </a:p>
          <a:p>
            <a:r>
              <a:rPr lang="ru-RU" sz="2800" dirty="0" smtClean="0"/>
              <a:t>оборудование </a:t>
            </a:r>
            <a:r>
              <a:rPr lang="ru-RU" sz="2800" dirty="0"/>
              <a:t>акустических устройств типа «индукционный контур» на объектах массового посещения людей.</a:t>
            </a:r>
            <a:r>
              <a:rPr lang="ru-RU" sz="2800" dirty="0" smtClean="0"/>
              <a:t> 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288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CC2DB-303F-49F7-892A-34C351093EC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779814" y="188913"/>
            <a:ext cx="9885138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Проведение обследования объектов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и оформление паспортов доступности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9814" y="1268413"/>
            <a:ext cx="10173004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prstClr val="black"/>
                </a:solidFill>
              </a:rPr>
              <a:t>«ДУ» </a:t>
            </a:r>
            <a:r>
              <a:rPr lang="ru-RU" sz="3600" dirty="0">
                <a:solidFill>
                  <a:prstClr val="black"/>
                </a:solidFill>
              </a:rPr>
              <a:t>- </a:t>
            </a:r>
            <a:r>
              <a:rPr lang="ru-RU" sz="2800" dirty="0">
                <a:solidFill>
                  <a:prstClr val="black"/>
                </a:solidFill>
                <a:latin typeface="Calibri"/>
              </a:rPr>
              <a:t>выполнение нормативных требований доступности технически невозможно, </a:t>
            </a:r>
          </a:p>
          <a:p>
            <a:pPr>
              <a:defRPr/>
            </a:pPr>
            <a:r>
              <a:rPr lang="ru-RU" sz="2800" dirty="0">
                <a:solidFill>
                  <a:prstClr val="black"/>
                </a:solidFill>
                <a:latin typeface="Calibri"/>
              </a:rPr>
              <a:t>однако </a:t>
            </a:r>
          </a:p>
          <a:p>
            <a:pPr>
              <a:defRPr/>
            </a:pPr>
            <a:r>
              <a:rPr lang="ru-RU" sz="2800" dirty="0">
                <a:solidFill>
                  <a:prstClr val="black"/>
                </a:solidFill>
                <a:latin typeface="Calibri"/>
              </a:rPr>
              <a:t>созданы альтернативные формы обслуживания: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 dirty="0">
                <a:solidFill>
                  <a:prstClr val="black"/>
                </a:solidFill>
                <a:latin typeface="Calibri"/>
              </a:rPr>
              <a:t>При использовании дополнительных технических средств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 dirty="0">
                <a:solidFill>
                  <a:prstClr val="black"/>
                </a:solidFill>
                <a:latin typeface="Calibri"/>
              </a:rPr>
              <a:t>Организация оказания услуг на дому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 dirty="0">
                <a:solidFill>
                  <a:prstClr val="black"/>
                </a:solidFill>
                <a:latin typeface="Calibri"/>
              </a:rPr>
              <a:t>Организация оказания услуг в другом учреждении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 dirty="0">
                <a:solidFill>
                  <a:prstClr val="black"/>
                </a:solidFill>
                <a:latin typeface="Calibri"/>
              </a:rPr>
              <a:t>Получение услуг дистанционно  </a:t>
            </a:r>
            <a:r>
              <a:rPr lang="ru-RU" sz="2800" dirty="0">
                <a:solidFill>
                  <a:prstClr val="black"/>
                </a:solidFill>
              </a:rPr>
              <a:t> 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0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8A1320-286F-4103-878C-89106400EE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567543" y="188913"/>
            <a:ext cx="10097409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Проведение обследования объектов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и оформление паспортов доступности</a:t>
            </a:r>
          </a:p>
        </p:txBody>
      </p:sp>
      <p:sp>
        <p:nvSpPr>
          <p:cNvPr id="99332" name="TextBox 5"/>
          <p:cNvSpPr txBox="1">
            <a:spLocks noChangeArrowheads="1"/>
          </p:cNvSpPr>
          <p:nvPr/>
        </p:nvSpPr>
        <p:spPr bwMode="auto">
          <a:xfrm>
            <a:off x="1730828" y="1268413"/>
            <a:ext cx="10156676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dirty="0">
                <a:solidFill>
                  <a:srgbClr val="000000"/>
                </a:solidFill>
                <a:latin typeface="Arial" charset="0"/>
              </a:rPr>
              <a:t>«ВНД» - объект полностью не доступен: </a:t>
            </a:r>
            <a:r>
              <a:rPr lang="ru-RU" altLang="ru-RU" sz="3600" dirty="0">
                <a:solidFill>
                  <a:srgbClr val="000000"/>
                </a:solidFill>
                <a:latin typeface="Arial" charset="0"/>
              </a:rPr>
              <a:t> </a:t>
            </a:r>
            <a:endParaRPr lang="ru-RU" altLang="ru-R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33" name="Прямоугольник 1"/>
          <p:cNvSpPr>
            <a:spLocks noChangeArrowheads="1"/>
          </p:cNvSpPr>
          <p:nvPr/>
        </p:nvSpPr>
        <p:spPr bwMode="auto">
          <a:xfrm>
            <a:off x="1796143" y="1914526"/>
            <a:ext cx="825409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ru-RU" altLang="ru-RU" sz="3200" dirty="0">
                <a:solidFill>
                  <a:srgbClr val="000000"/>
                </a:solidFill>
                <a:latin typeface="Calibri" pitchFamily="34" charset="0"/>
              </a:rPr>
              <a:t>Архитектурно-планировочные и организационные решения отсутствуют либо не выполнены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ru-RU" altLang="ru-RU" sz="3200" dirty="0">
                <a:solidFill>
                  <a:srgbClr val="000000"/>
                </a:solidFill>
                <a:latin typeface="Calibri" pitchFamily="34" charset="0"/>
              </a:rPr>
              <a:t>Альтернативные формы обслуживания               не планируются.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77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9372600" cy="1075267"/>
          </a:xfrm>
        </p:spPr>
        <p:txBody>
          <a:bodyPr/>
          <a:lstStyle/>
          <a:p>
            <a:r>
              <a:rPr lang="ru-RU" dirty="0" smtClean="0"/>
              <a:t>Правовая основа паспортизации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3422" y="1727201"/>
            <a:ext cx="10360378" cy="4743320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Приказ Министерства труда и социальной защиты РФ от 25 декабря 2012 г. № 627 «Об утверждении методики, позволяющей объективизировать и систематизировать доступность объектов и услуг в приоритетных сферах жизнедеятельности для инвалидов и других маломобильных групп населения, с возможностью учета региональной специфики</a:t>
            </a:r>
            <a:r>
              <a:rPr lang="ru-RU" sz="2800" dirty="0" smtClean="0"/>
              <a:t>»</a:t>
            </a:r>
          </a:p>
          <a:p>
            <a:r>
              <a:rPr lang="ru-RU" sz="2800" dirty="0"/>
              <a:t>Постановление Правительства ПК от 29 августа 2017 г. № 748-п «Об организации работы по паспортизации объектов социальной инфраструктуры и услуг в приоритетных для инвалидов и других маломобильных групп населения сферах жизнедеятельности на территории Пермского края»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83B2D0-62A3-48BE-AF33-520F1100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681843" y="188913"/>
            <a:ext cx="9983109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Пример (торговая сеть «ХХХ»)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5236" name="Прямоугольник 10"/>
          <p:cNvSpPr>
            <a:spLocks noChangeArrowheads="1"/>
          </p:cNvSpPr>
          <p:nvPr/>
        </p:nvSpPr>
        <p:spPr bwMode="auto">
          <a:xfrm>
            <a:off x="1704219" y="1125538"/>
            <a:ext cx="978716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srgbClr val="000000"/>
                </a:solidFill>
                <a:latin typeface="Calibri" pitchFamily="34" charset="0"/>
              </a:rPr>
              <a:t>Классификация объектов по степени их доступности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993598" y="1609729"/>
            <a:ext cx="0" cy="341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238" name="Прямоугольник 5"/>
          <p:cNvSpPr>
            <a:spLocks noChangeArrowheads="1"/>
          </p:cNvSpPr>
          <p:nvPr/>
        </p:nvSpPr>
        <p:spPr bwMode="auto">
          <a:xfrm>
            <a:off x="1681843" y="1962154"/>
            <a:ext cx="92827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400" dirty="0">
                <a:solidFill>
                  <a:srgbClr val="000000"/>
                </a:solidFill>
                <a:latin typeface="Calibri" pitchFamily="34" charset="0"/>
              </a:rPr>
              <a:t>В разделе </a:t>
            </a:r>
            <a:r>
              <a:rPr lang="ru-RU" altLang="ru-RU" sz="2400" dirty="0" smtClean="0">
                <a:solidFill>
                  <a:srgbClr val="000000"/>
                </a:solidFill>
                <a:latin typeface="Calibri" pitchFamily="34" charset="0"/>
              </a:rPr>
              <a:t>3.3 </a:t>
            </a:r>
            <a:r>
              <a:rPr lang="ru-RU" altLang="ru-RU" sz="2400" dirty="0">
                <a:solidFill>
                  <a:srgbClr val="000000"/>
                </a:solidFill>
                <a:latin typeface="Calibri" pitchFamily="34" charset="0"/>
              </a:rPr>
              <a:t>«Состояние доступности объекта» паспорта и акта  указывается степень доступности объекта для каждой категории инвалидов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475930"/>
              </p:ext>
            </p:extLst>
          </p:nvPr>
        </p:nvGraphicFramePr>
        <p:xfrm>
          <a:off x="1064683" y="3356203"/>
          <a:ext cx="8318501" cy="3014083"/>
        </p:xfrm>
        <a:graphic>
          <a:graphicData uri="http://schemas.openxmlformats.org/drawingml/2006/table">
            <a:tbl>
              <a:tblPr/>
              <a:tblGrid>
                <a:gridCol w="539751"/>
                <a:gridCol w="4861983"/>
                <a:gridCol w="2916767"/>
              </a:tblGrid>
              <a:tr h="109219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 п/п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Категория инвалидов (вид нарушения)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Вариант организации доступности объекта (формы обслуживания) </a:t>
                      </a: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2"/>
                        </a:rPr>
                        <a:t>&lt;*&gt;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Все категории инвалидов и МГ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том числе инвалиды: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передвигающиеся на креслах-колясках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Б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15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 нарушениями опорно-двигательного аппарата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Б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 нарушениями зрения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ВНД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 нарушениями слуха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Б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 нарушениями умственного развития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2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BD12D-AA31-441A-A061-BB24FC01F4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616529" y="188913"/>
            <a:ext cx="10048423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Проведение обследования объектов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и оформление паспортов доступности</a:t>
            </a:r>
          </a:p>
        </p:txBody>
      </p:sp>
      <p:sp>
        <p:nvSpPr>
          <p:cNvPr id="100356" name="Прямоугольник 6"/>
          <p:cNvSpPr>
            <a:spLocks noChangeArrowheads="1"/>
          </p:cNvSpPr>
          <p:nvPr/>
        </p:nvSpPr>
        <p:spPr bwMode="auto">
          <a:xfrm>
            <a:off x="1616529" y="1155701"/>
            <a:ext cx="1004842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srgbClr val="000000"/>
                </a:solidFill>
                <a:latin typeface="Calibri" pitchFamily="34" charset="0"/>
              </a:rPr>
              <a:t>Классификация объектов по степени их доступности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936448" y="1646125"/>
            <a:ext cx="0" cy="341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358" name="Прямоугольник 8"/>
          <p:cNvSpPr>
            <a:spLocks noChangeArrowheads="1"/>
          </p:cNvSpPr>
          <p:nvPr/>
        </p:nvSpPr>
        <p:spPr bwMode="auto">
          <a:xfrm>
            <a:off x="1616529" y="2125663"/>
            <a:ext cx="101225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400" dirty="0">
                <a:solidFill>
                  <a:srgbClr val="000000"/>
                </a:solidFill>
                <a:latin typeface="Calibri" pitchFamily="34" charset="0"/>
              </a:rPr>
              <a:t>В разделе </a:t>
            </a:r>
            <a:r>
              <a:rPr lang="ru-RU" altLang="ru-RU" sz="2400" dirty="0" smtClean="0">
                <a:solidFill>
                  <a:srgbClr val="000000"/>
                </a:solidFill>
                <a:latin typeface="Calibri" pitchFamily="34" charset="0"/>
              </a:rPr>
              <a:t>3.4 </a:t>
            </a:r>
            <a:r>
              <a:rPr lang="ru-RU" altLang="ru-RU" sz="2400" dirty="0">
                <a:solidFill>
                  <a:srgbClr val="000000"/>
                </a:solidFill>
                <a:latin typeface="Calibri" pitchFamily="34" charset="0"/>
              </a:rPr>
              <a:t>«Состояние доступности объекта» паспорта и акта  указывается степень доступности структурно-функциональных зон объекта</a:t>
            </a:r>
          </a:p>
        </p:txBody>
      </p:sp>
      <p:graphicFrame>
        <p:nvGraphicFramePr>
          <p:cNvPr id="100359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201961"/>
              </p:ext>
            </p:extLst>
          </p:nvPr>
        </p:nvGraphicFramePr>
        <p:xfrm>
          <a:off x="1200150" y="3306763"/>
          <a:ext cx="8039101" cy="331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Документ" r:id="rId4" imgW="6056703" imgH="2425775" progId="">
                  <p:embed/>
                </p:oleObj>
              </mc:Choice>
              <mc:Fallback>
                <p:oleObj name="Документ" r:id="rId4" imgW="6056703" imgH="242577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3306763"/>
                        <a:ext cx="8039101" cy="3313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60" name="TextBox 9"/>
          <p:cNvSpPr txBox="1">
            <a:spLocks noChangeArrowheads="1"/>
          </p:cNvSpPr>
          <p:nvPr/>
        </p:nvSpPr>
        <p:spPr bwMode="auto">
          <a:xfrm>
            <a:off x="9239251" y="3032125"/>
            <a:ext cx="2590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«ДП-В»</a:t>
            </a:r>
          </a:p>
        </p:txBody>
      </p:sp>
      <p:sp>
        <p:nvSpPr>
          <p:cNvPr id="100361" name="TextBox 10"/>
          <p:cNvSpPr txBox="1">
            <a:spLocks noChangeArrowheads="1"/>
          </p:cNvSpPr>
          <p:nvPr/>
        </p:nvSpPr>
        <p:spPr bwMode="auto">
          <a:xfrm>
            <a:off x="9213851" y="3540125"/>
            <a:ext cx="319193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«ДП-И»</a:t>
            </a:r>
          </a:p>
        </p:txBody>
      </p:sp>
      <p:sp>
        <p:nvSpPr>
          <p:cNvPr id="100362" name="TextBox 11"/>
          <p:cNvSpPr txBox="1">
            <a:spLocks noChangeArrowheads="1"/>
          </p:cNvSpPr>
          <p:nvPr/>
        </p:nvSpPr>
        <p:spPr bwMode="auto">
          <a:xfrm>
            <a:off x="9347201" y="5138738"/>
            <a:ext cx="16721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«ДУ»</a:t>
            </a:r>
          </a:p>
        </p:txBody>
      </p:sp>
      <p:sp>
        <p:nvSpPr>
          <p:cNvPr id="100363" name="TextBox 12"/>
          <p:cNvSpPr txBox="1">
            <a:spLocks noChangeArrowheads="1"/>
          </p:cNvSpPr>
          <p:nvPr/>
        </p:nvSpPr>
        <p:spPr bwMode="auto">
          <a:xfrm>
            <a:off x="9300633" y="5732464"/>
            <a:ext cx="2108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«ВНД»</a:t>
            </a:r>
          </a:p>
        </p:txBody>
      </p:sp>
      <p:sp>
        <p:nvSpPr>
          <p:cNvPr id="100364" name="TextBox 13"/>
          <p:cNvSpPr txBox="1">
            <a:spLocks noChangeArrowheads="1"/>
          </p:cNvSpPr>
          <p:nvPr/>
        </p:nvSpPr>
        <p:spPr bwMode="auto">
          <a:xfrm>
            <a:off x="9275234" y="4013200"/>
            <a:ext cx="218228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«ДЧ-В»</a:t>
            </a:r>
          </a:p>
        </p:txBody>
      </p:sp>
      <p:sp>
        <p:nvSpPr>
          <p:cNvPr id="100365" name="TextBox 14"/>
          <p:cNvSpPr txBox="1">
            <a:spLocks noChangeArrowheads="1"/>
          </p:cNvSpPr>
          <p:nvPr/>
        </p:nvSpPr>
        <p:spPr bwMode="auto">
          <a:xfrm>
            <a:off x="9264651" y="4559300"/>
            <a:ext cx="218228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«ДЧ-И»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8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673814"/>
              </p:ext>
            </p:extLst>
          </p:nvPr>
        </p:nvGraphicFramePr>
        <p:xfrm>
          <a:off x="1264357" y="824089"/>
          <a:ext cx="10171287" cy="4887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0473"/>
                <a:gridCol w="4236402"/>
                <a:gridCol w="5274412"/>
              </a:tblGrid>
              <a:tr h="11662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п/п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Основные структурно-функциональные зоны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Состояние доступности, 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том числе для основных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категорий инвалидов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</a:tr>
              <a:tr h="822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Территория, прилегающая к зданию (участок)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Территория, прилегающая к зданию, находится в муниципальном ведении.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</a:tr>
              <a:tr h="2886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Вход  в здание  магазина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ДП-И (У,Г,О,К) – доступно полностью для инвалидов с умственными нарушениями, нарушением органов слуха,  для инвалидов  с нарушением опорно-двигательного аппарата и  инвалидов, передвигающихся на креслах-колясках.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ВНД (С) – объект недоступен для инвалидов  с нарушением органов зрения.  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70756" y="248356"/>
            <a:ext cx="8207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Пример.    </a:t>
            </a:r>
            <a:r>
              <a:rPr lang="ru-RU" sz="2400" dirty="0"/>
              <a:t>пункт </a:t>
            </a:r>
            <a:r>
              <a:rPr lang="ru-RU" sz="2400" dirty="0" smtClean="0"/>
              <a:t>3.4 Акта обследования объекта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017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514381"/>
              </p:ext>
            </p:extLst>
          </p:nvPr>
        </p:nvGraphicFramePr>
        <p:xfrm>
          <a:off x="1456267" y="733779"/>
          <a:ext cx="9369777" cy="47216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8892"/>
                <a:gridCol w="3345240"/>
                <a:gridCol w="5495645"/>
              </a:tblGrid>
              <a:tr h="1358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Путь (пути) движения внутри здания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ДП-И (У,О, Г,К) – доступно полностью избирательно для инвалидов с нарушением умственного развития, инвалидов с нарушением опорно-двигательного аппарата, для инвалидов с нарушением слуха, для инвалидов на креслах-колясках.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ДУ </a:t>
                      </a:r>
                      <a:r>
                        <a:rPr lang="ru-RU" sz="2000" dirty="0" smtClean="0">
                          <a:effectLst/>
                        </a:rPr>
                        <a:t>(С</a:t>
                      </a:r>
                      <a:r>
                        <a:rPr lang="ru-RU" sz="2000" dirty="0">
                          <a:effectLst/>
                        </a:rPr>
                        <a:t>) – доступно условно (сопровождение персонала) для инвалидов с нарушением  зрения.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</a:tr>
              <a:tr h="24059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Зона целевого назначения здания  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(целевого посещения объекта)              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7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Санитарно-гигиенические помещения         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Отсутствует.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52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952540"/>
              </p:ext>
            </p:extLst>
          </p:nvPr>
        </p:nvGraphicFramePr>
        <p:xfrm>
          <a:off x="1309511" y="801510"/>
          <a:ext cx="9731022" cy="5097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1884"/>
                <a:gridCol w="3996670"/>
                <a:gridCol w="5102468"/>
              </a:tblGrid>
              <a:tr h="2484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Система информации и связи (на всех зонах)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ДП (У,О,К,Г) – доступно полностью для инвалидов с нарушением умственного развития, нарушением опорно-двигательного аппарата, для инвалидов с нарушением слуха и передвигающихся на креслах-колясках.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ВНД (С) – временно недоступно для инвалидов с нарушением зрения.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/>
                </a:tc>
              </a:tr>
              <a:tr h="2484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7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Пути движения к объекту          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(от остановки транспорта)                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ДП-И (Г,У,К,О) – зона доступна полностью избирательно для инвалидов с нарушением слуха, умственного развития, для инвалидов на креслах-колясках, инвалидов с нарушением опорно-двигательного аппарата.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ВНД (С) – зона недоступна для инвалидов с нарушением зрения.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47625" marB="476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095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5956" y="824090"/>
            <a:ext cx="983262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3.5. ИТОГОВОЕ ЗАКЛЮЧЕНИЕ о состоянии доступности объекта социальной инфраструктуры</a:t>
            </a:r>
            <a:r>
              <a:rPr lang="ru-RU" sz="2800" dirty="0" smtClean="0"/>
              <a:t>.</a:t>
            </a:r>
          </a:p>
          <a:p>
            <a:endParaRPr lang="ru-RU" sz="2400" dirty="0"/>
          </a:p>
          <a:p>
            <a:r>
              <a:rPr lang="ru-RU" sz="2600" dirty="0"/>
              <a:t>По результатам обследования </a:t>
            </a:r>
            <a:r>
              <a:rPr lang="ru-RU" sz="2600" i="1" u="sng" dirty="0"/>
              <a:t>магазина торговой сети </a:t>
            </a:r>
            <a:r>
              <a:rPr lang="ru-RU" sz="2600" i="1" u="sng" dirty="0" smtClean="0"/>
              <a:t>«ХХХ»</a:t>
            </a:r>
            <a:r>
              <a:rPr lang="ru-RU" sz="2600" i="1" dirty="0" smtClean="0"/>
              <a:t>  </a:t>
            </a:r>
            <a:r>
              <a:rPr lang="ru-RU" sz="2600" dirty="0"/>
              <a:t>считаем, что объект полностью  доступен для инвалидов с нарушением опорно-двигательного аппарата, инвалидов на креслах-колясках, с поражением слуха и умственного развития.</a:t>
            </a:r>
          </a:p>
          <a:p>
            <a:r>
              <a:rPr lang="ru-RU" sz="2600" dirty="0"/>
              <a:t>Объект доступен условно для инвалидов с нарушением зрения. Организован процесс оказания услуги по сопровождению инвалидов, имеющих стойкие расстройства функции зрения. </a:t>
            </a:r>
          </a:p>
        </p:txBody>
      </p:sp>
    </p:spTree>
    <p:extLst>
      <p:ext uri="{BB962C8B-B14F-4D97-AF65-F5344CB8AC3E}">
        <p14:creationId xmlns:p14="http://schemas.microsoft.com/office/powerpoint/2010/main" val="388446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Saved Games\Desktop\GetImage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35" y="380574"/>
            <a:ext cx="9757481" cy="60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252339" y="179612"/>
            <a:ext cx="1069522" cy="70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6071" y="179612"/>
            <a:ext cx="10165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Предприятия розничной торговли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8106" y="888141"/>
            <a:ext cx="58629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зависимости от принятого в задании на проектирование приема организации обслуживания маломобильных покупателей возможны два варианта проектирования внутренней архитектурной среды.</a:t>
            </a:r>
            <a:br>
              <a:rPr lang="ru-RU" dirty="0"/>
            </a:br>
            <a:r>
              <a:rPr lang="ru-RU" dirty="0"/>
              <a:t>     </a:t>
            </a:r>
            <a:br>
              <a:rPr lang="ru-RU" dirty="0"/>
            </a:br>
            <a:r>
              <a:rPr lang="ru-RU" dirty="0"/>
              <a:t>  </a:t>
            </a:r>
            <a:r>
              <a:rPr lang="ru-RU" b="1" i="1" dirty="0" smtClean="0"/>
              <a:t>Вариант </a:t>
            </a:r>
            <a:r>
              <a:rPr lang="ru-RU" b="1" i="1" dirty="0"/>
              <a:t>"А" </a:t>
            </a:r>
            <a:r>
              <a:rPr lang="ru-RU" dirty="0"/>
              <a:t>- доступность любого места обслуживания для инвалидов; при котором следует предусматривать устройство общих универсальных путей движения, предназначенных для использования всеми категориями населения (здоровыми, инвалидами и маломобильными лицами) и приспособление для нужд лиц с нарушением здоровья, специальных мест обслуживания из состава общего числа таких мест.     </a:t>
            </a:r>
            <a:br>
              <a:rPr lang="ru-RU" dirty="0"/>
            </a:br>
            <a:r>
              <a:rPr lang="ru-RU" dirty="0"/>
              <a:t>     </a:t>
            </a:r>
            <a:r>
              <a:rPr lang="ru-RU" b="1" i="1" dirty="0"/>
              <a:t>Вариант "</a:t>
            </a:r>
            <a:r>
              <a:rPr lang="ru-RU" b="1" i="1" dirty="0" smtClean="0"/>
              <a:t>Б" </a:t>
            </a:r>
            <a:r>
              <a:rPr lang="ru-RU" dirty="0" smtClean="0"/>
              <a:t>-  </a:t>
            </a:r>
            <a:r>
              <a:rPr lang="ru-RU" dirty="0"/>
              <a:t>с</a:t>
            </a:r>
            <a:r>
              <a:rPr lang="ru-RU" dirty="0" smtClean="0"/>
              <a:t>оздание </a:t>
            </a:r>
            <a:r>
              <a:rPr lang="ru-RU" dirty="0"/>
              <a:t>условий для покупки товаров полного ассортимента в специально выделенном помещении для маломобильных покупателей. Дополнительные помещения или специальные зоны для обслуживания данного контингента должны размещаться в удобной связи с наружными входами.</a:t>
            </a:r>
          </a:p>
        </p:txBody>
      </p:sp>
      <p:pic>
        <p:nvPicPr>
          <p:cNvPr id="1026" name="Picture 2" descr="D:\ике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9" y="1538007"/>
            <a:ext cx="5041193" cy="363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72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433" y="0"/>
            <a:ext cx="5469525" cy="38188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37" y="2683379"/>
            <a:ext cx="6030993" cy="339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9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43090" y="0"/>
            <a:ext cx="2167758" cy="1237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089" y="4508938"/>
            <a:ext cx="80256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000000"/>
                </a:solidFill>
              </a:rPr>
              <a:t>☎ 8 (342) </a:t>
            </a:r>
            <a:r>
              <a:rPr lang="en-US" sz="2800" dirty="0" smtClean="0">
                <a:solidFill>
                  <a:srgbClr val="000000"/>
                </a:solidFill>
              </a:rPr>
              <a:t>244-</a:t>
            </a:r>
            <a:r>
              <a:rPr lang="ru-RU" sz="2800" dirty="0" smtClean="0">
                <a:solidFill>
                  <a:srgbClr val="000000"/>
                </a:solidFill>
              </a:rPr>
              <a:t>83</a:t>
            </a:r>
            <a:r>
              <a:rPr lang="en-US" sz="2800" dirty="0" smtClean="0">
                <a:solidFill>
                  <a:srgbClr val="000000"/>
                </a:solidFill>
              </a:rPr>
              <a:t>-9</a:t>
            </a:r>
            <a:r>
              <a:rPr lang="ru-RU" sz="2800" dirty="0" smtClean="0">
                <a:solidFill>
                  <a:srgbClr val="000000"/>
                </a:solidFill>
              </a:rPr>
              <a:t>0</a:t>
            </a:r>
            <a:r>
              <a:rPr lang="en-US" sz="2800" dirty="0" smtClean="0">
                <a:solidFill>
                  <a:srgbClr val="000000"/>
                </a:solidFill>
              </a:rPr>
              <a:t>,</a:t>
            </a:r>
            <a:r>
              <a:rPr lang="ru-RU" sz="2800" dirty="0" smtClean="0">
                <a:solidFill>
                  <a:srgbClr val="000000"/>
                </a:solidFill>
              </a:rPr>
              <a:t> 8 9026469057, 8 9124928761</a:t>
            </a:r>
          </a:p>
          <a:p>
            <a:pPr defTabSz="457200"/>
            <a:r>
              <a:rPr lang="en-US" sz="2800" dirty="0" smtClean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  <a:p>
            <a:pPr defTabSz="457200"/>
            <a:r>
              <a:rPr lang="en-US" sz="2800" dirty="0">
                <a:solidFill>
                  <a:srgbClr val="000000"/>
                </a:solidFill>
              </a:rPr>
              <a:t>✉ anodspk@mail.ru</a:t>
            </a:r>
            <a:endParaRPr lang="ru-RU" sz="2800" dirty="0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7" y="953815"/>
            <a:ext cx="11655971" cy="346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75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9372600" cy="699655"/>
          </a:xfrm>
        </p:spPr>
        <p:txBody>
          <a:bodyPr/>
          <a:lstStyle/>
          <a:p>
            <a:r>
              <a:rPr lang="ru-RU" dirty="0" smtClean="0"/>
              <a:t>Свод правил.  ГОСТ 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557" y="1092531"/>
            <a:ext cx="10902244" cy="5377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 </a:t>
            </a:r>
            <a:r>
              <a:rPr lang="ru-RU" sz="3200" b="1" dirty="0" smtClean="0"/>
              <a:t>СП 59.13330.2016 </a:t>
            </a:r>
            <a:r>
              <a:rPr lang="ru-RU" sz="2800" dirty="0" smtClean="0"/>
              <a:t>«</a:t>
            </a:r>
            <a:r>
              <a:rPr lang="ru-RU" sz="2800" dirty="0"/>
              <a:t>Доступность зданий и сооружений для маломобильных групп  населения. </a:t>
            </a:r>
            <a:r>
              <a:rPr lang="ru-RU" sz="2800" dirty="0" smtClean="0"/>
              <a:t>Актуализированная </a:t>
            </a:r>
            <a:r>
              <a:rPr lang="ru-RU" sz="2800" dirty="0"/>
              <a:t>редакция СНиП </a:t>
            </a:r>
            <a:r>
              <a:rPr lang="ru-RU" sz="2800" dirty="0" smtClean="0"/>
              <a:t>35-01-2001»</a:t>
            </a:r>
          </a:p>
          <a:p>
            <a:pPr marL="0" indent="0">
              <a:buNone/>
            </a:pPr>
            <a:r>
              <a:rPr lang="ru-RU" sz="3200" b="1" dirty="0" smtClean="0"/>
              <a:t>СП 59.13330.2020 </a:t>
            </a:r>
            <a:r>
              <a:rPr lang="ru-RU" sz="2800" dirty="0" smtClean="0"/>
              <a:t>«</a:t>
            </a:r>
            <a:r>
              <a:rPr lang="ru-RU" sz="2800" dirty="0"/>
              <a:t>Доступность зданий и сооружений для маломобильных групп населения. Актуализированная редакция СНиП 35-01-2001</a:t>
            </a:r>
            <a:r>
              <a:rPr lang="ru-RU" sz="2800" dirty="0" smtClean="0"/>
              <a:t>».</a:t>
            </a:r>
            <a:r>
              <a:rPr lang="ru-RU" sz="2800" b="1" dirty="0" smtClean="0"/>
              <a:t> С 1 сентября 2021г</a:t>
            </a:r>
            <a:r>
              <a:rPr lang="ru-RU" sz="2800" b="1" smtClean="0"/>
              <a:t>.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b="1" dirty="0" smtClean="0">
                <a:sym typeface="Wingdings"/>
              </a:rPr>
              <a:t>СП </a:t>
            </a:r>
            <a:r>
              <a:rPr lang="ru-RU" sz="2800" b="1" dirty="0">
                <a:sym typeface="Wingdings"/>
              </a:rPr>
              <a:t>136.13330.2012</a:t>
            </a:r>
            <a:r>
              <a:rPr lang="ru-RU" sz="2800" dirty="0">
                <a:sym typeface="Wingdings"/>
              </a:rPr>
              <a:t> </a:t>
            </a:r>
            <a:r>
              <a:rPr lang="ru-RU" sz="2800" dirty="0" smtClean="0">
                <a:sym typeface="Wingdings"/>
              </a:rPr>
              <a:t>«Здания </a:t>
            </a:r>
            <a:r>
              <a:rPr lang="ru-RU" sz="2800" dirty="0">
                <a:sym typeface="Wingdings"/>
              </a:rPr>
              <a:t>и сооружения. Общие положения проектирования с учетом доступности для маломобильных групп </a:t>
            </a:r>
            <a:r>
              <a:rPr lang="ru-RU" sz="2800" dirty="0" smtClean="0">
                <a:sym typeface="Wingdings"/>
              </a:rPr>
              <a:t>населения»</a:t>
            </a:r>
          </a:p>
          <a:p>
            <a:pPr marL="0" indent="0">
              <a:buNone/>
            </a:pPr>
            <a:r>
              <a:rPr lang="ru-RU" sz="2800" b="1" dirty="0"/>
              <a:t>СП 138.13330.2012 </a:t>
            </a:r>
            <a:r>
              <a:rPr lang="ru-RU" sz="2800" b="1" dirty="0" smtClean="0"/>
              <a:t>«</a:t>
            </a:r>
            <a:r>
              <a:rPr lang="ru-RU" sz="2800" dirty="0" smtClean="0"/>
              <a:t>Общественные </a:t>
            </a:r>
            <a:r>
              <a:rPr lang="ru-RU" sz="2800" dirty="0"/>
              <a:t>здания и сооружения, доступные маломобильным группам населения. Правила </a:t>
            </a:r>
            <a:r>
              <a:rPr lang="ru-RU" sz="2800" dirty="0" smtClean="0"/>
              <a:t>проектирования»</a:t>
            </a:r>
            <a:endParaRPr lang="ru-RU" sz="2800" dirty="0"/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750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1822" y="767644"/>
            <a:ext cx="107696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Создание доступной среды предполагает учет потребностей различных категорий инвалидов и других маломобильных </a:t>
            </a:r>
            <a:r>
              <a:rPr lang="ru-RU" sz="3200" dirty="0" smtClean="0"/>
              <a:t>граждан.</a:t>
            </a:r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Комплексная оценка доступности среды жизнедеятельности основана на оценке доступности социальных объектов для каждой категории </a:t>
            </a:r>
            <a:r>
              <a:rPr lang="ru-RU" sz="3200" dirty="0" smtClean="0"/>
              <a:t>инвалидности.</a:t>
            </a:r>
          </a:p>
          <a:p>
            <a:endParaRPr lang="ru-RU" sz="3200" dirty="0"/>
          </a:p>
          <a:p>
            <a:r>
              <a:rPr lang="ru-RU" sz="3200" dirty="0"/>
              <a:t>При адаптации социальных объектов проблемы разных категорий инвалидов должны решаться с применением разных мер доступности.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48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5333" y="293511"/>
            <a:ext cx="10419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Категории инвалидов в зависимости </a:t>
            </a:r>
            <a:r>
              <a:rPr lang="ru-RU" sz="3200" b="1" dirty="0" smtClean="0">
                <a:solidFill>
                  <a:srgbClr val="0070C0"/>
                </a:solidFill>
              </a:rPr>
              <a:t>от </a:t>
            </a:r>
            <a:r>
              <a:rPr lang="ru-RU" sz="3200" b="1" dirty="0">
                <a:solidFill>
                  <a:srgbClr val="0070C0"/>
                </a:solidFill>
              </a:rPr>
              <a:t>ограничения жизнедеятельности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95022" y="1501423"/>
            <a:ext cx="1038577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Инвалиды с нарушениями опорно-двигательного аппарата </a:t>
            </a:r>
            <a:r>
              <a:rPr lang="ru-RU" sz="3200" b="1" dirty="0" smtClean="0"/>
              <a:t>– О</a:t>
            </a:r>
          </a:p>
          <a:p>
            <a:endParaRPr lang="ru-RU" sz="3200" b="1" dirty="0"/>
          </a:p>
          <a:p>
            <a:r>
              <a:rPr lang="ru-RU" sz="3200" b="1" dirty="0"/>
              <a:t>Инвалиды, передвигающиеся на </a:t>
            </a:r>
            <a:r>
              <a:rPr lang="ru-RU" sz="3200" b="1" dirty="0" smtClean="0"/>
              <a:t>креслах-колясках - К</a:t>
            </a:r>
            <a:endParaRPr lang="ru-RU" sz="3200" b="1" dirty="0"/>
          </a:p>
          <a:p>
            <a:endParaRPr lang="ru-RU" sz="3200" b="1" dirty="0"/>
          </a:p>
          <a:p>
            <a:r>
              <a:rPr lang="ru-RU" sz="3200" b="1" dirty="0"/>
              <a:t>Инвалиды с нарушениями </a:t>
            </a:r>
            <a:r>
              <a:rPr lang="ru-RU" sz="3200" b="1" dirty="0" smtClean="0"/>
              <a:t>зрения - С</a:t>
            </a:r>
            <a:endParaRPr lang="ru-RU" sz="3200" b="1" dirty="0"/>
          </a:p>
          <a:p>
            <a:endParaRPr lang="ru-RU" sz="3200" b="1" dirty="0"/>
          </a:p>
          <a:p>
            <a:r>
              <a:rPr lang="ru-RU" sz="3200" b="1" dirty="0"/>
              <a:t>Инвалиды с нарушениями </a:t>
            </a:r>
            <a:r>
              <a:rPr lang="ru-RU" sz="3200" b="1" dirty="0" smtClean="0"/>
              <a:t>слуха - Г</a:t>
            </a:r>
            <a:endParaRPr lang="ru-RU" sz="3200" b="1" dirty="0"/>
          </a:p>
          <a:p>
            <a:endParaRPr lang="ru-RU" sz="3200" b="1" dirty="0"/>
          </a:p>
          <a:p>
            <a:r>
              <a:rPr lang="ru-RU" sz="3200" b="1" dirty="0"/>
              <a:t>Инвалиды с  умственными </a:t>
            </a:r>
            <a:r>
              <a:rPr lang="ru-RU" sz="3200" b="1" dirty="0" smtClean="0"/>
              <a:t>нарушениями - У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04154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69C86-3CF4-439F-AAAC-86BA45BA2B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894115" y="305378"/>
            <a:ext cx="9770838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Проведение обследования объектов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и оформление паспортов доступности</a:t>
            </a:r>
          </a:p>
        </p:txBody>
      </p:sp>
      <p:sp>
        <p:nvSpPr>
          <p:cNvPr id="92164" name="Прямоугольник 10"/>
          <p:cNvSpPr>
            <a:spLocks noChangeArrowheads="1"/>
          </p:cNvSpPr>
          <p:nvPr/>
        </p:nvSpPr>
        <p:spPr bwMode="auto">
          <a:xfrm>
            <a:off x="1796142" y="1723117"/>
            <a:ext cx="9806819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3200" dirty="0">
                <a:solidFill>
                  <a:srgbClr val="000000"/>
                </a:solidFill>
                <a:latin typeface="Calibri" pitchFamily="34" charset="0"/>
              </a:rPr>
              <a:t>По результатам натурного обследования </a:t>
            </a:r>
            <a:r>
              <a:rPr lang="ru-RU" altLang="ru-RU" sz="3200" dirty="0" smtClean="0">
                <a:solidFill>
                  <a:srgbClr val="000000"/>
                </a:solidFill>
                <a:latin typeface="Calibri" pitchFamily="34" charset="0"/>
              </a:rPr>
              <a:t>объекта Комиссией оформляется:</a:t>
            </a:r>
          </a:p>
          <a:p>
            <a:endParaRPr lang="ru-RU" altLang="ru-RU" sz="2000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ru-RU" altLang="ru-RU" sz="32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altLang="ru-RU" sz="3200" dirty="0" smtClean="0">
                <a:solidFill>
                  <a:srgbClr val="0070C0"/>
                </a:solidFill>
                <a:latin typeface="Calibri" pitchFamily="34" charset="0"/>
                <a:sym typeface="Wingdings"/>
              </a:rPr>
              <a:t>    </a:t>
            </a:r>
            <a:r>
              <a:rPr lang="ru-RU" altLang="ru-RU" sz="3200" b="1" dirty="0" smtClean="0">
                <a:solidFill>
                  <a:srgbClr val="000000"/>
                </a:solidFill>
                <a:latin typeface="Calibri" pitchFamily="34" charset="0"/>
                <a:hlinkClick r:id="rId2" action="ppaction://hlinkfile"/>
              </a:rPr>
              <a:t>акт </a:t>
            </a:r>
            <a:r>
              <a:rPr lang="ru-RU" altLang="ru-RU" sz="3200" b="1" dirty="0">
                <a:solidFill>
                  <a:srgbClr val="000000"/>
                </a:solidFill>
                <a:latin typeface="Calibri" pitchFamily="34" charset="0"/>
                <a:hlinkClick r:id="rId2" action="ppaction://hlinkfile"/>
              </a:rPr>
              <a:t>обследования </a:t>
            </a:r>
            <a:r>
              <a:rPr lang="ru-RU" altLang="ru-RU" sz="32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altLang="ru-RU" sz="3200" dirty="0" smtClean="0">
                <a:solidFill>
                  <a:srgbClr val="000000"/>
                </a:solidFill>
                <a:latin typeface="Calibri" pitchFamily="34" charset="0"/>
              </a:rPr>
              <a:t>объекта </a:t>
            </a:r>
            <a:r>
              <a:rPr lang="ru-RU" altLang="ru-RU" sz="3200" dirty="0">
                <a:solidFill>
                  <a:srgbClr val="000000"/>
                </a:solidFill>
                <a:latin typeface="Calibri" pitchFamily="34" charset="0"/>
              </a:rPr>
              <a:t>социальной </a:t>
            </a:r>
            <a:r>
              <a:rPr lang="ru-RU" altLang="ru-RU" sz="32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r>
              <a:rPr lang="ru-RU" altLang="ru-RU" sz="32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altLang="ru-RU" sz="3200" dirty="0" smtClean="0">
                <a:solidFill>
                  <a:srgbClr val="000000"/>
                </a:solidFill>
                <a:latin typeface="Calibri" pitchFamily="34" charset="0"/>
              </a:rPr>
              <a:t>         инфраструктуры</a:t>
            </a:r>
          </a:p>
          <a:p>
            <a:r>
              <a:rPr lang="ru-RU" altLang="ru-RU" sz="32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altLang="ru-RU" sz="3200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altLang="ru-RU" sz="3200" dirty="0">
                <a:solidFill>
                  <a:srgbClr val="0070C0"/>
                </a:solidFill>
                <a:latin typeface="Calibri" pitchFamily="34" charset="0"/>
                <a:sym typeface="Wingdings"/>
              </a:rPr>
              <a:t> </a:t>
            </a:r>
            <a:r>
              <a:rPr lang="ru-RU" altLang="ru-RU" sz="3200" dirty="0" smtClean="0">
                <a:solidFill>
                  <a:srgbClr val="0070C0"/>
                </a:solidFill>
                <a:latin typeface="Calibri" pitchFamily="34" charset="0"/>
                <a:sym typeface="Wingdings"/>
              </a:rPr>
              <a:t> </a:t>
            </a:r>
            <a:r>
              <a:rPr lang="ru-RU" altLang="ru-RU" sz="3200" b="1" dirty="0" smtClean="0">
                <a:solidFill>
                  <a:srgbClr val="000000"/>
                </a:solidFill>
                <a:latin typeface="Calibri" pitchFamily="34" charset="0"/>
                <a:hlinkClick r:id="rId3" action="ppaction://hlinkfile"/>
              </a:rPr>
              <a:t>паспорт </a:t>
            </a:r>
            <a:r>
              <a:rPr lang="ru-RU" altLang="ru-RU" sz="3200" b="1" dirty="0">
                <a:solidFill>
                  <a:srgbClr val="000000"/>
                </a:solidFill>
                <a:latin typeface="Calibri" pitchFamily="34" charset="0"/>
                <a:hlinkClick r:id="rId3" action="ppaction://hlinkfile"/>
              </a:rPr>
              <a:t>доступности </a:t>
            </a:r>
            <a:r>
              <a:rPr lang="ru-RU" altLang="ru-RU" sz="3200" dirty="0">
                <a:solidFill>
                  <a:srgbClr val="000000"/>
                </a:solidFill>
                <a:latin typeface="Calibri" pitchFamily="34" charset="0"/>
              </a:rPr>
              <a:t>объекта социальной  </a:t>
            </a:r>
          </a:p>
          <a:p>
            <a:r>
              <a:rPr lang="ru-RU" altLang="ru-RU" sz="3200" dirty="0">
                <a:solidFill>
                  <a:srgbClr val="000000"/>
                </a:solidFill>
                <a:latin typeface="Calibri" pitchFamily="34" charset="0"/>
              </a:rPr>
              <a:t>          инфраструктуры</a:t>
            </a:r>
          </a:p>
          <a:p>
            <a:endParaRPr lang="ru-RU" altLang="ru-RU" sz="3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93D5F6"/>
              </a:clrFrom>
              <a:clrTo>
                <a:srgbClr val="93D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4575" r="73197" b="30711"/>
          <a:stretch/>
        </p:blipFill>
        <p:spPr bwMode="auto">
          <a:xfrm>
            <a:off x="0" y="306511"/>
            <a:ext cx="1084508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9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3031027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666098_TF03031027.potx" id="{667A01F6-2F51-425F-94C1-39BDFAB2BB73}" vid="{18C78E98-E692-4FC3-9168-C02C7CDE364C}"/>
    </a:ext>
  </a:extLst>
</a:theme>
</file>

<file path=ppt/theme/theme2.xml><?xml version="1.0" encoding="utf-8"?>
<a:theme xmlns:a="http://schemas.openxmlformats.org/drawingml/2006/main" name="Тема Office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30C5B9-1E5F-4356-968E-2FC64955BFF3}">
  <ds:schemaRefs>
    <ds:schemaRef ds:uri="40262f94-9f35-4ac3-9a90-690165a166b7"/>
    <ds:schemaRef ds:uri="http://purl.org/dc/terms/"/>
    <ds:schemaRef ds:uri="a4f35948-e619-41b3-aa29-22878b09cfd2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DD6EEDF-527A-4587-A446-F1DE3EAF9D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6DFB71-5650-4E53-8134-FCF33ECDD3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tf03031027</Template>
  <TotalTime>1255</TotalTime>
  <Words>2875</Words>
  <Application>Microsoft Office PowerPoint</Application>
  <PresentationFormat>Широкоэкранный</PresentationFormat>
  <Paragraphs>377</Paragraphs>
  <Slides>59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7" baseType="lpstr">
      <vt:lpstr>Arial</vt:lpstr>
      <vt:lpstr>Calibri</vt:lpstr>
      <vt:lpstr>Corbel</vt:lpstr>
      <vt:lpstr>Symbol</vt:lpstr>
      <vt:lpstr>Times New Roman</vt:lpstr>
      <vt:lpstr>Wingdings</vt:lpstr>
      <vt:lpstr>tf03031027</vt:lpstr>
      <vt:lpstr>Документ</vt:lpstr>
      <vt:lpstr>    доступность  объектов торговли для инвалидов  и других маломобильных групп населения </vt:lpstr>
      <vt:lpstr>Нормативная база</vt:lpstr>
      <vt:lpstr>Нормативная база</vt:lpstr>
      <vt:lpstr>Презентация PowerPoint</vt:lpstr>
      <vt:lpstr>Правовая основа паспортизации</vt:lpstr>
      <vt:lpstr>Свод правил.  ГОСТ 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Доступно полностью – дп (ВАРИАНТ а- УНИВЕРСАЛЬНЫЙ ПРОЕКТ)</vt:lpstr>
      <vt:lpstr>Презентация PowerPoint</vt:lpstr>
      <vt:lpstr>Доступно частично – дч  (ВАРИАНТ б – разумное приспособление)</vt:lpstr>
      <vt:lpstr>Презентация PowerPoint</vt:lpstr>
      <vt:lpstr>   Для признания объекта частично доступным для инвалидов с нарушением зрения необходимо обеспечить следующие требования:</vt:lpstr>
      <vt:lpstr>   Для признания объекта частично доступным для инвалидов с нарушением слуха необходимо обеспечить следующие требования: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Ляйсан Илхамовна Батырова</dc:creator>
  <cp:lastModifiedBy>kyma59@outlook.com</cp:lastModifiedBy>
  <cp:revision>121</cp:revision>
  <dcterms:created xsi:type="dcterms:W3CDTF">2017-08-03T09:55:01Z</dcterms:created>
  <dcterms:modified xsi:type="dcterms:W3CDTF">2021-06-30T11:13:17Z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