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charts/chart7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0"/>
  </p:notesMasterIdLst>
  <p:sldIdLst>
    <p:sldId id="266" r:id="rId2"/>
    <p:sldId id="277" r:id="rId3"/>
    <p:sldId id="260" r:id="rId4"/>
    <p:sldId id="258" r:id="rId5"/>
    <p:sldId id="259" r:id="rId6"/>
    <p:sldId id="257" r:id="rId7"/>
    <p:sldId id="265" r:id="rId8"/>
    <p:sldId id="289" r:id="rId9"/>
    <p:sldId id="290" r:id="rId10"/>
    <p:sldId id="287" r:id="rId11"/>
    <p:sldId id="288" r:id="rId12"/>
    <p:sldId id="281" r:id="rId13"/>
    <p:sldId id="262" r:id="rId14"/>
    <p:sldId id="291" r:id="rId15"/>
    <p:sldId id="292" r:id="rId16"/>
    <p:sldId id="296" r:id="rId17"/>
    <p:sldId id="293" r:id="rId18"/>
    <p:sldId id="264" r:id="rId19"/>
    <p:sldId id="278" r:id="rId20"/>
    <p:sldId id="280" r:id="rId21"/>
    <p:sldId id="279" r:id="rId22"/>
    <p:sldId id="282" r:id="rId23"/>
    <p:sldId id="283" r:id="rId24"/>
    <p:sldId id="284" r:id="rId25"/>
    <p:sldId id="294" r:id="rId26"/>
    <p:sldId id="295" r:id="rId27"/>
    <p:sldId id="267" r:id="rId28"/>
    <p:sldId id="268" r:id="rId29"/>
    <p:sldId id="286" r:id="rId30"/>
    <p:sldId id="285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18" autoAdjust="0"/>
  </p:normalViewPr>
  <p:slideViewPr>
    <p:cSldViewPr>
      <p:cViewPr varScale="1">
        <p:scale>
          <a:sx n="66" d="100"/>
          <a:sy n="66" d="100"/>
        </p:scale>
        <p:origin x="-142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8.6742055444858343E-2"/>
          <c:w val="0.62783430031772369"/>
          <c:h val="0.850998316621089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10322,3 тыс.руб.</c:v>
                </c:pt>
              </c:strCache>
            </c:strRef>
          </c:tx>
          <c:explosion val="25"/>
          <c:dPt>
            <c:idx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dPt>
          <c:dPt>
            <c:idx val="1"/>
            <c:spPr>
              <a:solidFill>
                <a:srgbClr val="7030A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Pt>
            <c:idx val="4"/>
            <c:spPr>
              <a:solidFill>
                <a:srgbClr val="C00000"/>
              </a:solidFill>
            </c:spPr>
          </c:dPt>
          <c:dPt>
            <c:idx val="5"/>
            <c:spPr>
              <a:solidFill>
                <a:srgbClr val="FFC000"/>
              </a:solidFill>
            </c:spPr>
          </c:dPt>
          <c:dPt>
            <c:idx val="6"/>
            <c:spPr>
              <a:solidFill>
                <a:srgbClr val="002060"/>
              </a:solidFill>
            </c:spPr>
          </c:dPt>
          <c:dPt>
            <c:idx val="7"/>
            <c:spPr>
              <a:solidFill>
                <a:srgbClr val="92D050"/>
              </a:solidFill>
            </c:spPr>
          </c:dPt>
          <c:dLbls>
            <c:spPr>
              <a:noFill/>
            </c:sp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НДФЛ-814,6</c:v>
                </c:pt>
                <c:pt idx="1">
                  <c:v>Акцизы-1022,7</c:v>
                </c:pt>
                <c:pt idx="2">
                  <c:v>ЕНВД-92,5</c:v>
                </c:pt>
                <c:pt idx="3">
                  <c:v>Налог на имущество 256,0</c:v>
                </c:pt>
                <c:pt idx="4">
                  <c:v>Транспортный налог-896,8</c:v>
                </c:pt>
                <c:pt idx="5">
                  <c:v>Земельный налог-896,8</c:v>
                </c:pt>
                <c:pt idx="6">
                  <c:v>Доходы от использования имущества-298,0</c:v>
                </c:pt>
                <c:pt idx="7">
                  <c:v>Безвозмездные посупления-5964,2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7.9</c:v>
                </c:pt>
                <c:pt idx="1">
                  <c:v>9.9</c:v>
                </c:pt>
                <c:pt idx="2">
                  <c:v>0.9</c:v>
                </c:pt>
                <c:pt idx="3">
                  <c:v>2.5</c:v>
                </c:pt>
                <c:pt idx="4">
                  <c:v>9.4</c:v>
                </c:pt>
                <c:pt idx="5">
                  <c:v>8.7000000000000011</c:v>
                </c:pt>
                <c:pt idx="6">
                  <c:v>2.9</c:v>
                </c:pt>
                <c:pt idx="7">
                  <c:v>57.8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6405776580559062"/>
          <c:y val="4.0280838061467358E-2"/>
          <c:w val="0.32717030436985017"/>
          <c:h val="0.92818673460039403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2269132476861482"/>
          <c:y val="4.2658776189459756E-2"/>
          <c:w val="0.74524071004282466"/>
          <c:h val="0.7819336530001811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00B0F0"/>
            </a:solidFill>
          </c:spPr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3911.3</c:v>
                </c:pt>
                <c:pt idx="1">
                  <c:v>746.1</c:v>
                </c:pt>
                <c:pt idx="2">
                  <c:v>6109.1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3.5087719298245612E-2"/>
                  <c:y val="-7.8611210206169773E-3"/>
                </c:manualLayout>
              </c:layout>
              <c:showVal val="1"/>
            </c:dLbl>
            <c:dLbl>
              <c:idx val="2"/>
              <c:layout>
                <c:manualLayout>
                  <c:x val="2.0467836257309982E-2"/>
                  <c:y val="0.1231575626563326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4053.1</c:v>
                </c:pt>
                <c:pt idx="1">
                  <c:v>305</c:v>
                </c:pt>
                <c:pt idx="2">
                  <c:v>5964.2</c:v>
                </c:pt>
              </c:numCache>
            </c:numRef>
          </c:val>
        </c:ser>
        <c:axId val="94855936"/>
        <c:axId val="94857472"/>
      </c:barChart>
      <c:catAx>
        <c:axId val="94855936"/>
        <c:scaling>
          <c:orientation val="minMax"/>
        </c:scaling>
        <c:axPos val="b"/>
        <c:tickLblPos val="nextTo"/>
        <c:crossAx val="94857472"/>
        <c:crosses val="autoZero"/>
        <c:auto val="1"/>
        <c:lblAlgn val="ctr"/>
        <c:lblOffset val="100"/>
      </c:catAx>
      <c:valAx>
        <c:axId val="94857472"/>
        <c:scaling>
          <c:orientation val="minMax"/>
        </c:scaling>
        <c:axPos val="l"/>
        <c:majorGridlines/>
        <c:numFmt formatCode="General" sourceLinked="1"/>
        <c:tickLblPos val="nextTo"/>
        <c:crossAx val="9485593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711009807984533E-2"/>
          <c:y val="0.37116352280465514"/>
          <c:w val="0.42047048395266501"/>
          <c:h val="0.628069347466903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explosion val="8"/>
          <c:dPt>
            <c:idx val="0"/>
            <c:explosion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00B0F0"/>
              </a:solidFill>
            </c:spPr>
          </c:dPt>
          <c:dPt>
            <c:idx val="2"/>
            <c:spPr>
              <a:solidFill>
                <a:srgbClr val="00B0F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47,4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52,6</a:t>
                    </a:r>
                    <a:r>
                      <a:rPr lang="ru-RU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непрограммные направления деятельности</c:v>
                </c:pt>
                <c:pt idx="1">
                  <c:v>Муниципальные программы в т.ч</c:v>
                </c:pt>
                <c:pt idx="2">
                  <c:v>Развитие культуры-29,4%</c:v>
                </c:pt>
                <c:pt idx="3">
                  <c:v>Развитие муниципального хозяйства-23,2%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47.4</c:v>
                </c:pt>
                <c:pt idx="1">
                  <c:v>52.6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6608256204816563"/>
          <c:y val="2.6895497575985028E-2"/>
          <c:w val="0.32514550812727411"/>
          <c:h val="0.79187717439960825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10718,1</a:t>
            </a:r>
            <a:r>
              <a:rPr lang="ru-RU" dirty="0" smtClean="0"/>
              <a:t> тыс.руб.</a:t>
            </a:r>
            <a:endParaRPr lang="en-US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10718,1</c:v>
                </c:pt>
              </c:strCache>
            </c:strRef>
          </c:tx>
          <c:spPr>
            <a:solidFill>
              <a:srgbClr val="C00000"/>
            </a:solidFill>
          </c:spPr>
          <c:explosion val="25"/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rgbClr val="00B0F0"/>
              </a:solidFill>
            </c:spPr>
          </c:dPt>
          <c:dPt>
            <c:idx val="3"/>
            <c:spPr>
              <a:solidFill>
                <a:srgbClr val="7030A0"/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rgbClr val="FFC000"/>
              </a:solidFill>
            </c:spPr>
          </c:dPt>
          <c:dPt>
            <c:idx val="6"/>
            <c:spPr>
              <a:solidFill>
                <a:srgbClr val="FFFF00"/>
              </a:solidFill>
            </c:spPr>
          </c:dPt>
          <c:dLbls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общегосударственные расходы-3949,6</c:v>
                </c:pt>
                <c:pt idx="1">
                  <c:v>Национаяльная оборона-186,2</c:v>
                </c:pt>
                <c:pt idx="2">
                  <c:v>Национальная безопасность-35,2</c:v>
                </c:pt>
                <c:pt idx="3">
                  <c:v>Национальная экономика-1165,6</c:v>
                </c:pt>
                <c:pt idx="4">
                  <c:v>Жилищно-коммунальное хозяйство-1913,7</c:v>
                </c:pt>
                <c:pt idx="5">
                  <c:v>Культура-3152,4</c:v>
                </c:pt>
                <c:pt idx="6">
                  <c:v>Социальная политика-315,4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36.800000000000004</c:v>
                </c:pt>
                <c:pt idx="1">
                  <c:v>1.7</c:v>
                </c:pt>
                <c:pt idx="2">
                  <c:v>0.30000000000000032</c:v>
                </c:pt>
                <c:pt idx="3">
                  <c:v>10.9</c:v>
                </c:pt>
                <c:pt idx="4">
                  <c:v>17.899999999999999</c:v>
                </c:pt>
                <c:pt idx="5">
                  <c:v>29.4</c:v>
                </c:pt>
                <c:pt idx="6">
                  <c:v>2.9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всего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10205.799999999994</c:v>
                </c:pt>
                <c:pt idx="1">
                  <c:v>10718.1</c:v>
                </c:pt>
                <c:pt idx="2">
                  <c:v>11293.2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содержание ОМС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0"/>
                  <c:y val="0.2385128288748337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42,9%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4.3859649122807015E-3"/>
                  <c:y val="0.2357067955939534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38,4%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9005847953216373E-2"/>
                  <c:y val="0.2329007623130727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35,8%</a:t>
                    </a:r>
                    <a:endParaRPr lang="en-US" dirty="0"/>
                  </a:p>
                </c:rich>
              </c:tx>
              <c:showVal val="1"/>
            </c:dLbl>
            <c:delete val="1"/>
          </c:dLbls>
          <c:cat>
            <c:strRef>
              <c:f>Лист1!$A$2:$A$5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4380.4000000000005</c:v>
                </c:pt>
                <c:pt idx="1">
                  <c:v>4113</c:v>
                </c:pt>
                <c:pt idx="2">
                  <c:v>4047.1</c:v>
                </c:pt>
              </c:numCache>
            </c:numRef>
          </c:val>
        </c:ser>
        <c:shape val="box"/>
        <c:axId val="67647744"/>
        <c:axId val="67659264"/>
        <c:axId val="0"/>
      </c:bar3DChart>
      <c:catAx>
        <c:axId val="67647744"/>
        <c:scaling>
          <c:orientation val="minMax"/>
        </c:scaling>
        <c:axPos val="b"/>
        <c:tickLblPos val="nextTo"/>
        <c:crossAx val="67659264"/>
        <c:crosses val="autoZero"/>
        <c:auto val="1"/>
        <c:lblAlgn val="ctr"/>
        <c:lblOffset val="100"/>
      </c:catAx>
      <c:valAx>
        <c:axId val="67659264"/>
        <c:scaling>
          <c:orientation val="minMax"/>
        </c:scaling>
        <c:axPos val="l"/>
        <c:majorGridlines/>
        <c:numFmt formatCode="General" sourceLinked="1"/>
        <c:tickLblPos val="nextTo"/>
        <c:crossAx val="6764774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10718,1</a:t>
            </a:r>
            <a:r>
              <a:rPr lang="ru-RU" dirty="0" smtClean="0"/>
              <a:t> тыс.руб.</a:t>
            </a:r>
            <a:endParaRPr lang="en-US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10718,1</c:v>
                </c:pt>
              </c:strCache>
            </c:strRef>
          </c:tx>
          <c:spPr>
            <a:solidFill>
              <a:srgbClr val="C00000"/>
            </a:solidFill>
          </c:spPr>
          <c:explosion val="25"/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rgbClr val="00B0F0"/>
              </a:solidFill>
            </c:spPr>
          </c:dPt>
          <c:dPt>
            <c:idx val="3"/>
            <c:spPr>
              <a:solidFill>
                <a:srgbClr val="7030A0"/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rgbClr val="FFC000"/>
              </a:solidFill>
            </c:spPr>
          </c:dPt>
          <c:dPt>
            <c:idx val="6"/>
            <c:spPr>
              <a:solidFill>
                <a:srgbClr val="FFFF00"/>
              </a:solidFill>
            </c:spPr>
          </c:dPt>
          <c:dLbls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общегосударственные расходы-3949,6</c:v>
                </c:pt>
                <c:pt idx="1">
                  <c:v>Национаяльная оборона-186,2</c:v>
                </c:pt>
                <c:pt idx="2">
                  <c:v>Национальная безопасность-35,2</c:v>
                </c:pt>
                <c:pt idx="3">
                  <c:v>Национальная экономика-1165,6</c:v>
                </c:pt>
                <c:pt idx="4">
                  <c:v>Жилищно-коммунальное хозяйство-1913,7</c:v>
                </c:pt>
                <c:pt idx="5">
                  <c:v>Культура-3152,4</c:v>
                </c:pt>
                <c:pt idx="6">
                  <c:v>Социальная политика-315,4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36.800000000000004</c:v>
                </c:pt>
                <c:pt idx="1">
                  <c:v>1.7</c:v>
                </c:pt>
                <c:pt idx="2">
                  <c:v>0.30000000000000032</c:v>
                </c:pt>
                <c:pt idx="3">
                  <c:v>10.9</c:v>
                </c:pt>
                <c:pt idx="4">
                  <c:v>17.899999999999999</c:v>
                </c:pt>
                <c:pt idx="5">
                  <c:v>29.4</c:v>
                </c:pt>
                <c:pt idx="6">
                  <c:v>2.9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ru-RU" sz="1800" b="1" i="0" u="none" strike="noStrike" baseline="0" dirty="0" smtClean="0"/>
              <a:t>10447 </a:t>
            </a:r>
            <a:r>
              <a:rPr lang="ru-RU" dirty="0" smtClean="0"/>
              <a:t>тыс</a:t>
            </a:r>
            <a:r>
              <a:rPr lang="ru-RU" dirty="0"/>
              <a:t>. рублей</a:t>
            </a:r>
          </a:p>
        </c:rich>
      </c:tx>
      <c:layout>
        <c:manualLayout>
          <c:xMode val="edge"/>
          <c:yMode val="edge"/>
          <c:x val="0.66713159614080852"/>
          <c:y val="1.9124381092863935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2.603608743920215E-2"/>
          <c:y val="8.9884758453880068E-2"/>
          <c:w val="0.62851062525619761"/>
          <c:h val="0.880651472329635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10447,0 тыс. рублей</c:v>
                </c:pt>
              </c:strCache>
            </c:strRef>
          </c:tx>
          <c:explosion val="25"/>
          <c:dPt>
            <c:idx val="0"/>
            <c:spPr>
              <a:solidFill>
                <a:srgbClr val="00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444-47F5-9C44-5EDBD575A035}"/>
              </c:ext>
            </c:extLst>
          </c:dPt>
          <c:dPt>
            <c:idx val="1"/>
            <c:spPr>
              <a:solidFill>
                <a:srgbClr val="00CC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444-47F5-9C44-5EDBD575A035}"/>
              </c:ext>
            </c:extLst>
          </c:dPt>
          <c:dPt>
            <c:idx val="2"/>
            <c:spPr>
              <a:solidFill>
                <a:srgbClr val="FF741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444-47F5-9C44-5EDBD575A035}"/>
              </c:ext>
            </c:extLst>
          </c:dPt>
          <c:dPt>
            <c:idx val="3"/>
            <c:spPr>
              <a:solidFill>
                <a:srgbClr val="6600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444-47F5-9C44-5EDBD575A035}"/>
              </c:ext>
            </c:extLst>
          </c:dPt>
          <c:dPt>
            <c:idx val="4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444-47F5-9C44-5EDBD575A035}"/>
              </c:ext>
            </c:extLst>
          </c:dPt>
          <c:dPt>
            <c:idx val="5"/>
            <c:spPr>
              <a:solidFill>
                <a:srgbClr val="00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444-47F5-9C44-5EDBD575A035}"/>
              </c:ext>
            </c:extLst>
          </c:dPt>
          <c:dPt>
            <c:idx val="6"/>
            <c:spPr>
              <a:solidFill>
                <a:srgbClr val="66FF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444-47F5-9C44-5EDBD575A035}"/>
              </c:ext>
            </c:extLst>
          </c:dPt>
          <c:dLbls>
            <c:dLbl>
              <c:idx val="0"/>
              <c:layout>
                <c:manualLayout>
                  <c:x val="-0.10034804561945197"/>
                  <c:y val="5.1620280673421108E-2"/>
                </c:manualLayout>
              </c:layout>
              <c:dLblPos val="bestFit"/>
              <c:showLegendKey val="1"/>
              <c:showVal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444-47F5-9C44-5EDBD575A035}"/>
                </c:ext>
              </c:extLst>
            </c:dLbl>
            <c:dLbl>
              <c:idx val="1"/>
              <c:layout>
                <c:manualLayout>
                  <c:x val="7.6021246681403217E-3"/>
                  <c:y val="-0.18712351744115152"/>
                </c:manualLayout>
              </c:layout>
              <c:dLblPos val="bestFit"/>
              <c:showLegendKey val="1"/>
              <c:showVal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444-47F5-9C44-5EDBD575A035}"/>
                </c:ext>
              </c:extLst>
            </c:dLbl>
            <c:dLbl>
              <c:idx val="2"/>
              <c:layout>
                <c:manualLayout>
                  <c:x val="0"/>
                  <c:y val="-7.1807115139817135E-2"/>
                </c:manualLayout>
              </c:layout>
              <c:dLblPos val="bestFit"/>
              <c:showLegendKey val="1"/>
              <c:showVal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444-47F5-9C44-5EDBD575A035}"/>
                </c:ext>
              </c:extLst>
            </c:dLbl>
            <c:dLbl>
              <c:idx val="3"/>
              <c:layout>
                <c:manualLayout>
                  <c:x val="-6.3478144625970069E-3"/>
                  <c:y val="-0.17888290189978892"/>
                </c:manualLayout>
              </c:layout>
              <c:dLblPos val="bestFit"/>
              <c:showLegendKey val="1"/>
              <c:showVal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444-47F5-9C44-5EDBD575A035}"/>
                </c:ext>
              </c:extLst>
            </c:dLbl>
            <c:dLbl>
              <c:idx val="4"/>
              <c:layout>
                <c:manualLayout>
                  <c:x val="-1.5770825328755823E-2"/>
                  <c:y val="-0.26030407598620375"/>
                </c:manualLayout>
              </c:layout>
              <c:dLblPos val="bestFit"/>
              <c:showLegendKey val="1"/>
              <c:showVal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444-47F5-9C44-5EDBD575A035}"/>
                </c:ext>
              </c:extLst>
            </c:dLbl>
            <c:dLbl>
              <c:idx val="5"/>
              <c:layout>
                <c:manualLayout>
                  <c:x val="9.5542785610705366E-2"/>
                  <c:y val="2.8349761673067141E-2"/>
                </c:manualLayout>
              </c:layout>
              <c:dLblPos val="bestFit"/>
              <c:showLegendKey val="1"/>
              <c:showVal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444-47F5-9C44-5EDBD575A035}"/>
                </c:ext>
              </c:extLst>
            </c:dLbl>
            <c:dLbl>
              <c:idx val="6"/>
              <c:layout>
                <c:manualLayout>
                  <c:x val="4.5094912895441187E-3"/>
                  <c:y val="-0.17160108046897071"/>
                </c:manualLayout>
              </c:layout>
              <c:dLblPos val="bestFit"/>
              <c:showLegendKey val="1"/>
              <c:showVal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1444-47F5-9C44-5EDBD575A035}"/>
                </c:ext>
              </c:extLst>
            </c:dLbl>
            <c:dLbl>
              <c:idx val="7"/>
              <c:layout>
                <c:manualLayout>
                  <c:x val="7.1000197421655475E-2"/>
                  <c:y val="5.9757249194534033E-2"/>
                </c:manualLayout>
              </c:layout>
              <c:dLblPos val="bestFit"/>
              <c:showLegendKey val="1"/>
              <c:showVal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1444-47F5-9C44-5EDBD575A035}"/>
                </c:ext>
              </c:extLst>
            </c:dLbl>
            <c:dLbl>
              <c:idx val="8"/>
              <c:layout>
                <c:manualLayout>
                  <c:x val="-9.6825141072380758E-3"/>
                  <c:y val="-0.11383925882398609"/>
                </c:manualLayout>
              </c:layout>
              <c:dLblPos val="bestFit"/>
              <c:showLegendKey val="1"/>
              <c:showVal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1444-47F5-9C44-5EDBD575A035}"/>
                </c:ext>
              </c:extLst>
            </c:dLbl>
            <c:dLbl>
              <c:idx val="9"/>
              <c:layout>
                <c:manualLayout>
                  <c:x val="0.10342814294390269"/>
                  <c:y val="-0.11959246830673442"/>
                </c:manualLayout>
              </c:layout>
              <c:dLblPos val="bestFit"/>
              <c:showLegendKey val="1"/>
              <c:showVal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1444-47F5-9C44-5EDBD575A035}"/>
                </c:ext>
              </c:extLst>
            </c:dLbl>
            <c:spPr>
              <a:ln cmpd="sng"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1"/>
            <c:showVal val="1"/>
            <c:separator> 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(01 00)Общегосударственные вопросы -4351,9   </c:v>
                </c:pt>
                <c:pt idx="1">
                  <c:v>(03 00)Национальная безопасность - 86    </c:v>
                </c:pt>
                <c:pt idx="2">
                  <c:v>(04 00)Национальная экономика - 1029,0  </c:v>
                </c:pt>
                <c:pt idx="3">
                  <c:v>(05 00)ЖКХ - 1718,6   </c:v>
                </c:pt>
                <c:pt idx="4">
                  <c:v>(08 00)Культура - 2952,0</c:v>
                </c:pt>
                <c:pt idx="5">
                  <c:v>(09 00)Здравоохранение-155,7</c:v>
                </c:pt>
                <c:pt idx="6">
                  <c:v>(10 00)Соцполитика - 153,8</c:v>
                </c:pt>
              </c:strCache>
            </c:strRef>
          </c:cat>
          <c:val>
            <c:numRef>
              <c:f>Лист1!$B$2:$B$8</c:f>
              <c:numCache>
                <c:formatCode>0.00%</c:formatCode>
                <c:ptCount val="7"/>
                <c:pt idx="0">
                  <c:v>0.41600000000000031</c:v>
                </c:pt>
                <c:pt idx="1">
                  <c:v>8.0000000000000123E-3</c:v>
                </c:pt>
                <c:pt idx="2">
                  <c:v>9.8000000000000129E-2</c:v>
                </c:pt>
                <c:pt idx="3">
                  <c:v>0.16500000000000001</c:v>
                </c:pt>
                <c:pt idx="4">
                  <c:v>0.28300000000000008</c:v>
                </c:pt>
                <c:pt idx="5">
                  <c:v>1.4999999999999998E-2</c:v>
                </c:pt>
                <c:pt idx="6">
                  <c:v>1.4999999999999998E-2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1444-47F5-9C44-5EDBD575A035}"/>
            </c:ext>
          </c:extLst>
        </c:ser>
        <c:dLbls>
          <c:showVal val="1"/>
        </c:dLbls>
      </c:pie3DChart>
    </c:plotArea>
    <c:legend>
      <c:legendPos val="r"/>
      <c:layout>
        <c:manualLayout>
          <c:xMode val="edge"/>
          <c:yMode val="edge"/>
          <c:x val="0.65618288327688301"/>
          <c:y val="9.6658102245667912E-2"/>
          <c:w val="0.33538464466758111"/>
          <c:h val="0.83035552943916535"/>
        </c:manualLayout>
      </c:layout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2605,7 тыс.рублей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подпрограмма Благоустройство</c:v>
                </c:pt>
                <c:pt idx="1">
                  <c:v>подпрограмма Развитие дорожного хозяйства</c:v>
                </c:pt>
                <c:pt idx="2">
                  <c:v>подпрограмма Сод. И развитие коммунального хозяйства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1141.4000000000001</c:v>
                </c:pt>
                <c:pt idx="1">
                  <c:v>930</c:v>
                </c:pt>
                <c:pt idx="2">
                  <c:v>534.29999999999995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6254602056080159"/>
          <c:y val="9.3231335530828727E-2"/>
          <c:w val="0.33579251650931607"/>
          <c:h val="0.77351225936909573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8E4B7B-3190-492B-BA7B-9B52CE7D79BE}" type="doc">
      <dgm:prSet loTypeId="urn:microsoft.com/office/officeart/2005/8/layout/radial1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179D74B-D7BA-4ED1-A72F-D0DA76E8417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ct val="35000"/>
            </a:spcAft>
          </a:pPr>
          <a:r>
            <a:rPr lang="ru-RU" sz="2800" dirty="0" smtClean="0">
              <a:effectLst/>
              <a:latin typeface="Times New Roman" pitchFamily="18" charset="0"/>
              <a:cs typeface="Times New Roman" pitchFamily="18" charset="0"/>
            </a:rPr>
            <a:t>Всего </a:t>
          </a:r>
        </a:p>
        <a:p>
          <a:pPr>
            <a:spcAft>
              <a:spcPts val="0"/>
            </a:spcAft>
          </a:pPr>
          <a:r>
            <a:rPr lang="ru-RU" sz="2800" dirty="0" smtClean="0"/>
            <a:t>10447,0</a:t>
          </a:r>
        </a:p>
        <a:p>
          <a:pPr>
            <a:spcAft>
              <a:spcPts val="0"/>
            </a:spcAft>
          </a:pPr>
          <a:r>
            <a:rPr lang="ru-RU" sz="2800" dirty="0" smtClean="0">
              <a:effectLst/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28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2593081F-B3F6-458C-9839-9366C7AB704F}" type="parTrans" cxnId="{FB20F822-177B-4BA5-8D63-A940CF701DD6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467CE14-FCF4-4A26-A9B5-33DBF19BA512}" type="sibTrans" cxnId="{FB20F822-177B-4BA5-8D63-A940CF701DD6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65A3735-5D80-4FA3-B867-379611BFBD38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Дорожное хозяйство</a:t>
          </a:r>
        </a:p>
        <a:p>
          <a:pPr>
            <a:spcAft>
              <a:spcPts val="0"/>
            </a:spcAft>
          </a:pPr>
          <a:r>
            <a:rPr lang="ru-RU" sz="1200" dirty="0" smtClean="0"/>
            <a:t>930,0 </a:t>
          </a: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тыс. рублей (8,9% )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607EE9E9-D002-42FE-B74D-D945412804DF}" type="parTrans" cxnId="{3CCC519B-3654-49C7-866D-91000212BC6A}">
      <dgm:prSet custT="1"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CB75F3-3FAE-4B6F-BF71-2569BC52F44B}" type="sibTrans" cxnId="{3CCC519B-3654-49C7-866D-91000212BC6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A305073-4AE3-4F5A-9103-E20EE30AA624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Функционирование представительных органов местного самоуправления 110,4 тыс.рублей (1,1%)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15828F25-D9DC-474E-BDB7-D0C96BB09D53}" type="parTrans" cxnId="{1AB39086-C25E-4ABE-878B-C30FE6484202}">
      <dgm:prSet custT="1"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C62FCB-D719-489F-AD23-B2692E2F13DF}" type="sibTrans" cxnId="{1AB39086-C25E-4ABE-878B-C30FE648420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A64F063-8E2B-4178-A591-FB7DC84F714A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1200" dirty="0" smtClean="0"/>
            <a:t>Переданные полномочия  165,6  </a:t>
          </a: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тыс. рублей </a:t>
          </a:r>
          <a:r>
            <a:rPr lang="ru-RU" sz="1200" dirty="0" smtClean="0"/>
            <a:t>(1,6%)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0AA0458B-F171-4752-8952-9B01C6B0DB39}" type="parTrans" cxnId="{F718F0FC-62BE-416F-9ADA-B34C235F42C9}">
      <dgm:prSet custT="1"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C56CFB-41C2-42EC-BF79-8976EAE3D7E1}" type="sibTrans" cxnId="{F718F0FC-62BE-416F-9ADA-B34C235F42C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B234536-2071-46C6-A491-AF4B1A3F9FEB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1200" dirty="0" smtClean="0"/>
            <a:t>Благоустройство 1141,4  </a:t>
          </a: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тыс. рублей </a:t>
          </a:r>
          <a:r>
            <a:rPr lang="ru-RU" sz="1200" dirty="0" smtClean="0"/>
            <a:t>(10,9%)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11E86306-1FA3-4165-81CF-E5CFBAACAB41}" type="parTrans" cxnId="{94179C15-8BCE-4648-878D-2FDA92C3F688}">
      <dgm:prSet custT="1"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E3D30F-5CA2-4829-8D39-76AE15AD5942}" type="sibTrans" cxnId="{94179C15-8BCE-4648-878D-2FDA92C3F68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6A1BDBE-B799-45DE-8DF1-D0A56A293435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1200" dirty="0" smtClean="0"/>
            <a:t>Коммунальное и жилищное  хозяйство 577,2 </a:t>
          </a: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тыс. рублей </a:t>
          </a:r>
          <a:r>
            <a:rPr lang="ru-RU" sz="1200" dirty="0" smtClean="0"/>
            <a:t> (5,5%)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7FE7A46F-F120-46C2-8441-BB1D9BA17B40}" type="parTrans" cxnId="{D015EBAF-0B0F-4D0A-8F07-38D39946D720}">
      <dgm:prSet custT="1"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358B0F7-9D28-4C8F-9C22-734A2FEDCC8D}" type="sibTrans" cxnId="{D015EBAF-0B0F-4D0A-8F07-38D39946D72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4FA42E0-3171-4CBA-9E87-E80A4C844FE3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1200" dirty="0" smtClean="0"/>
            <a:t>Выборы депутатов 275,5 </a:t>
          </a: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тыс. рублей </a:t>
          </a:r>
          <a:r>
            <a:rPr lang="ru-RU" sz="1200" dirty="0" smtClean="0"/>
            <a:t>(2,6%)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8AB6F3CB-D047-4C8E-B920-0BDFB57A2588}" type="parTrans" cxnId="{D85264E3-9117-4119-B98B-48C5328DB343}">
      <dgm:prSet custT="1"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CB2E2B-7E53-417D-BCDE-DA522F6C8195}" type="sibTrans" cxnId="{D85264E3-9117-4119-B98B-48C5328DB34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48D7AA2-6A07-4029-958A-456C6A888F0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Содержание аппарата управления  3268,6</a:t>
          </a:r>
          <a:r>
            <a:rPr lang="ru-RU" sz="1200" dirty="0" smtClean="0"/>
            <a:t> </a:t>
          </a: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тыс. рублей </a:t>
          </a:r>
        </a:p>
        <a:p>
          <a:pPr>
            <a:spcAft>
              <a:spcPct val="35000"/>
            </a:spcAft>
          </a:pP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(</a:t>
          </a:r>
          <a:r>
            <a:rPr lang="ru-RU" sz="1200" dirty="0" smtClean="0"/>
            <a:t>31,3%)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850BDB31-7899-47A8-8A8D-2651EE81DB1C}" type="parTrans" cxnId="{EE5ED6C8-3C2A-4568-8D0F-8E9F80CDB84E}">
      <dgm:prSet custT="1"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26D90B-22ED-4AB4-8D07-24D8137BEB98}" type="sibTrans" cxnId="{EE5ED6C8-3C2A-4568-8D0F-8E9F80CDB84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52F7232-50DC-44E8-9F5D-8FEEAEB86E33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1200" dirty="0" smtClean="0"/>
            <a:t>Социальная политика 155,7 </a:t>
          </a: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тыс. рублей </a:t>
          </a:r>
          <a:r>
            <a:rPr lang="ru-RU" sz="1200" dirty="0" smtClean="0"/>
            <a:t> (1,5%)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A2E5F42E-C718-432A-8A41-71BF82BBE18E}" type="parTrans" cxnId="{452DE7E2-BFBD-4189-B0C1-D4F58042CF44}">
      <dgm:prSet custT="1"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1ADD2D1-68BE-4C39-A17E-3E7AC1D147F0}" type="sibTrans" cxnId="{452DE7E2-BFBD-4189-B0C1-D4F58042CF4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3B366E1-35BE-4501-9211-79E56F24F0B1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Содержание учреждения культуры    2952,0   </a:t>
          </a:r>
          <a:r>
            <a:rPr lang="ru-RU" sz="1200" dirty="0" smtClean="0"/>
            <a:t> </a:t>
          </a: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тыс. рублей</a:t>
          </a:r>
        </a:p>
        <a:p>
          <a:pPr>
            <a:spcAft>
              <a:spcPct val="35000"/>
            </a:spcAft>
          </a:pPr>
          <a:r>
            <a:rPr lang="ru-RU" sz="1200" dirty="0" smtClean="0"/>
            <a:t>(28,3%)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4199C120-FE21-41AC-9A33-F6885A63D66E}" type="parTrans" cxnId="{1B2D08A9-FD2B-4C26-B84F-A6C6038E479D}">
      <dgm:prSet custT="1"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4F022C-2B6F-4D5A-8949-0266BBDB6FAD}" type="sibTrans" cxnId="{1B2D08A9-FD2B-4C26-B84F-A6C6038E479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0421769-74B6-4A22-9B27-E2648C15A9CB}">
      <dgm:prSet custScaleX="145447" custScaleY="145447" custRadScaleRad="122445" custRadScaleInc="-44484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2521BC0B-77E5-4CAF-A3D8-E7A1F76743F3}" type="parTrans" cxnId="{4D4A99AA-7AD9-4DDA-8D04-C39F56BA67CF}">
      <dgm:prSet/>
      <dgm:spPr/>
      <dgm:t>
        <a:bodyPr/>
        <a:lstStyle/>
        <a:p>
          <a:endParaRPr lang="ru-RU"/>
        </a:p>
      </dgm:t>
    </dgm:pt>
    <dgm:pt modelId="{8F4D86B6-2F8D-480B-871A-65BCF23C0A34}" type="sibTrans" cxnId="{4D4A99AA-7AD9-4DDA-8D04-C39F56BA67CF}">
      <dgm:prSet/>
      <dgm:spPr/>
      <dgm:t>
        <a:bodyPr/>
        <a:lstStyle/>
        <a:p>
          <a:endParaRPr lang="ru-RU"/>
        </a:p>
      </dgm:t>
    </dgm:pt>
    <dgm:pt modelId="{0CD86F3A-5173-49A8-9921-D600480365EA}">
      <dgm:prSet custScaleX="145447" custScaleY="145447" custRadScaleRad="122445" custRadScaleInc="-44484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F2B4F9C1-E442-4D2F-8561-C80E0E76A6F9}" type="parTrans" cxnId="{3A0E46FD-AA99-4FB4-BAC5-E4AB3B9E5CFA}">
      <dgm:prSet/>
      <dgm:spPr/>
      <dgm:t>
        <a:bodyPr/>
        <a:lstStyle/>
        <a:p>
          <a:endParaRPr lang="ru-RU"/>
        </a:p>
      </dgm:t>
    </dgm:pt>
    <dgm:pt modelId="{D1EDA3E7-4A1C-4D75-AF81-584FB1A7B3DF}" type="sibTrans" cxnId="{3A0E46FD-AA99-4FB4-BAC5-E4AB3B9E5CFA}">
      <dgm:prSet/>
      <dgm:spPr/>
      <dgm:t>
        <a:bodyPr/>
        <a:lstStyle/>
        <a:p>
          <a:endParaRPr lang="ru-RU"/>
        </a:p>
      </dgm:t>
    </dgm:pt>
    <dgm:pt modelId="{FC4E895A-5CB6-4776-9D34-BC12EF08CF61}" type="pres">
      <dgm:prSet presAssocID="{1F8E4B7B-3190-492B-BA7B-9B52CE7D79B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672531-8C33-499F-A8B8-1F76FA72B8E1}" type="pres">
      <dgm:prSet presAssocID="{B179D74B-D7BA-4ED1-A72F-D0DA76E8417A}" presName="centerShape" presStyleLbl="node0" presStyleIdx="0" presStyleCnt="1" custScaleX="265065" custScaleY="193951" custLinFactNeighborX="-155" custLinFactNeighborY="-2865"/>
      <dgm:spPr/>
      <dgm:t>
        <a:bodyPr/>
        <a:lstStyle/>
        <a:p>
          <a:endParaRPr lang="ru-RU"/>
        </a:p>
      </dgm:t>
    </dgm:pt>
    <dgm:pt modelId="{2CB797D3-131D-4B40-8D1C-3C0BCCD4E26A}" type="pres">
      <dgm:prSet presAssocID="{607EE9E9-D002-42FE-B74D-D945412804DF}" presName="Name9" presStyleLbl="parChTrans1D2" presStyleIdx="0" presStyleCnt="9"/>
      <dgm:spPr/>
      <dgm:t>
        <a:bodyPr/>
        <a:lstStyle/>
        <a:p>
          <a:endParaRPr lang="ru-RU"/>
        </a:p>
      </dgm:t>
    </dgm:pt>
    <dgm:pt modelId="{9C4E9843-91FB-4B66-AD05-A718EA51A920}" type="pres">
      <dgm:prSet presAssocID="{607EE9E9-D002-42FE-B74D-D945412804DF}" presName="connTx" presStyleLbl="parChTrans1D2" presStyleIdx="0" presStyleCnt="9"/>
      <dgm:spPr/>
      <dgm:t>
        <a:bodyPr/>
        <a:lstStyle/>
        <a:p>
          <a:endParaRPr lang="ru-RU"/>
        </a:p>
      </dgm:t>
    </dgm:pt>
    <dgm:pt modelId="{9F81A141-1B04-4A03-B238-37F7A90993F2}" type="pres">
      <dgm:prSet presAssocID="{065A3735-5D80-4FA3-B867-379611BFBD38}" presName="node" presStyleLbl="node1" presStyleIdx="0" presStyleCnt="9" custScaleX="143477" custScaleY="145447" custRadScaleRad="128083" custRadScaleInc="-231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F81971-61A1-4CB0-8EEA-38BD69D84A68}" type="pres">
      <dgm:prSet presAssocID="{15828F25-D9DC-474E-BDB7-D0C96BB09D53}" presName="Name9" presStyleLbl="parChTrans1D2" presStyleIdx="1" presStyleCnt="9"/>
      <dgm:spPr/>
      <dgm:t>
        <a:bodyPr/>
        <a:lstStyle/>
        <a:p>
          <a:endParaRPr lang="ru-RU"/>
        </a:p>
      </dgm:t>
    </dgm:pt>
    <dgm:pt modelId="{40A4609C-9060-46DB-B6FB-91E6E6B2159D}" type="pres">
      <dgm:prSet presAssocID="{15828F25-D9DC-474E-BDB7-D0C96BB09D53}" presName="connTx" presStyleLbl="parChTrans1D2" presStyleIdx="1" presStyleCnt="9"/>
      <dgm:spPr/>
      <dgm:t>
        <a:bodyPr/>
        <a:lstStyle/>
        <a:p>
          <a:endParaRPr lang="ru-RU"/>
        </a:p>
      </dgm:t>
    </dgm:pt>
    <dgm:pt modelId="{B4689F4D-C616-4B5A-AB08-969AFEC6F29C}" type="pres">
      <dgm:prSet presAssocID="{5A305073-4AE3-4F5A-9103-E20EE30AA624}" presName="node" presStyleLbl="node1" presStyleIdx="1" presStyleCnt="9" custScaleX="128065" custScaleY="145671" custRadScaleRad="102635" custRadScaleInc="-65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9AA90-6398-4A9E-9C90-9A289D0B4ED1}" type="pres">
      <dgm:prSet presAssocID="{0AA0458B-F171-4752-8952-9B01C6B0DB39}" presName="Name9" presStyleLbl="parChTrans1D2" presStyleIdx="2" presStyleCnt="9"/>
      <dgm:spPr/>
      <dgm:t>
        <a:bodyPr/>
        <a:lstStyle/>
        <a:p>
          <a:endParaRPr lang="ru-RU"/>
        </a:p>
      </dgm:t>
    </dgm:pt>
    <dgm:pt modelId="{2AE10A3F-8376-4022-8435-7D23E2A99C52}" type="pres">
      <dgm:prSet presAssocID="{0AA0458B-F171-4752-8952-9B01C6B0DB39}" presName="connTx" presStyleLbl="parChTrans1D2" presStyleIdx="2" presStyleCnt="9"/>
      <dgm:spPr/>
      <dgm:t>
        <a:bodyPr/>
        <a:lstStyle/>
        <a:p>
          <a:endParaRPr lang="ru-RU"/>
        </a:p>
      </dgm:t>
    </dgm:pt>
    <dgm:pt modelId="{8E90EB8E-B405-4CFE-8B98-4A3730E11E4A}" type="pres">
      <dgm:prSet presAssocID="{2A64F063-8E2B-4178-A591-FB7DC84F714A}" presName="node" presStyleLbl="node1" presStyleIdx="2" presStyleCnt="9" custScaleX="120799" custScaleY="84494" custRadScaleRad="149755" custRadScaleInc="-131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3AFAD6-9784-476C-B26A-F6CCAEF2A753}" type="pres">
      <dgm:prSet presAssocID="{11E86306-1FA3-4165-81CF-E5CFBAACAB41}" presName="Name9" presStyleLbl="parChTrans1D2" presStyleIdx="3" presStyleCnt="9"/>
      <dgm:spPr/>
      <dgm:t>
        <a:bodyPr/>
        <a:lstStyle/>
        <a:p>
          <a:endParaRPr lang="ru-RU"/>
        </a:p>
      </dgm:t>
    </dgm:pt>
    <dgm:pt modelId="{6C400A76-512C-4622-ABC7-4A7262143CD7}" type="pres">
      <dgm:prSet presAssocID="{11E86306-1FA3-4165-81CF-E5CFBAACAB41}" presName="connTx" presStyleLbl="parChTrans1D2" presStyleIdx="3" presStyleCnt="9"/>
      <dgm:spPr/>
      <dgm:t>
        <a:bodyPr/>
        <a:lstStyle/>
        <a:p>
          <a:endParaRPr lang="ru-RU"/>
        </a:p>
      </dgm:t>
    </dgm:pt>
    <dgm:pt modelId="{30E7B6AA-B589-42F5-B263-2F67E7BFE06E}" type="pres">
      <dgm:prSet presAssocID="{1B234536-2071-46C6-A491-AF4B1A3F9FEB}" presName="node" presStyleLbl="node1" presStyleIdx="3" presStyleCnt="9" custScaleX="145447" custScaleY="108474" custRadScaleRad="138533" custRadScaleInc="-1030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E479B8-58DF-48DD-AC0B-D0C5FC6877CB}" type="pres">
      <dgm:prSet presAssocID="{7FE7A46F-F120-46C2-8441-BB1D9BA17B40}" presName="Name9" presStyleLbl="parChTrans1D2" presStyleIdx="4" presStyleCnt="9"/>
      <dgm:spPr/>
      <dgm:t>
        <a:bodyPr/>
        <a:lstStyle/>
        <a:p>
          <a:endParaRPr lang="ru-RU"/>
        </a:p>
      </dgm:t>
    </dgm:pt>
    <dgm:pt modelId="{6CEA8AA8-969F-4D16-AA37-493DEC7B2497}" type="pres">
      <dgm:prSet presAssocID="{7FE7A46F-F120-46C2-8441-BB1D9BA17B40}" presName="connTx" presStyleLbl="parChTrans1D2" presStyleIdx="4" presStyleCnt="9"/>
      <dgm:spPr/>
      <dgm:t>
        <a:bodyPr/>
        <a:lstStyle/>
        <a:p>
          <a:endParaRPr lang="ru-RU"/>
        </a:p>
      </dgm:t>
    </dgm:pt>
    <dgm:pt modelId="{A6529843-AF44-44C9-93DF-E3B0991FDD04}" type="pres">
      <dgm:prSet presAssocID="{C6A1BDBE-B799-45DE-8DF1-D0A56A293435}" presName="node" presStyleLbl="node1" presStyleIdx="4" presStyleCnt="9" custScaleX="145447" custScaleY="108694" custRadScaleRad="162742" custRadScaleInc="-196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B1C879-ADD1-46CE-9D67-364F5ECE1CD3}" type="pres">
      <dgm:prSet presAssocID="{8AB6F3CB-D047-4C8E-B920-0BDFB57A2588}" presName="Name9" presStyleLbl="parChTrans1D2" presStyleIdx="5" presStyleCnt="9"/>
      <dgm:spPr/>
      <dgm:t>
        <a:bodyPr/>
        <a:lstStyle/>
        <a:p>
          <a:endParaRPr lang="ru-RU"/>
        </a:p>
      </dgm:t>
    </dgm:pt>
    <dgm:pt modelId="{62ECBD28-2110-4395-8718-5D140BE52464}" type="pres">
      <dgm:prSet presAssocID="{8AB6F3CB-D047-4C8E-B920-0BDFB57A2588}" presName="connTx" presStyleLbl="parChTrans1D2" presStyleIdx="5" presStyleCnt="9"/>
      <dgm:spPr/>
      <dgm:t>
        <a:bodyPr/>
        <a:lstStyle/>
        <a:p>
          <a:endParaRPr lang="ru-RU"/>
        </a:p>
      </dgm:t>
    </dgm:pt>
    <dgm:pt modelId="{5A8679B6-7689-4D75-A7A5-C24CDE107484}" type="pres">
      <dgm:prSet presAssocID="{84FA42E0-3171-4CBA-9E87-E80A4C844FE3}" presName="node" presStyleLbl="node1" presStyleIdx="5" presStyleCnt="9" custScaleX="145227" custScaleY="120794" custRadScaleRad="105350" custRadScaleInc="-274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442AC-CDA8-474B-92EE-3D632F0EC957}" type="pres">
      <dgm:prSet presAssocID="{850BDB31-7899-47A8-8A8D-2651EE81DB1C}" presName="Name9" presStyleLbl="parChTrans1D2" presStyleIdx="6" presStyleCnt="9"/>
      <dgm:spPr/>
      <dgm:t>
        <a:bodyPr/>
        <a:lstStyle/>
        <a:p>
          <a:endParaRPr lang="ru-RU"/>
        </a:p>
      </dgm:t>
    </dgm:pt>
    <dgm:pt modelId="{B6C2774B-CEC3-4885-8925-9AD4E72E39CE}" type="pres">
      <dgm:prSet presAssocID="{850BDB31-7899-47A8-8A8D-2651EE81DB1C}" presName="connTx" presStyleLbl="parChTrans1D2" presStyleIdx="6" presStyleCnt="9"/>
      <dgm:spPr/>
      <dgm:t>
        <a:bodyPr/>
        <a:lstStyle/>
        <a:p>
          <a:endParaRPr lang="ru-RU"/>
        </a:p>
      </dgm:t>
    </dgm:pt>
    <dgm:pt modelId="{D418F6EB-147F-4047-B751-E8166DE58772}" type="pres">
      <dgm:prSet presAssocID="{948D7AA2-6A07-4029-958A-456C6A888F0B}" presName="node" presStyleLbl="node1" presStyleIdx="6" presStyleCnt="9" custScaleX="132903" custScaleY="145447" custRadScaleRad="142267" custRadScaleInc="-20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11171-4868-4B1B-8C84-7AFE7DA92B72}" type="pres">
      <dgm:prSet presAssocID="{A2E5F42E-C718-432A-8A41-71BF82BBE18E}" presName="Name9" presStyleLbl="parChTrans1D2" presStyleIdx="7" presStyleCnt="9"/>
      <dgm:spPr/>
      <dgm:t>
        <a:bodyPr/>
        <a:lstStyle/>
        <a:p>
          <a:endParaRPr lang="ru-RU"/>
        </a:p>
      </dgm:t>
    </dgm:pt>
    <dgm:pt modelId="{5514A104-9BD3-4559-9BDA-E17D63A5FAED}" type="pres">
      <dgm:prSet presAssocID="{A2E5F42E-C718-432A-8A41-71BF82BBE18E}" presName="connTx" presStyleLbl="parChTrans1D2" presStyleIdx="7" presStyleCnt="9"/>
      <dgm:spPr/>
      <dgm:t>
        <a:bodyPr/>
        <a:lstStyle/>
        <a:p>
          <a:endParaRPr lang="ru-RU"/>
        </a:p>
      </dgm:t>
    </dgm:pt>
    <dgm:pt modelId="{9779251D-D94F-458D-8625-FA8430489ABD}" type="pres">
      <dgm:prSet presAssocID="{052F7232-50DC-44E8-9F5D-8FEEAEB86E33}" presName="node" presStyleLbl="node1" presStyleIdx="7" presStyleCnt="9" custScaleX="145447" custScaleY="145447" custRadScaleRad="146201" custRadScaleInc="-57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04AD7-3C30-42FD-9169-981E636C19E5}" type="pres">
      <dgm:prSet presAssocID="{4199C120-FE21-41AC-9A33-F6885A63D66E}" presName="Name9" presStyleLbl="parChTrans1D2" presStyleIdx="8" presStyleCnt="9"/>
      <dgm:spPr/>
      <dgm:t>
        <a:bodyPr/>
        <a:lstStyle/>
        <a:p>
          <a:endParaRPr lang="ru-RU"/>
        </a:p>
      </dgm:t>
    </dgm:pt>
    <dgm:pt modelId="{ACABAC21-A12D-4CBC-B952-3A73C95768F1}" type="pres">
      <dgm:prSet presAssocID="{4199C120-FE21-41AC-9A33-F6885A63D66E}" presName="connTx" presStyleLbl="parChTrans1D2" presStyleIdx="8" presStyleCnt="9"/>
      <dgm:spPr/>
      <dgm:t>
        <a:bodyPr/>
        <a:lstStyle/>
        <a:p>
          <a:endParaRPr lang="ru-RU"/>
        </a:p>
      </dgm:t>
    </dgm:pt>
    <dgm:pt modelId="{21AB2C71-7445-44F1-88DA-8920B87614F7}" type="pres">
      <dgm:prSet presAssocID="{C3B366E1-35BE-4501-9211-79E56F24F0B1}" presName="node" presStyleLbl="node1" presStyleIdx="8" presStyleCnt="9" custScaleX="145447" custScaleY="109366" custRadScaleRad="177970" custRadScaleInc="-140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3A3270-01D0-4B75-B540-2F2C1A5E673C}" type="presOf" srcId="{A2E5F42E-C718-432A-8A41-71BF82BBE18E}" destId="{BC211171-4868-4B1B-8C84-7AFE7DA92B72}" srcOrd="0" destOrd="0" presId="urn:microsoft.com/office/officeart/2005/8/layout/radial1"/>
    <dgm:cxn modelId="{8F5C7A7F-233E-4534-83A8-35CBA40AEDDA}" type="presOf" srcId="{4199C120-FE21-41AC-9A33-F6885A63D66E}" destId="{38A04AD7-3C30-42FD-9169-981E636C19E5}" srcOrd="0" destOrd="0" presId="urn:microsoft.com/office/officeart/2005/8/layout/radial1"/>
    <dgm:cxn modelId="{3CCC519B-3654-49C7-866D-91000212BC6A}" srcId="{B179D74B-D7BA-4ED1-A72F-D0DA76E8417A}" destId="{065A3735-5D80-4FA3-B867-379611BFBD38}" srcOrd="0" destOrd="0" parTransId="{607EE9E9-D002-42FE-B74D-D945412804DF}" sibTransId="{44CB75F3-3FAE-4B6F-BF71-2569BC52F44B}"/>
    <dgm:cxn modelId="{7A46F99F-1E8D-4B7D-B55A-564303093C25}" type="presOf" srcId="{0AA0458B-F171-4752-8952-9B01C6B0DB39}" destId="{2AE10A3F-8376-4022-8435-7D23E2A99C52}" srcOrd="1" destOrd="0" presId="urn:microsoft.com/office/officeart/2005/8/layout/radial1"/>
    <dgm:cxn modelId="{2E4661A7-A608-47A1-8899-2DC158456825}" type="presOf" srcId="{0AA0458B-F171-4752-8952-9B01C6B0DB39}" destId="{9A99AA90-6398-4A9E-9C90-9A289D0B4ED1}" srcOrd="0" destOrd="0" presId="urn:microsoft.com/office/officeart/2005/8/layout/radial1"/>
    <dgm:cxn modelId="{A6C6A734-C6D8-4506-B595-37C7D54006CC}" type="presOf" srcId="{15828F25-D9DC-474E-BDB7-D0C96BB09D53}" destId="{40A4609C-9060-46DB-B6FB-91E6E6B2159D}" srcOrd="1" destOrd="0" presId="urn:microsoft.com/office/officeart/2005/8/layout/radial1"/>
    <dgm:cxn modelId="{4F19B2F8-5F81-4144-B918-379AEBAA7D37}" type="presOf" srcId="{052F7232-50DC-44E8-9F5D-8FEEAEB86E33}" destId="{9779251D-D94F-458D-8625-FA8430489ABD}" srcOrd="0" destOrd="0" presId="urn:microsoft.com/office/officeart/2005/8/layout/radial1"/>
    <dgm:cxn modelId="{73E6318C-B72A-4261-96B9-5D0A15DCCBC7}" type="presOf" srcId="{607EE9E9-D002-42FE-B74D-D945412804DF}" destId="{9C4E9843-91FB-4B66-AD05-A718EA51A920}" srcOrd="1" destOrd="0" presId="urn:microsoft.com/office/officeart/2005/8/layout/radial1"/>
    <dgm:cxn modelId="{C4443928-D6F5-4B45-B9DC-9DEC02BD5C09}" type="presOf" srcId="{11E86306-1FA3-4165-81CF-E5CFBAACAB41}" destId="{6C400A76-512C-4622-ABC7-4A7262143CD7}" srcOrd="1" destOrd="0" presId="urn:microsoft.com/office/officeart/2005/8/layout/radial1"/>
    <dgm:cxn modelId="{6FAC35AB-6BA7-434A-8E66-7364BF1EAE2E}" type="presOf" srcId="{4199C120-FE21-41AC-9A33-F6885A63D66E}" destId="{ACABAC21-A12D-4CBC-B952-3A73C95768F1}" srcOrd="1" destOrd="0" presId="urn:microsoft.com/office/officeart/2005/8/layout/radial1"/>
    <dgm:cxn modelId="{22B26C95-BA7E-4332-BAB2-D7DC7BF02778}" type="presOf" srcId="{850BDB31-7899-47A8-8A8D-2651EE81DB1C}" destId="{A5A442AC-CDA8-474B-92EE-3D632F0EC957}" srcOrd="0" destOrd="0" presId="urn:microsoft.com/office/officeart/2005/8/layout/radial1"/>
    <dgm:cxn modelId="{0BD78F1A-A5F2-486E-8A50-D099FC59B757}" type="presOf" srcId="{8AB6F3CB-D047-4C8E-B920-0BDFB57A2588}" destId="{62ECBD28-2110-4395-8718-5D140BE52464}" srcOrd="1" destOrd="0" presId="urn:microsoft.com/office/officeart/2005/8/layout/radial1"/>
    <dgm:cxn modelId="{2D573F77-BB08-4DEF-89E2-4CBFBC887C2E}" type="presOf" srcId="{11E86306-1FA3-4165-81CF-E5CFBAACAB41}" destId="{D23AFAD6-9784-476C-B26A-F6CCAEF2A753}" srcOrd="0" destOrd="0" presId="urn:microsoft.com/office/officeart/2005/8/layout/radial1"/>
    <dgm:cxn modelId="{A31B5AFC-FBEC-4DD3-B0D0-65A254F6E389}" type="presOf" srcId="{065A3735-5D80-4FA3-B867-379611BFBD38}" destId="{9F81A141-1B04-4A03-B238-37F7A90993F2}" srcOrd="0" destOrd="0" presId="urn:microsoft.com/office/officeart/2005/8/layout/radial1"/>
    <dgm:cxn modelId="{25A1A616-0D2B-48B5-8ECA-FF2B1E50A851}" type="presOf" srcId="{5A305073-4AE3-4F5A-9103-E20EE30AA624}" destId="{B4689F4D-C616-4B5A-AB08-969AFEC6F29C}" srcOrd="0" destOrd="0" presId="urn:microsoft.com/office/officeart/2005/8/layout/radial1"/>
    <dgm:cxn modelId="{D85264E3-9117-4119-B98B-48C5328DB343}" srcId="{B179D74B-D7BA-4ED1-A72F-D0DA76E8417A}" destId="{84FA42E0-3171-4CBA-9E87-E80A4C844FE3}" srcOrd="5" destOrd="0" parTransId="{8AB6F3CB-D047-4C8E-B920-0BDFB57A2588}" sibTransId="{8ECB2E2B-7E53-417D-BCDE-DA522F6C8195}"/>
    <dgm:cxn modelId="{6C14535A-C70A-4014-A696-64A8ED17269C}" type="presOf" srcId="{B179D74B-D7BA-4ED1-A72F-D0DA76E8417A}" destId="{22672531-8C33-499F-A8B8-1F76FA72B8E1}" srcOrd="0" destOrd="0" presId="urn:microsoft.com/office/officeart/2005/8/layout/radial1"/>
    <dgm:cxn modelId="{EE5ED6C8-3C2A-4568-8D0F-8E9F80CDB84E}" srcId="{B179D74B-D7BA-4ED1-A72F-D0DA76E8417A}" destId="{948D7AA2-6A07-4029-958A-456C6A888F0B}" srcOrd="6" destOrd="0" parTransId="{850BDB31-7899-47A8-8A8D-2651EE81DB1C}" sibTransId="{5E26D90B-22ED-4AB4-8D07-24D8137BEB98}"/>
    <dgm:cxn modelId="{1E739E0F-B833-4E11-BF53-ED5C1E5779D8}" type="presOf" srcId="{C6A1BDBE-B799-45DE-8DF1-D0A56A293435}" destId="{A6529843-AF44-44C9-93DF-E3B0991FDD04}" srcOrd="0" destOrd="0" presId="urn:microsoft.com/office/officeart/2005/8/layout/radial1"/>
    <dgm:cxn modelId="{2DDCB303-2A9B-42CA-9C04-BD5AE376D508}" type="presOf" srcId="{607EE9E9-D002-42FE-B74D-D945412804DF}" destId="{2CB797D3-131D-4B40-8D1C-3C0BCCD4E26A}" srcOrd="0" destOrd="0" presId="urn:microsoft.com/office/officeart/2005/8/layout/radial1"/>
    <dgm:cxn modelId="{56681DC3-05F7-4C36-85D0-156597ADD942}" type="presOf" srcId="{15828F25-D9DC-474E-BDB7-D0C96BB09D53}" destId="{09F81971-61A1-4CB0-8EEA-38BD69D84A68}" srcOrd="0" destOrd="0" presId="urn:microsoft.com/office/officeart/2005/8/layout/radial1"/>
    <dgm:cxn modelId="{4D4A99AA-7AD9-4DDA-8D04-C39F56BA67CF}" srcId="{1F8E4B7B-3190-492B-BA7B-9B52CE7D79BE}" destId="{00421769-74B6-4A22-9B27-E2648C15A9CB}" srcOrd="1" destOrd="0" parTransId="{2521BC0B-77E5-4CAF-A3D8-E7A1F76743F3}" sibTransId="{8F4D86B6-2F8D-480B-871A-65BCF23C0A34}"/>
    <dgm:cxn modelId="{A06B91EE-C260-4C9C-8905-2478FE6C32CC}" type="presOf" srcId="{A2E5F42E-C718-432A-8A41-71BF82BBE18E}" destId="{5514A104-9BD3-4559-9BDA-E17D63A5FAED}" srcOrd="1" destOrd="0" presId="urn:microsoft.com/office/officeart/2005/8/layout/radial1"/>
    <dgm:cxn modelId="{73082483-B107-4584-8EA7-9DE37CA47999}" type="presOf" srcId="{7FE7A46F-F120-46C2-8441-BB1D9BA17B40}" destId="{6CE479B8-58DF-48DD-AC0B-D0C5FC6877CB}" srcOrd="0" destOrd="0" presId="urn:microsoft.com/office/officeart/2005/8/layout/radial1"/>
    <dgm:cxn modelId="{2449B76A-E324-419A-B17E-71BBDEABC0E0}" type="presOf" srcId="{1B234536-2071-46C6-A491-AF4B1A3F9FEB}" destId="{30E7B6AA-B589-42F5-B263-2F67E7BFE06E}" srcOrd="0" destOrd="0" presId="urn:microsoft.com/office/officeart/2005/8/layout/radial1"/>
    <dgm:cxn modelId="{E2B26A41-3E72-48CE-89A4-13DDD42C9281}" type="presOf" srcId="{1F8E4B7B-3190-492B-BA7B-9B52CE7D79BE}" destId="{FC4E895A-5CB6-4776-9D34-BC12EF08CF61}" srcOrd="0" destOrd="0" presId="urn:microsoft.com/office/officeart/2005/8/layout/radial1"/>
    <dgm:cxn modelId="{94179C15-8BCE-4648-878D-2FDA92C3F688}" srcId="{B179D74B-D7BA-4ED1-A72F-D0DA76E8417A}" destId="{1B234536-2071-46C6-A491-AF4B1A3F9FEB}" srcOrd="3" destOrd="0" parTransId="{11E86306-1FA3-4165-81CF-E5CFBAACAB41}" sibTransId="{1EE3D30F-5CA2-4829-8D39-76AE15AD5942}"/>
    <dgm:cxn modelId="{9BAB9596-53D6-45D1-8B08-0D618E7BC928}" type="presOf" srcId="{8AB6F3CB-D047-4C8E-B920-0BDFB57A2588}" destId="{1BB1C879-ADD1-46CE-9D67-364F5ECE1CD3}" srcOrd="0" destOrd="0" presId="urn:microsoft.com/office/officeart/2005/8/layout/radial1"/>
    <dgm:cxn modelId="{1AB39086-C25E-4ABE-878B-C30FE6484202}" srcId="{B179D74B-D7BA-4ED1-A72F-D0DA76E8417A}" destId="{5A305073-4AE3-4F5A-9103-E20EE30AA624}" srcOrd="1" destOrd="0" parTransId="{15828F25-D9DC-474E-BDB7-D0C96BB09D53}" sibTransId="{E9C62FCB-D719-489F-AD23-B2692E2F13DF}"/>
    <dgm:cxn modelId="{148B2C27-2234-4ACC-8D57-9CBC8FA14B84}" type="presOf" srcId="{948D7AA2-6A07-4029-958A-456C6A888F0B}" destId="{D418F6EB-147F-4047-B751-E8166DE58772}" srcOrd="0" destOrd="0" presId="urn:microsoft.com/office/officeart/2005/8/layout/radial1"/>
    <dgm:cxn modelId="{3A0E46FD-AA99-4FB4-BAC5-E4AB3B9E5CFA}" srcId="{1F8E4B7B-3190-492B-BA7B-9B52CE7D79BE}" destId="{0CD86F3A-5173-49A8-9921-D600480365EA}" srcOrd="2" destOrd="0" parTransId="{F2B4F9C1-E442-4D2F-8561-C80E0E76A6F9}" sibTransId="{D1EDA3E7-4A1C-4D75-AF81-584FB1A7B3DF}"/>
    <dgm:cxn modelId="{34E6B25A-B75D-4DD6-8F5A-2436A33529BF}" type="presOf" srcId="{850BDB31-7899-47A8-8A8D-2651EE81DB1C}" destId="{B6C2774B-CEC3-4885-8925-9AD4E72E39CE}" srcOrd="1" destOrd="0" presId="urn:microsoft.com/office/officeart/2005/8/layout/radial1"/>
    <dgm:cxn modelId="{3608639B-D439-4F5C-8D28-6B01D3220658}" type="presOf" srcId="{2A64F063-8E2B-4178-A591-FB7DC84F714A}" destId="{8E90EB8E-B405-4CFE-8B98-4A3730E11E4A}" srcOrd="0" destOrd="0" presId="urn:microsoft.com/office/officeart/2005/8/layout/radial1"/>
    <dgm:cxn modelId="{F718F0FC-62BE-416F-9ADA-B34C235F42C9}" srcId="{B179D74B-D7BA-4ED1-A72F-D0DA76E8417A}" destId="{2A64F063-8E2B-4178-A591-FB7DC84F714A}" srcOrd="2" destOrd="0" parTransId="{0AA0458B-F171-4752-8952-9B01C6B0DB39}" sibTransId="{D9C56CFB-41C2-42EC-BF79-8976EAE3D7E1}"/>
    <dgm:cxn modelId="{452DE7E2-BFBD-4189-B0C1-D4F58042CF44}" srcId="{B179D74B-D7BA-4ED1-A72F-D0DA76E8417A}" destId="{052F7232-50DC-44E8-9F5D-8FEEAEB86E33}" srcOrd="7" destOrd="0" parTransId="{A2E5F42E-C718-432A-8A41-71BF82BBE18E}" sibTransId="{71ADD2D1-68BE-4C39-A17E-3E7AC1D147F0}"/>
    <dgm:cxn modelId="{8B5CDBBC-65C4-4492-A03E-2D52F940642A}" type="presOf" srcId="{C3B366E1-35BE-4501-9211-79E56F24F0B1}" destId="{21AB2C71-7445-44F1-88DA-8920B87614F7}" srcOrd="0" destOrd="0" presId="urn:microsoft.com/office/officeart/2005/8/layout/radial1"/>
    <dgm:cxn modelId="{FB20F822-177B-4BA5-8D63-A940CF701DD6}" srcId="{1F8E4B7B-3190-492B-BA7B-9B52CE7D79BE}" destId="{B179D74B-D7BA-4ED1-A72F-D0DA76E8417A}" srcOrd="0" destOrd="0" parTransId="{2593081F-B3F6-458C-9839-9366C7AB704F}" sibTransId="{C467CE14-FCF4-4A26-A9B5-33DBF19BA512}"/>
    <dgm:cxn modelId="{D015EBAF-0B0F-4D0A-8F07-38D39946D720}" srcId="{B179D74B-D7BA-4ED1-A72F-D0DA76E8417A}" destId="{C6A1BDBE-B799-45DE-8DF1-D0A56A293435}" srcOrd="4" destOrd="0" parTransId="{7FE7A46F-F120-46C2-8441-BB1D9BA17B40}" sibTransId="{B358B0F7-9D28-4C8F-9C22-734A2FEDCC8D}"/>
    <dgm:cxn modelId="{179F3BFC-853F-4366-94CF-193089EEB67B}" type="presOf" srcId="{84FA42E0-3171-4CBA-9E87-E80A4C844FE3}" destId="{5A8679B6-7689-4D75-A7A5-C24CDE107484}" srcOrd="0" destOrd="0" presId="urn:microsoft.com/office/officeart/2005/8/layout/radial1"/>
    <dgm:cxn modelId="{1B2D08A9-FD2B-4C26-B84F-A6C6038E479D}" srcId="{B179D74B-D7BA-4ED1-A72F-D0DA76E8417A}" destId="{C3B366E1-35BE-4501-9211-79E56F24F0B1}" srcOrd="8" destOrd="0" parTransId="{4199C120-FE21-41AC-9A33-F6885A63D66E}" sibTransId="{AB4F022C-2B6F-4D5A-8949-0266BBDB6FAD}"/>
    <dgm:cxn modelId="{3DBEBD53-ABD7-43BE-90F1-BAF76938FF88}" type="presOf" srcId="{7FE7A46F-F120-46C2-8441-BB1D9BA17B40}" destId="{6CEA8AA8-969F-4D16-AA37-493DEC7B2497}" srcOrd="1" destOrd="0" presId="urn:microsoft.com/office/officeart/2005/8/layout/radial1"/>
    <dgm:cxn modelId="{7BF99FCF-44D0-48F0-B917-16D5523AC1D6}" type="presParOf" srcId="{FC4E895A-5CB6-4776-9D34-BC12EF08CF61}" destId="{22672531-8C33-499F-A8B8-1F76FA72B8E1}" srcOrd="0" destOrd="0" presId="urn:microsoft.com/office/officeart/2005/8/layout/radial1"/>
    <dgm:cxn modelId="{71D2AEA3-0EA7-4E7A-8727-DB4F3DF427C9}" type="presParOf" srcId="{FC4E895A-5CB6-4776-9D34-BC12EF08CF61}" destId="{2CB797D3-131D-4B40-8D1C-3C0BCCD4E26A}" srcOrd="1" destOrd="0" presId="urn:microsoft.com/office/officeart/2005/8/layout/radial1"/>
    <dgm:cxn modelId="{F47593D2-6A7F-45A1-A8A6-4530D2F32A5B}" type="presParOf" srcId="{2CB797D3-131D-4B40-8D1C-3C0BCCD4E26A}" destId="{9C4E9843-91FB-4B66-AD05-A718EA51A920}" srcOrd="0" destOrd="0" presId="urn:microsoft.com/office/officeart/2005/8/layout/radial1"/>
    <dgm:cxn modelId="{11344596-08BE-4962-9B85-30D5DE157F5F}" type="presParOf" srcId="{FC4E895A-5CB6-4776-9D34-BC12EF08CF61}" destId="{9F81A141-1B04-4A03-B238-37F7A90993F2}" srcOrd="2" destOrd="0" presId="urn:microsoft.com/office/officeart/2005/8/layout/radial1"/>
    <dgm:cxn modelId="{9AA8CFE4-48B4-4930-831D-3549F527921B}" type="presParOf" srcId="{FC4E895A-5CB6-4776-9D34-BC12EF08CF61}" destId="{09F81971-61A1-4CB0-8EEA-38BD69D84A68}" srcOrd="3" destOrd="0" presId="urn:microsoft.com/office/officeart/2005/8/layout/radial1"/>
    <dgm:cxn modelId="{5B3B35B8-526D-4650-82E4-FA39BFFF3C13}" type="presParOf" srcId="{09F81971-61A1-4CB0-8EEA-38BD69D84A68}" destId="{40A4609C-9060-46DB-B6FB-91E6E6B2159D}" srcOrd="0" destOrd="0" presId="urn:microsoft.com/office/officeart/2005/8/layout/radial1"/>
    <dgm:cxn modelId="{37735C37-FC83-4C08-B0F1-6CD7C65EB871}" type="presParOf" srcId="{FC4E895A-5CB6-4776-9D34-BC12EF08CF61}" destId="{B4689F4D-C616-4B5A-AB08-969AFEC6F29C}" srcOrd="4" destOrd="0" presId="urn:microsoft.com/office/officeart/2005/8/layout/radial1"/>
    <dgm:cxn modelId="{BB3699B2-2E9A-4780-A856-D5EA308D477E}" type="presParOf" srcId="{FC4E895A-5CB6-4776-9D34-BC12EF08CF61}" destId="{9A99AA90-6398-4A9E-9C90-9A289D0B4ED1}" srcOrd="5" destOrd="0" presId="urn:microsoft.com/office/officeart/2005/8/layout/radial1"/>
    <dgm:cxn modelId="{120D85D2-86A2-4527-B55D-87E0884D9F1F}" type="presParOf" srcId="{9A99AA90-6398-4A9E-9C90-9A289D0B4ED1}" destId="{2AE10A3F-8376-4022-8435-7D23E2A99C52}" srcOrd="0" destOrd="0" presId="urn:microsoft.com/office/officeart/2005/8/layout/radial1"/>
    <dgm:cxn modelId="{51AFE0F4-12AF-4559-B6BA-50DB22A1FD52}" type="presParOf" srcId="{FC4E895A-5CB6-4776-9D34-BC12EF08CF61}" destId="{8E90EB8E-B405-4CFE-8B98-4A3730E11E4A}" srcOrd="6" destOrd="0" presId="urn:microsoft.com/office/officeart/2005/8/layout/radial1"/>
    <dgm:cxn modelId="{EC46678B-3A58-4DFE-B4F1-E9F75E493B49}" type="presParOf" srcId="{FC4E895A-5CB6-4776-9D34-BC12EF08CF61}" destId="{D23AFAD6-9784-476C-B26A-F6CCAEF2A753}" srcOrd="7" destOrd="0" presId="urn:microsoft.com/office/officeart/2005/8/layout/radial1"/>
    <dgm:cxn modelId="{437A2067-8F20-4D76-8F49-90072DB40DC7}" type="presParOf" srcId="{D23AFAD6-9784-476C-B26A-F6CCAEF2A753}" destId="{6C400A76-512C-4622-ABC7-4A7262143CD7}" srcOrd="0" destOrd="0" presId="urn:microsoft.com/office/officeart/2005/8/layout/radial1"/>
    <dgm:cxn modelId="{0BA57E0D-539D-4BB5-9529-E4EBC6DE3FC5}" type="presParOf" srcId="{FC4E895A-5CB6-4776-9D34-BC12EF08CF61}" destId="{30E7B6AA-B589-42F5-B263-2F67E7BFE06E}" srcOrd="8" destOrd="0" presId="urn:microsoft.com/office/officeart/2005/8/layout/radial1"/>
    <dgm:cxn modelId="{AB1B6CEA-F3D5-46CF-BE15-A053BC313367}" type="presParOf" srcId="{FC4E895A-5CB6-4776-9D34-BC12EF08CF61}" destId="{6CE479B8-58DF-48DD-AC0B-D0C5FC6877CB}" srcOrd="9" destOrd="0" presId="urn:microsoft.com/office/officeart/2005/8/layout/radial1"/>
    <dgm:cxn modelId="{733467CC-F345-490A-80CC-7B1763263CF4}" type="presParOf" srcId="{6CE479B8-58DF-48DD-AC0B-D0C5FC6877CB}" destId="{6CEA8AA8-969F-4D16-AA37-493DEC7B2497}" srcOrd="0" destOrd="0" presId="urn:microsoft.com/office/officeart/2005/8/layout/radial1"/>
    <dgm:cxn modelId="{424887DE-5E81-481B-9DD2-908E5BACEEA8}" type="presParOf" srcId="{FC4E895A-5CB6-4776-9D34-BC12EF08CF61}" destId="{A6529843-AF44-44C9-93DF-E3B0991FDD04}" srcOrd="10" destOrd="0" presId="urn:microsoft.com/office/officeart/2005/8/layout/radial1"/>
    <dgm:cxn modelId="{1A627ABA-CBED-4719-AFA8-69242EA0F2E9}" type="presParOf" srcId="{FC4E895A-5CB6-4776-9D34-BC12EF08CF61}" destId="{1BB1C879-ADD1-46CE-9D67-364F5ECE1CD3}" srcOrd="11" destOrd="0" presId="urn:microsoft.com/office/officeart/2005/8/layout/radial1"/>
    <dgm:cxn modelId="{0AEB7AA5-218F-4461-9E76-10277B560619}" type="presParOf" srcId="{1BB1C879-ADD1-46CE-9D67-364F5ECE1CD3}" destId="{62ECBD28-2110-4395-8718-5D140BE52464}" srcOrd="0" destOrd="0" presId="urn:microsoft.com/office/officeart/2005/8/layout/radial1"/>
    <dgm:cxn modelId="{01D17BE8-F83E-4B8A-A736-E36F11EA4BAA}" type="presParOf" srcId="{FC4E895A-5CB6-4776-9D34-BC12EF08CF61}" destId="{5A8679B6-7689-4D75-A7A5-C24CDE107484}" srcOrd="12" destOrd="0" presId="urn:microsoft.com/office/officeart/2005/8/layout/radial1"/>
    <dgm:cxn modelId="{64F97935-6CAB-461D-8432-68AD588EFDDC}" type="presParOf" srcId="{FC4E895A-5CB6-4776-9D34-BC12EF08CF61}" destId="{A5A442AC-CDA8-474B-92EE-3D632F0EC957}" srcOrd="13" destOrd="0" presId="urn:microsoft.com/office/officeart/2005/8/layout/radial1"/>
    <dgm:cxn modelId="{942FE0C2-10E7-407A-832A-8D17A6C795CF}" type="presParOf" srcId="{A5A442AC-CDA8-474B-92EE-3D632F0EC957}" destId="{B6C2774B-CEC3-4885-8925-9AD4E72E39CE}" srcOrd="0" destOrd="0" presId="urn:microsoft.com/office/officeart/2005/8/layout/radial1"/>
    <dgm:cxn modelId="{B9D0F69E-B08E-4FAE-A678-B998FFACC1C1}" type="presParOf" srcId="{FC4E895A-5CB6-4776-9D34-BC12EF08CF61}" destId="{D418F6EB-147F-4047-B751-E8166DE58772}" srcOrd="14" destOrd="0" presId="urn:microsoft.com/office/officeart/2005/8/layout/radial1"/>
    <dgm:cxn modelId="{FFF998CB-96E1-4A4F-B68B-E4FD0E05C0D3}" type="presParOf" srcId="{FC4E895A-5CB6-4776-9D34-BC12EF08CF61}" destId="{BC211171-4868-4B1B-8C84-7AFE7DA92B72}" srcOrd="15" destOrd="0" presId="urn:microsoft.com/office/officeart/2005/8/layout/radial1"/>
    <dgm:cxn modelId="{01E62509-E88B-435F-8BEB-D5891815EF3E}" type="presParOf" srcId="{BC211171-4868-4B1B-8C84-7AFE7DA92B72}" destId="{5514A104-9BD3-4559-9BDA-E17D63A5FAED}" srcOrd="0" destOrd="0" presId="urn:microsoft.com/office/officeart/2005/8/layout/radial1"/>
    <dgm:cxn modelId="{7E32EFB8-0F38-49CF-A68A-38B919E2A021}" type="presParOf" srcId="{FC4E895A-5CB6-4776-9D34-BC12EF08CF61}" destId="{9779251D-D94F-458D-8625-FA8430489ABD}" srcOrd="16" destOrd="0" presId="urn:microsoft.com/office/officeart/2005/8/layout/radial1"/>
    <dgm:cxn modelId="{C2397C3D-28BB-44C2-9008-CBB08F11D42A}" type="presParOf" srcId="{FC4E895A-5CB6-4776-9D34-BC12EF08CF61}" destId="{38A04AD7-3C30-42FD-9169-981E636C19E5}" srcOrd="17" destOrd="0" presId="urn:microsoft.com/office/officeart/2005/8/layout/radial1"/>
    <dgm:cxn modelId="{A2AF8920-15E0-4611-B35E-B8CCBCB7A03E}" type="presParOf" srcId="{38A04AD7-3C30-42FD-9169-981E636C19E5}" destId="{ACABAC21-A12D-4CBC-B952-3A73C95768F1}" srcOrd="0" destOrd="0" presId="urn:microsoft.com/office/officeart/2005/8/layout/radial1"/>
    <dgm:cxn modelId="{6C931035-EC1D-4F00-98CA-3A8A354F6064}" type="presParOf" srcId="{FC4E895A-5CB6-4776-9D34-BC12EF08CF61}" destId="{21AB2C71-7445-44F1-88DA-8920B87614F7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B572EF-0F46-4BA0-BED5-ABE9B64B179F}" type="doc">
      <dgm:prSet loTypeId="urn:microsoft.com/office/officeart/2005/8/layout/pyramid2" loCatId="pyramid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8EB6A92D-191F-4F28-BD74-70F429FE84D8}">
      <dgm:prSet phldrT="[Текст]" custT="1"/>
      <dgm:spPr/>
      <dgm:t>
        <a:bodyPr/>
        <a:lstStyle/>
        <a:p>
          <a:r>
            <a:rPr lang="ru-RU" sz="1400" dirty="0" smtClean="0"/>
            <a:t>Оплата электроэнергии за уличное освещение (691,2)</a:t>
          </a:r>
          <a:endParaRPr lang="ru-RU" sz="1400" dirty="0"/>
        </a:p>
      </dgm:t>
    </dgm:pt>
    <dgm:pt modelId="{567AF666-AF8D-4C86-A123-05B2683FA0C4}" type="parTrans" cxnId="{32060C32-0F61-41B2-B553-C2A2BEECF8E4}">
      <dgm:prSet/>
      <dgm:spPr/>
      <dgm:t>
        <a:bodyPr/>
        <a:lstStyle/>
        <a:p>
          <a:endParaRPr lang="ru-RU"/>
        </a:p>
      </dgm:t>
    </dgm:pt>
    <dgm:pt modelId="{E1EC0A6F-4690-4BF0-9671-1473A4EA91AF}" type="sibTrans" cxnId="{32060C32-0F61-41B2-B553-C2A2BEECF8E4}">
      <dgm:prSet/>
      <dgm:spPr/>
      <dgm:t>
        <a:bodyPr/>
        <a:lstStyle/>
        <a:p>
          <a:endParaRPr lang="ru-RU"/>
        </a:p>
      </dgm:t>
    </dgm:pt>
    <dgm:pt modelId="{4128E22A-EDC6-4D54-8B63-ADEDECFA007F}">
      <dgm:prSet phldrT="[Текст]"/>
      <dgm:spPr/>
      <dgm:t>
        <a:bodyPr/>
        <a:lstStyle/>
        <a:p>
          <a:r>
            <a:rPr lang="ru-RU" dirty="0" smtClean="0"/>
            <a:t>Тех.обслуживание ул.освещения (250,0)</a:t>
          </a:r>
          <a:endParaRPr lang="ru-RU" dirty="0"/>
        </a:p>
      </dgm:t>
    </dgm:pt>
    <dgm:pt modelId="{7D090A41-0D75-4521-BAB9-3F5684C80DF0}" type="parTrans" cxnId="{69DF24CC-28F5-4BD2-A32A-ECD1283AB9E8}">
      <dgm:prSet/>
      <dgm:spPr/>
      <dgm:t>
        <a:bodyPr/>
        <a:lstStyle/>
        <a:p>
          <a:endParaRPr lang="ru-RU"/>
        </a:p>
      </dgm:t>
    </dgm:pt>
    <dgm:pt modelId="{A3DED298-93C4-4A3D-91AC-319982DDB9E7}" type="sibTrans" cxnId="{69DF24CC-28F5-4BD2-A32A-ECD1283AB9E8}">
      <dgm:prSet/>
      <dgm:spPr/>
      <dgm:t>
        <a:bodyPr/>
        <a:lstStyle/>
        <a:p>
          <a:endParaRPr lang="ru-RU"/>
        </a:p>
      </dgm:t>
    </dgm:pt>
    <dgm:pt modelId="{8084B246-276D-4800-AE69-5F7964C3DA95}">
      <dgm:prSet phldrT="[Текст]"/>
      <dgm:spPr/>
      <dgm:t>
        <a:bodyPr/>
        <a:lstStyle/>
        <a:p>
          <a:r>
            <a:rPr lang="ru-RU" dirty="0" smtClean="0"/>
            <a:t>Размещение оборудования (26,2)</a:t>
          </a:r>
          <a:endParaRPr lang="ru-RU" dirty="0"/>
        </a:p>
      </dgm:t>
    </dgm:pt>
    <dgm:pt modelId="{D7425932-941B-453E-A25F-BF490364B9C2}" type="parTrans" cxnId="{E68E5A7D-16D3-4D20-BC17-3AAAF9763140}">
      <dgm:prSet/>
      <dgm:spPr/>
      <dgm:t>
        <a:bodyPr/>
        <a:lstStyle/>
        <a:p>
          <a:endParaRPr lang="ru-RU"/>
        </a:p>
      </dgm:t>
    </dgm:pt>
    <dgm:pt modelId="{37839550-17FC-4988-821D-69484DAAF98B}" type="sibTrans" cxnId="{E68E5A7D-16D3-4D20-BC17-3AAAF9763140}">
      <dgm:prSet/>
      <dgm:spPr/>
      <dgm:t>
        <a:bodyPr/>
        <a:lstStyle/>
        <a:p>
          <a:endParaRPr lang="ru-RU"/>
        </a:p>
      </dgm:t>
    </dgm:pt>
    <dgm:pt modelId="{807413C4-D97F-4185-9FF6-B1438A5FDF34}" type="pres">
      <dgm:prSet presAssocID="{B6B572EF-0F46-4BA0-BED5-ABE9B64B179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4FABF9C1-67C5-419E-9248-3C60ECB4B6CA}" type="pres">
      <dgm:prSet presAssocID="{B6B572EF-0F46-4BA0-BED5-ABE9B64B179F}" presName="pyramid" presStyleLbl="node1" presStyleIdx="0" presStyleCnt="1" custScaleX="126881" custScaleY="79487"/>
      <dgm:spPr/>
    </dgm:pt>
    <dgm:pt modelId="{A0670779-DC17-48AA-AA16-5AF06B8197A7}" type="pres">
      <dgm:prSet presAssocID="{B6B572EF-0F46-4BA0-BED5-ABE9B64B179F}" presName="theList" presStyleCnt="0"/>
      <dgm:spPr/>
    </dgm:pt>
    <dgm:pt modelId="{B135C2ED-1D13-4745-8ED1-CA6A455AAE8C}" type="pres">
      <dgm:prSet presAssocID="{8EB6A92D-191F-4F28-BD74-70F429FE84D8}" presName="aNode" presStyleLbl="fgAcc1" presStyleIdx="0" presStyleCnt="3" custScaleY="141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9EA720-301E-487F-91E6-28751C803DFC}" type="pres">
      <dgm:prSet presAssocID="{8EB6A92D-191F-4F28-BD74-70F429FE84D8}" presName="aSpace" presStyleCnt="0"/>
      <dgm:spPr/>
    </dgm:pt>
    <dgm:pt modelId="{EF91FD49-DCB3-464D-A1C2-28E51E77522F}" type="pres">
      <dgm:prSet presAssocID="{4128E22A-EDC6-4D54-8B63-ADEDECFA007F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4B5C9A-190E-4417-B443-46C2A346D85D}" type="pres">
      <dgm:prSet presAssocID="{4128E22A-EDC6-4D54-8B63-ADEDECFA007F}" presName="aSpace" presStyleCnt="0"/>
      <dgm:spPr/>
    </dgm:pt>
    <dgm:pt modelId="{21419DE4-64ED-4B1D-A1EA-32A4A2B2ACCA}" type="pres">
      <dgm:prSet presAssocID="{8084B246-276D-4800-AE69-5F7964C3DA95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22121-2E91-471A-BA22-87DF9E385C4E}" type="pres">
      <dgm:prSet presAssocID="{8084B246-276D-4800-AE69-5F7964C3DA95}" presName="aSpace" presStyleCnt="0"/>
      <dgm:spPr/>
    </dgm:pt>
  </dgm:ptLst>
  <dgm:cxnLst>
    <dgm:cxn modelId="{69DF24CC-28F5-4BD2-A32A-ECD1283AB9E8}" srcId="{B6B572EF-0F46-4BA0-BED5-ABE9B64B179F}" destId="{4128E22A-EDC6-4D54-8B63-ADEDECFA007F}" srcOrd="1" destOrd="0" parTransId="{7D090A41-0D75-4521-BAB9-3F5684C80DF0}" sibTransId="{A3DED298-93C4-4A3D-91AC-319982DDB9E7}"/>
    <dgm:cxn modelId="{9CFBDB36-640E-4741-84BA-509391B20D22}" type="presOf" srcId="{4128E22A-EDC6-4D54-8B63-ADEDECFA007F}" destId="{EF91FD49-DCB3-464D-A1C2-28E51E77522F}" srcOrd="0" destOrd="0" presId="urn:microsoft.com/office/officeart/2005/8/layout/pyramid2"/>
    <dgm:cxn modelId="{9E7B5C55-9368-4A2E-8332-6BAC7CD62306}" type="presOf" srcId="{8EB6A92D-191F-4F28-BD74-70F429FE84D8}" destId="{B135C2ED-1D13-4745-8ED1-CA6A455AAE8C}" srcOrd="0" destOrd="0" presId="urn:microsoft.com/office/officeart/2005/8/layout/pyramid2"/>
    <dgm:cxn modelId="{C3D9EF0A-849F-4E61-B19B-0CFA1D05B532}" type="presOf" srcId="{8084B246-276D-4800-AE69-5F7964C3DA95}" destId="{21419DE4-64ED-4B1D-A1EA-32A4A2B2ACCA}" srcOrd="0" destOrd="0" presId="urn:microsoft.com/office/officeart/2005/8/layout/pyramid2"/>
    <dgm:cxn modelId="{5AE1AF44-F6A4-40BB-A281-39BC5892D3B6}" type="presOf" srcId="{B6B572EF-0F46-4BA0-BED5-ABE9B64B179F}" destId="{807413C4-D97F-4185-9FF6-B1438A5FDF34}" srcOrd="0" destOrd="0" presId="urn:microsoft.com/office/officeart/2005/8/layout/pyramid2"/>
    <dgm:cxn modelId="{E68E5A7D-16D3-4D20-BC17-3AAAF9763140}" srcId="{B6B572EF-0F46-4BA0-BED5-ABE9B64B179F}" destId="{8084B246-276D-4800-AE69-5F7964C3DA95}" srcOrd="2" destOrd="0" parTransId="{D7425932-941B-453E-A25F-BF490364B9C2}" sibTransId="{37839550-17FC-4988-821D-69484DAAF98B}"/>
    <dgm:cxn modelId="{32060C32-0F61-41B2-B553-C2A2BEECF8E4}" srcId="{B6B572EF-0F46-4BA0-BED5-ABE9B64B179F}" destId="{8EB6A92D-191F-4F28-BD74-70F429FE84D8}" srcOrd="0" destOrd="0" parTransId="{567AF666-AF8D-4C86-A123-05B2683FA0C4}" sibTransId="{E1EC0A6F-4690-4BF0-9671-1473A4EA91AF}"/>
    <dgm:cxn modelId="{AE243A15-2E73-425F-8A24-1C089F767150}" type="presParOf" srcId="{807413C4-D97F-4185-9FF6-B1438A5FDF34}" destId="{4FABF9C1-67C5-419E-9248-3C60ECB4B6CA}" srcOrd="0" destOrd="0" presId="urn:microsoft.com/office/officeart/2005/8/layout/pyramid2"/>
    <dgm:cxn modelId="{BDEC54A6-2B76-48C5-95E3-A3E230C71904}" type="presParOf" srcId="{807413C4-D97F-4185-9FF6-B1438A5FDF34}" destId="{A0670779-DC17-48AA-AA16-5AF06B8197A7}" srcOrd="1" destOrd="0" presId="urn:microsoft.com/office/officeart/2005/8/layout/pyramid2"/>
    <dgm:cxn modelId="{E0B36CD0-03E3-4EFC-B108-300C09ED7AA3}" type="presParOf" srcId="{A0670779-DC17-48AA-AA16-5AF06B8197A7}" destId="{B135C2ED-1D13-4745-8ED1-CA6A455AAE8C}" srcOrd="0" destOrd="0" presId="urn:microsoft.com/office/officeart/2005/8/layout/pyramid2"/>
    <dgm:cxn modelId="{99B1380D-C954-46EC-8E16-9BD28DB2C8CB}" type="presParOf" srcId="{A0670779-DC17-48AA-AA16-5AF06B8197A7}" destId="{1E9EA720-301E-487F-91E6-28751C803DFC}" srcOrd="1" destOrd="0" presId="urn:microsoft.com/office/officeart/2005/8/layout/pyramid2"/>
    <dgm:cxn modelId="{A1E23836-F8E1-4CE2-A664-D872EA614E99}" type="presParOf" srcId="{A0670779-DC17-48AA-AA16-5AF06B8197A7}" destId="{EF91FD49-DCB3-464D-A1C2-28E51E77522F}" srcOrd="2" destOrd="0" presId="urn:microsoft.com/office/officeart/2005/8/layout/pyramid2"/>
    <dgm:cxn modelId="{7F28E4F7-3E41-446C-964F-31C38206575F}" type="presParOf" srcId="{A0670779-DC17-48AA-AA16-5AF06B8197A7}" destId="{1A4B5C9A-190E-4417-B443-46C2A346D85D}" srcOrd="3" destOrd="0" presId="urn:microsoft.com/office/officeart/2005/8/layout/pyramid2"/>
    <dgm:cxn modelId="{699CFD7C-7B5B-4910-9CD4-7203822F6874}" type="presParOf" srcId="{A0670779-DC17-48AA-AA16-5AF06B8197A7}" destId="{21419DE4-64ED-4B1D-A1EA-32A4A2B2ACCA}" srcOrd="4" destOrd="0" presId="urn:microsoft.com/office/officeart/2005/8/layout/pyramid2"/>
    <dgm:cxn modelId="{F0C0E4C6-8A13-4325-AA9F-F215723ACF62}" type="presParOf" srcId="{A0670779-DC17-48AA-AA16-5AF06B8197A7}" destId="{8B322121-2E91-471A-BA22-87DF9E385C4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205E56-DB41-4F6E-A1CC-7DE2C2C4292E}" type="doc">
      <dgm:prSet loTypeId="urn:microsoft.com/office/officeart/2005/8/layout/pyramid2" loCatId="pyramid" qsTypeId="urn:microsoft.com/office/officeart/2005/8/quickstyle/simple1" qsCatId="simple" csTypeId="urn:microsoft.com/office/officeart/2005/8/colors/colorful5" csCatId="colorful" phldr="1"/>
      <dgm:spPr/>
    </dgm:pt>
    <dgm:pt modelId="{E0FC013F-E1B4-4289-9D3F-324AFBA83035}">
      <dgm:prSet phldrT="[Текст]"/>
      <dgm:spPr/>
      <dgm:t>
        <a:bodyPr/>
        <a:lstStyle/>
        <a:p>
          <a:r>
            <a:rPr lang="ru-RU" dirty="0" smtClean="0"/>
            <a:t>Срезка крон деревьев (19,0)</a:t>
          </a:r>
          <a:endParaRPr lang="ru-RU" dirty="0"/>
        </a:p>
      </dgm:t>
    </dgm:pt>
    <dgm:pt modelId="{99CE7ECA-DE0B-43A9-9383-0D253148257C}" type="parTrans" cxnId="{2AAAFAD6-1EAD-44CD-BC0B-0AFEF179344B}">
      <dgm:prSet/>
      <dgm:spPr/>
      <dgm:t>
        <a:bodyPr/>
        <a:lstStyle/>
        <a:p>
          <a:endParaRPr lang="ru-RU"/>
        </a:p>
      </dgm:t>
    </dgm:pt>
    <dgm:pt modelId="{225DDA0D-93C7-4D62-A201-4B2398206CF8}" type="sibTrans" cxnId="{2AAAFAD6-1EAD-44CD-BC0B-0AFEF179344B}">
      <dgm:prSet/>
      <dgm:spPr/>
      <dgm:t>
        <a:bodyPr/>
        <a:lstStyle/>
        <a:p>
          <a:endParaRPr lang="ru-RU"/>
        </a:p>
      </dgm:t>
    </dgm:pt>
    <dgm:pt modelId="{948DD9CB-D59C-4066-902C-4B00396EED2B}">
      <dgm:prSet phldrT="[Текст]"/>
      <dgm:spPr/>
      <dgm:t>
        <a:bodyPr/>
        <a:lstStyle/>
        <a:p>
          <a:r>
            <a:rPr lang="ru-RU" dirty="0" smtClean="0"/>
            <a:t>Скашивание травы с территории поселения(50,0)</a:t>
          </a:r>
          <a:endParaRPr lang="ru-RU" dirty="0"/>
        </a:p>
      </dgm:t>
    </dgm:pt>
    <dgm:pt modelId="{DEF519BF-F65C-4C74-912C-083A0D76EA4B}" type="parTrans" cxnId="{BF35E721-D3EA-4359-8A00-B83E5F5E8461}">
      <dgm:prSet/>
      <dgm:spPr/>
      <dgm:t>
        <a:bodyPr/>
        <a:lstStyle/>
        <a:p>
          <a:endParaRPr lang="ru-RU"/>
        </a:p>
      </dgm:t>
    </dgm:pt>
    <dgm:pt modelId="{5304CBA8-F769-4F02-9EAD-701DDCBA4857}" type="sibTrans" cxnId="{BF35E721-D3EA-4359-8A00-B83E5F5E8461}">
      <dgm:prSet/>
      <dgm:spPr/>
      <dgm:t>
        <a:bodyPr/>
        <a:lstStyle/>
        <a:p>
          <a:endParaRPr lang="ru-RU"/>
        </a:p>
      </dgm:t>
    </dgm:pt>
    <dgm:pt modelId="{E206450D-308C-4708-906D-2E16201525E3}" type="pres">
      <dgm:prSet presAssocID="{E0205E56-DB41-4F6E-A1CC-7DE2C2C4292E}" presName="compositeShape" presStyleCnt="0">
        <dgm:presLayoutVars>
          <dgm:dir/>
          <dgm:resizeHandles/>
        </dgm:presLayoutVars>
      </dgm:prSet>
      <dgm:spPr/>
    </dgm:pt>
    <dgm:pt modelId="{6F315CD3-75E2-49DB-BDA9-F395ECF34D04}" type="pres">
      <dgm:prSet presAssocID="{E0205E56-DB41-4F6E-A1CC-7DE2C2C4292E}" presName="pyramid" presStyleLbl="node1" presStyleIdx="0" presStyleCnt="1"/>
      <dgm:spPr/>
    </dgm:pt>
    <dgm:pt modelId="{75EFF796-4E91-43AB-8B6E-48F1E2AE7BC3}" type="pres">
      <dgm:prSet presAssocID="{E0205E56-DB41-4F6E-A1CC-7DE2C2C4292E}" presName="theList" presStyleCnt="0"/>
      <dgm:spPr/>
    </dgm:pt>
    <dgm:pt modelId="{1090633B-897C-4ED4-A913-0B94E96EA1EC}" type="pres">
      <dgm:prSet presAssocID="{E0FC013F-E1B4-4289-9D3F-324AFBA83035}" presName="aNode" presStyleLbl="fgAcc1" presStyleIdx="0" presStyleCnt="2" custScaleY="35822" custLinFactY="3570" custLinFactNeighborX="256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419752-CC26-4073-806A-68F7AE3690BE}" type="pres">
      <dgm:prSet presAssocID="{E0FC013F-E1B4-4289-9D3F-324AFBA83035}" presName="aSpace" presStyleCnt="0"/>
      <dgm:spPr/>
    </dgm:pt>
    <dgm:pt modelId="{F31A06F8-458C-4CCA-9EC2-CB4FBE477F63}" type="pres">
      <dgm:prSet presAssocID="{948DD9CB-D59C-4066-902C-4B00396EED2B}" presName="aNode" presStyleLbl="fgAcc1" presStyleIdx="1" presStyleCnt="2" custScaleY="42073" custLinFactY="3490" custLinFactNeighborX="256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75FDB0-1CE7-4521-8F8C-F8EF944B30FA}" type="pres">
      <dgm:prSet presAssocID="{948DD9CB-D59C-4066-902C-4B00396EED2B}" presName="aSpace" presStyleCnt="0"/>
      <dgm:spPr/>
    </dgm:pt>
  </dgm:ptLst>
  <dgm:cxnLst>
    <dgm:cxn modelId="{56D8AB62-C62C-4F59-8D2D-C8D03B5E9CCA}" type="presOf" srcId="{948DD9CB-D59C-4066-902C-4B00396EED2B}" destId="{F31A06F8-458C-4CCA-9EC2-CB4FBE477F63}" srcOrd="0" destOrd="0" presId="urn:microsoft.com/office/officeart/2005/8/layout/pyramid2"/>
    <dgm:cxn modelId="{D9841CD3-4612-4595-A1F6-CB7C032C1920}" type="presOf" srcId="{E0205E56-DB41-4F6E-A1CC-7DE2C2C4292E}" destId="{E206450D-308C-4708-906D-2E16201525E3}" srcOrd="0" destOrd="0" presId="urn:microsoft.com/office/officeart/2005/8/layout/pyramid2"/>
    <dgm:cxn modelId="{BF35E721-D3EA-4359-8A00-B83E5F5E8461}" srcId="{E0205E56-DB41-4F6E-A1CC-7DE2C2C4292E}" destId="{948DD9CB-D59C-4066-902C-4B00396EED2B}" srcOrd="1" destOrd="0" parTransId="{DEF519BF-F65C-4C74-912C-083A0D76EA4B}" sibTransId="{5304CBA8-F769-4F02-9EAD-701DDCBA4857}"/>
    <dgm:cxn modelId="{2AAAFAD6-1EAD-44CD-BC0B-0AFEF179344B}" srcId="{E0205E56-DB41-4F6E-A1CC-7DE2C2C4292E}" destId="{E0FC013F-E1B4-4289-9D3F-324AFBA83035}" srcOrd="0" destOrd="0" parTransId="{99CE7ECA-DE0B-43A9-9383-0D253148257C}" sibTransId="{225DDA0D-93C7-4D62-A201-4B2398206CF8}"/>
    <dgm:cxn modelId="{E6EECA64-4096-4CFD-B58A-B4A0CD9A7FF2}" type="presOf" srcId="{E0FC013F-E1B4-4289-9D3F-324AFBA83035}" destId="{1090633B-897C-4ED4-A913-0B94E96EA1EC}" srcOrd="0" destOrd="0" presId="urn:microsoft.com/office/officeart/2005/8/layout/pyramid2"/>
    <dgm:cxn modelId="{F35F7A17-89EA-4A7E-B4AC-67E58C5F24C5}" type="presParOf" srcId="{E206450D-308C-4708-906D-2E16201525E3}" destId="{6F315CD3-75E2-49DB-BDA9-F395ECF34D04}" srcOrd="0" destOrd="0" presId="urn:microsoft.com/office/officeart/2005/8/layout/pyramid2"/>
    <dgm:cxn modelId="{96FC43D1-0F98-4F86-91E9-ABE8BF2BAAC3}" type="presParOf" srcId="{E206450D-308C-4708-906D-2E16201525E3}" destId="{75EFF796-4E91-43AB-8B6E-48F1E2AE7BC3}" srcOrd="1" destOrd="0" presId="urn:microsoft.com/office/officeart/2005/8/layout/pyramid2"/>
    <dgm:cxn modelId="{AE78108E-85D3-4BDE-A063-FE99FF22EED8}" type="presParOf" srcId="{75EFF796-4E91-43AB-8B6E-48F1E2AE7BC3}" destId="{1090633B-897C-4ED4-A913-0B94E96EA1EC}" srcOrd="0" destOrd="0" presId="urn:microsoft.com/office/officeart/2005/8/layout/pyramid2"/>
    <dgm:cxn modelId="{027F718E-195E-491C-9D23-AE812007235A}" type="presParOf" srcId="{75EFF796-4E91-43AB-8B6E-48F1E2AE7BC3}" destId="{C1419752-CC26-4073-806A-68F7AE3690BE}" srcOrd="1" destOrd="0" presId="urn:microsoft.com/office/officeart/2005/8/layout/pyramid2"/>
    <dgm:cxn modelId="{28DBC61A-E73C-4812-BB58-0CB9DCA16276}" type="presParOf" srcId="{75EFF796-4E91-43AB-8B6E-48F1E2AE7BC3}" destId="{F31A06F8-458C-4CCA-9EC2-CB4FBE477F63}" srcOrd="2" destOrd="0" presId="urn:microsoft.com/office/officeart/2005/8/layout/pyramid2"/>
    <dgm:cxn modelId="{A4F7F8A3-5486-4024-A5AE-9E7517D43C66}" type="presParOf" srcId="{75EFF796-4E91-43AB-8B6E-48F1E2AE7BC3}" destId="{BB75FDB0-1CE7-4521-8F8C-F8EF944B30FA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107D96-F276-4BEC-BB61-1E75C6010C80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29630011-3B22-4F2D-B3E9-8ECAAC30AFF8}">
      <dgm:prSet phldrT="[Текст]"/>
      <dgm:spPr/>
      <dgm:t>
        <a:bodyPr/>
        <a:lstStyle/>
        <a:p>
          <a:r>
            <a:rPr lang="ru-RU" dirty="0" smtClean="0"/>
            <a:t>Сбор и вывоз мусора (25,0)</a:t>
          </a:r>
          <a:endParaRPr lang="ru-RU" dirty="0"/>
        </a:p>
      </dgm:t>
    </dgm:pt>
    <dgm:pt modelId="{FCFD40C8-52A7-4557-8853-7AB7E663EADE}" type="parTrans" cxnId="{58828D46-2038-4E65-B313-8F20DA8B910D}">
      <dgm:prSet/>
      <dgm:spPr/>
      <dgm:t>
        <a:bodyPr/>
        <a:lstStyle/>
        <a:p>
          <a:endParaRPr lang="ru-RU"/>
        </a:p>
      </dgm:t>
    </dgm:pt>
    <dgm:pt modelId="{421E6F59-AA30-4BC1-8947-E1E40CCA9C9B}" type="sibTrans" cxnId="{58828D46-2038-4E65-B313-8F20DA8B910D}">
      <dgm:prSet/>
      <dgm:spPr/>
      <dgm:t>
        <a:bodyPr/>
        <a:lstStyle/>
        <a:p>
          <a:endParaRPr lang="ru-RU"/>
        </a:p>
      </dgm:t>
    </dgm:pt>
    <dgm:pt modelId="{110B47EA-BCA7-4447-BBFE-D10DB0AFA29D}">
      <dgm:prSet phldrT="[Текст]"/>
      <dgm:spPr/>
      <dgm:t>
        <a:bodyPr/>
        <a:lstStyle/>
        <a:p>
          <a:r>
            <a:rPr lang="ru-RU" dirty="0" smtClean="0"/>
            <a:t>Закупка и монтаж детских игровых комплексов (80,0)</a:t>
          </a:r>
          <a:endParaRPr lang="ru-RU" dirty="0"/>
        </a:p>
      </dgm:t>
    </dgm:pt>
    <dgm:pt modelId="{CE943E9A-B1F6-4C59-BAC8-26644D685F2E}" type="parTrans" cxnId="{49AA319B-073F-4B90-9079-6348F1281972}">
      <dgm:prSet/>
      <dgm:spPr/>
      <dgm:t>
        <a:bodyPr/>
        <a:lstStyle/>
        <a:p>
          <a:endParaRPr lang="ru-RU"/>
        </a:p>
      </dgm:t>
    </dgm:pt>
    <dgm:pt modelId="{D07ADBAB-77BD-4A34-AC6B-016F4A6F780D}" type="sibTrans" cxnId="{49AA319B-073F-4B90-9079-6348F1281972}">
      <dgm:prSet/>
      <dgm:spPr/>
      <dgm:t>
        <a:bodyPr/>
        <a:lstStyle/>
        <a:p>
          <a:endParaRPr lang="ru-RU"/>
        </a:p>
      </dgm:t>
    </dgm:pt>
    <dgm:pt modelId="{72C01118-6AC0-4BDC-A83D-A96EE69E2892}" type="pres">
      <dgm:prSet presAssocID="{26107D96-F276-4BEC-BB61-1E75C6010C80}" presName="compositeShape" presStyleCnt="0">
        <dgm:presLayoutVars>
          <dgm:dir/>
          <dgm:resizeHandles/>
        </dgm:presLayoutVars>
      </dgm:prSet>
      <dgm:spPr/>
    </dgm:pt>
    <dgm:pt modelId="{04AE1CD2-F5A8-4AAA-963B-443EB340628B}" type="pres">
      <dgm:prSet presAssocID="{26107D96-F276-4BEC-BB61-1E75C6010C80}" presName="pyramid" presStyleLbl="node1" presStyleIdx="0" presStyleCnt="1"/>
      <dgm:spPr/>
    </dgm:pt>
    <dgm:pt modelId="{616ABC3B-407B-45E5-A155-803278C3CC4A}" type="pres">
      <dgm:prSet presAssocID="{26107D96-F276-4BEC-BB61-1E75C6010C80}" presName="theList" presStyleCnt="0"/>
      <dgm:spPr/>
    </dgm:pt>
    <dgm:pt modelId="{D40E99DC-1AAE-4D62-8F5E-15638EF73D62}" type="pres">
      <dgm:prSet presAssocID="{29630011-3B22-4F2D-B3E9-8ECAAC30AFF8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B84EC-2E7D-461F-A706-0DC0F6CF4041}" type="pres">
      <dgm:prSet presAssocID="{29630011-3B22-4F2D-B3E9-8ECAAC30AFF8}" presName="aSpace" presStyleCnt="0"/>
      <dgm:spPr/>
    </dgm:pt>
    <dgm:pt modelId="{5F1B5886-F48B-4ED1-9F11-B5BE0A75C769}" type="pres">
      <dgm:prSet presAssocID="{110B47EA-BCA7-4447-BBFE-D10DB0AFA29D}" presName="a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8C00-3544-4520-86A2-7A93136AE4A9}" type="pres">
      <dgm:prSet presAssocID="{110B47EA-BCA7-4447-BBFE-D10DB0AFA29D}" presName="aSpace" presStyleCnt="0"/>
      <dgm:spPr/>
    </dgm:pt>
  </dgm:ptLst>
  <dgm:cxnLst>
    <dgm:cxn modelId="{047439C9-501A-4F83-9EAF-AB8D7B704B83}" type="presOf" srcId="{29630011-3B22-4F2D-B3E9-8ECAAC30AFF8}" destId="{D40E99DC-1AAE-4D62-8F5E-15638EF73D62}" srcOrd="0" destOrd="0" presId="urn:microsoft.com/office/officeart/2005/8/layout/pyramid2"/>
    <dgm:cxn modelId="{49AA319B-073F-4B90-9079-6348F1281972}" srcId="{26107D96-F276-4BEC-BB61-1E75C6010C80}" destId="{110B47EA-BCA7-4447-BBFE-D10DB0AFA29D}" srcOrd="1" destOrd="0" parTransId="{CE943E9A-B1F6-4C59-BAC8-26644D685F2E}" sibTransId="{D07ADBAB-77BD-4A34-AC6B-016F4A6F780D}"/>
    <dgm:cxn modelId="{58828D46-2038-4E65-B313-8F20DA8B910D}" srcId="{26107D96-F276-4BEC-BB61-1E75C6010C80}" destId="{29630011-3B22-4F2D-B3E9-8ECAAC30AFF8}" srcOrd="0" destOrd="0" parTransId="{FCFD40C8-52A7-4557-8853-7AB7E663EADE}" sibTransId="{421E6F59-AA30-4BC1-8947-E1E40CCA9C9B}"/>
    <dgm:cxn modelId="{D55C031F-49CE-4B86-8A14-C79E6FE10A21}" type="presOf" srcId="{110B47EA-BCA7-4447-BBFE-D10DB0AFA29D}" destId="{5F1B5886-F48B-4ED1-9F11-B5BE0A75C769}" srcOrd="0" destOrd="0" presId="urn:microsoft.com/office/officeart/2005/8/layout/pyramid2"/>
    <dgm:cxn modelId="{F8537A37-A2EB-477F-A896-2D24ACABE99E}" type="presOf" srcId="{26107D96-F276-4BEC-BB61-1E75C6010C80}" destId="{72C01118-6AC0-4BDC-A83D-A96EE69E2892}" srcOrd="0" destOrd="0" presId="urn:microsoft.com/office/officeart/2005/8/layout/pyramid2"/>
    <dgm:cxn modelId="{6D5FC82E-2853-4289-A979-6A5ED3196FC6}" type="presParOf" srcId="{72C01118-6AC0-4BDC-A83D-A96EE69E2892}" destId="{04AE1CD2-F5A8-4AAA-963B-443EB340628B}" srcOrd="0" destOrd="0" presId="urn:microsoft.com/office/officeart/2005/8/layout/pyramid2"/>
    <dgm:cxn modelId="{00AB748A-A3AB-4DB0-84ED-7EA20FC7E537}" type="presParOf" srcId="{72C01118-6AC0-4BDC-A83D-A96EE69E2892}" destId="{616ABC3B-407B-45E5-A155-803278C3CC4A}" srcOrd="1" destOrd="0" presId="urn:microsoft.com/office/officeart/2005/8/layout/pyramid2"/>
    <dgm:cxn modelId="{E9028B05-D804-4767-959D-CBDF3C65551C}" type="presParOf" srcId="{616ABC3B-407B-45E5-A155-803278C3CC4A}" destId="{D40E99DC-1AAE-4D62-8F5E-15638EF73D62}" srcOrd="0" destOrd="0" presId="urn:microsoft.com/office/officeart/2005/8/layout/pyramid2"/>
    <dgm:cxn modelId="{C1AFC9EB-BCFC-4FE8-A4C7-B573247D106D}" type="presParOf" srcId="{616ABC3B-407B-45E5-A155-803278C3CC4A}" destId="{356B84EC-2E7D-461F-A706-0DC0F6CF4041}" srcOrd="1" destOrd="0" presId="urn:microsoft.com/office/officeart/2005/8/layout/pyramid2"/>
    <dgm:cxn modelId="{1CED2BF6-3823-47E6-B1C0-DCBDE0442549}" type="presParOf" srcId="{616ABC3B-407B-45E5-A155-803278C3CC4A}" destId="{5F1B5886-F48B-4ED1-9F11-B5BE0A75C769}" srcOrd="2" destOrd="0" presId="urn:microsoft.com/office/officeart/2005/8/layout/pyramid2"/>
    <dgm:cxn modelId="{85288C65-02EA-461E-B0CC-DC2641E358B5}" type="presParOf" srcId="{616ABC3B-407B-45E5-A155-803278C3CC4A}" destId="{FCCE8C00-3544-4520-86A2-7A93136AE4A9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268AD3-056B-45F2-9F69-6B7702BD942F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40F54A-67B3-40CF-AEAC-CCC636EC4755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Предоставление мер соц.поддержки  отдельным категориям граждан (50,0)</a:t>
          </a:r>
          <a:endParaRPr lang="ru-RU" sz="1800" dirty="0">
            <a:solidFill>
              <a:schemeClr val="tx1"/>
            </a:solidFill>
          </a:endParaRPr>
        </a:p>
      </dgm:t>
    </dgm:pt>
    <dgm:pt modelId="{C210830E-B105-44D2-83E2-169891B1F270}" type="parTrans" cxnId="{D2616426-8AD8-451C-8B4F-04C08DEAEF08}">
      <dgm:prSet/>
      <dgm:spPr/>
      <dgm:t>
        <a:bodyPr/>
        <a:lstStyle/>
        <a:p>
          <a:endParaRPr lang="ru-RU"/>
        </a:p>
      </dgm:t>
    </dgm:pt>
    <dgm:pt modelId="{06B53D0A-28AB-4FC1-92EA-D79DEC0AD273}" type="sibTrans" cxnId="{D2616426-8AD8-451C-8B4F-04C08DEAEF08}">
      <dgm:prSet/>
      <dgm:spPr/>
      <dgm:t>
        <a:bodyPr/>
        <a:lstStyle/>
        <a:p>
          <a:endParaRPr lang="ru-RU"/>
        </a:p>
      </dgm:t>
    </dgm:pt>
    <dgm:pt modelId="{AC5618FE-AD3A-4166-AF96-09D9741DBDFB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dirty="0" smtClean="0"/>
            <a:t>Пенсии за выслугу лет  лицам, замещавшим муниципальные должности (103,8)</a:t>
          </a:r>
          <a:endParaRPr lang="ru-RU" sz="1800" dirty="0"/>
        </a:p>
      </dgm:t>
    </dgm:pt>
    <dgm:pt modelId="{AE8E963A-C030-4F35-A936-5F2433947302}" type="parTrans" cxnId="{DB439C1B-045A-4F95-9A08-32EA598B8E68}">
      <dgm:prSet/>
      <dgm:spPr/>
      <dgm:t>
        <a:bodyPr/>
        <a:lstStyle/>
        <a:p>
          <a:endParaRPr lang="ru-RU"/>
        </a:p>
      </dgm:t>
    </dgm:pt>
    <dgm:pt modelId="{1C3B1F10-AF8D-4DEC-8054-B02D9579A962}" type="sibTrans" cxnId="{DB439C1B-045A-4F95-9A08-32EA598B8E68}">
      <dgm:prSet/>
      <dgm:spPr/>
      <dgm:t>
        <a:bodyPr/>
        <a:lstStyle/>
        <a:p>
          <a:endParaRPr lang="ru-RU"/>
        </a:p>
      </dgm:t>
    </dgm:pt>
    <dgm:pt modelId="{143B0E4C-D8EE-4ABD-A5B2-3EFA4533BC1D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1800" dirty="0" smtClean="0"/>
            <a:t>Резервный фонд (30,0)</a:t>
          </a:r>
          <a:endParaRPr lang="ru-RU" sz="1800" dirty="0"/>
        </a:p>
      </dgm:t>
    </dgm:pt>
    <dgm:pt modelId="{7AB78B1D-5D5A-4934-A069-3A1BEEC888B7}" type="parTrans" cxnId="{44DB6D82-A222-4CB0-B235-3FD360BE3820}">
      <dgm:prSet/>
      <dgm:spPr/>
      <dgm:t>
        <a:bodyPr/>
        <a:lstStyle/>
        <a:p>
          <a:endParaRPr lang="ru-RU"/>
        </a:p>
      </dgm:t>
    </dgm:pt>
    <dgm:pt modelId="{9A75A594-49FD-4745-A5FF-6CA058F020B1}" type="sibTrans" cxnId="{44DB6D82-A222-4CB0-B235-3FD360BE3820}">
      <dgm:prSet/>
      <dgm:spPr/>
      <dgm:t>
        <a:bodyPr/>
        <a:lstStyle/>
        <a:p>
          <a:endParaRPr lang="ru-RU"/>
        </a:p>
      </dgm:t>
    </dgm:pt>
    <dgm:pt modelId="{F9483CB5-8E39-4D08-8140-1246154CA17F}">
      <dgm:prSet phldrT="[Текст]" custT="1"/>
      <dgm:spPr>
        <a:solidFill>
          <a:srgbClr val="E7E200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Взнос за капитальный ремонт  муниципального жилого фонда (42,9)</a:t>
          </a:r>
          <a:endParaRPr lang="ru-RU" sz="1800" dirty="0">
            <a:solidFill>
              <a:schemeClr val="tx1"/>
            </a:solidFill>
          </a:endParaRPr>
        </a:p>
      </dgm:t>
    </dgm:pt>
    <dgm:pt modelId="{355C8D5F-91A1-4795-8070-FE79AAFA75FD}" type="parTrans" cxnId="{73F798D6-402E-48E1-A7E7-8371F02C3118}">
      <dgm:prSet/>
      <dgm:spPr/>
      <dgm:t>
        <a:bodyPr/>
        <a:lstStyle/>
        <a:p>
          <a:endParaRPr lang="ru-RU"/>
        </a:p>
      </dgm:t>
    </dgm:pt>
    <dgm:pt modelId="{5D8F8FA0-9FA0-4608-8A40-1AD5F2A4E876}" type="sibTrans" cxnId="{73F798D6-402E-48E1-A7E7-8371F02C3118}">
      <dgm:prSet/>
      <dgm:spPr/>
      <dgm:t>
        <a:bodyPr/>
        <a:lstStyle/>
        <a:p>
          <a:endParaRPr lang="ru-RU"/>
        </a:p>
      </dgm:t>
    </dgm:pt>
    <dgm:pt modelId="{6BFEA47E-C08E-4639-88A7-1D875FA33638}">
      <dgm:prSet phldrT="[Текст]" custT="1"/>
      <dgm:spPr>
        <a:solidFill>
          <a:srgbClr val="8E997B"/>
        </a:solidFill>
      </dgm:spPr>
      <dgm:t>
        <a:bodyPr/>
        <a:lstStyle/>
        <a:p>
          <a:r>
            <a:rPr lang="ru-RU" sz="1800" dirty="0" smtClean="0"/>
            <a:t>Мероприятия по отлову, содержанию, эвтаназии  безнадзорных животных  (155,7)</a:t>
          </a:r>
          <a:endParaRPr lang="ru-RU" sz="1800" dirty="0"/>
        </a:p>
      </dgm:t>
    </dgm:pt>
    <dgm:pt modelId="{6DEB7877-2D07-4543-9E23-FB20BAECA23B}" type="parTrans" cxnId="{3D56A934-F0F4-4B06-9787-D2C34878C7EA}">
      <dgm:prSet/>
      <dgm:spPr/>
      <dgm:t>
        <a:bodyPr/>
        <a:lstStyle/>
        <a:p>
          <a:endParaRPr lang="ru-RU"/>
        </a:p>
      </dgm:t>
    </dgm:pt>
    <dgm:pt modelId="{35B026C1-E8DF-460B-AA23-BB31D97BC376}" type="sibTrans" cxnId="{3D56A934-F0F4-4B06-9787-D2C34878C7EA}">
      <dgm:prSet/>
      <dgm:spPr/>
      <dgm:t>
        <a:bodyPr/>
        <a:lstStyle/>
        <a:p>
          <a:endParaRPr lang="ru-RU"/>
        </a:p>
      </dgm:t>
    </dgm:pt>
    <dgm:pt modelId="{FF829C49-1F6A-4067-BA48-CF403CB8FDF5}" type="pres">
      <dgm:prSet presAssocID="{34268AD3-056B-45F2-9F69-6B7702BD942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E596FE-1F72-4821-AA68-AEDE92D14995}" type="pres">
      <dgm:prSet presAssocID="{34268AD3-056B-45F2-9F69-6B7702BD942F}" presName="cycle" presStyleCnt="0"/>
      <dgm:spPr/>
    </dgm:pt>
    <dgm:pt modelId="{2D549B58-76D3-4C97-B383-43E90EA38689}" type="pres">
      <dgm:prSet presAssocID="{0840F54A-67B3-40CF-AEAC-CCC636EC4755}" presName="nodeFirstNode" presStyleLbl="node1" presStyleIdx="0" presStyleCnt="5" custScaleX="93978" custScaleY="118986" custRadScaleRad="100701" custRadScaleInc="-10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96383C-066D-4E60-971A-87D19F114393}" type="pres">
      <dgm:prSet presAssocID="{06B53D0A-28AB-4FC1-92EA-D79DEC0AD273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AC1F7D42-8A1C-487C-A51E-6FB8F86DBAD9}" type="pres">
      <dgm:prSet presAssocID="{AC5618FE-AD3A-4166-AF96-09D9741DBDFB}" presName="nodeFollowingNodes" presStyleLbl="node1" presStyleIdx="1" presStyleCnt="5" custRadScaleRad="117213" custRadScaleInc="-13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1DCE59-C52F-4327-B312-4F8DCE0D67C0}" type="pres">
      <dgm:prSet presAssocID="{143B0E4C-D8EE-4ABD-A5B2-3EFA4533BC1D}" presName="nodeFollowingNodes" presStyleLbl="node1" presStyleIdx="2" presStyleCnt="5" custRadScaleRad="110760" custRadScaleInc="-31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7E223-F56A-4455-BAEE-FC780B7A64C9}" type="pres">
      <dgm:prSet presAssocID="{F9483CB5-8E39-4D08-8140-1246154CA17F}" presName="nodeFollowingNodes" presStyleLbl="node1" presStyleIdx="3" presStyleCnt="5" custRadScaleRad="81751" custRadScaleInc="1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56BEE-4C26-4AF0-94E6-F9C6A8EE26C2}" type="pres">
      <dgm:prSet presAssocID="{6BFEA47E-C08E-4639-88A7-1D875FA33638}" presName="nodeFollowingNodes" presStyleLbl="node1" presStyleIdx="4" presStyleCnt="5" custScaleY="136947" custRadScaleRad="147058" custRadScaleInc="-19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2F88B8-4110-45F8-BB5A-80A7BA6F0E80}" type="presOf" srcId="{34268AD3-056B-45F2-9F69-6B7702BD942F}" destId="{FF829C49-1F6A-4067-BA48-CF403CB8FDF5}" srcOrd="0" destOrd="0" presId="urn:microsoft.com/office/officeart/2005/8/layout/cycle3"/>
    <dgm:cxn modelId="{D2616426-8AD8-451C-8B4F-04C08DEAEF08}" srcId="{34268AD3-056B-45F2-9F69-6B7702BD942F}" destId="{0840F54A-67B3-40CF-AEAC-CCC636EC4755}" srcOrd="0" destOrd="0" parTransId="{C210830E-B105-44D2-83E2-169891B1F270}" sibTransId="{06B53D0A-28AB-4FC1-92EA-D79DEC0AD273}"/>
    <dgm:cxn modelId="{8A6B4632-7E37-4CB3-ACB9-E5031BC397EB}" type="presOf" srcId="{0840F54A-67B3-40CF-AEAC-CCC636EC4755}" destId="{2D549B58-76D3-4C97-B383-43E90EA38689}" srcOrd="0" destOrd="0" presId="urn:microsoft.com/office/officeart/2005/8/layout/cycle3"/>
    <dgm:cxn modelId="{44DB6D82-A222-4CB0-B235-3FD360BE3820}" srcId="{34268AD3-056B-45F2-9F69-6B7702BD942F}" destId="{143B0E4C-D8EE-4ABD-A5B2-3EFA4533BC1D}" srcOrd="2" destOrd="0" parTransId="{7AB78B1D-5D5A-4934-A069-3A1BEEC888B7}" sibTransId="{9A75A594-49FD-4745-A5FF-6CA058F020B1}"/>
    <dgm:cxn modelId="{E6C6732D-DB9F-429A-BF73-60CA008A2FE5}" type="presOf" srcId="{AC5618FE-AD3A-4166-AF96-09D9741DBDFB}" destId="{AC1F7D42-8A1C-487C-A51E-6FB8F86DBAD9}" srcOrd="0" destOrd="0" presId="urn:microsoft.com/office/officeart/2005/8/layout/cycle3"/>
    <dgm:cxn modelId="{3D56A934-F0F4-4B06-9787-D2C34878C7EA}" srcId="{34268AD3-056B-45F2-9F69-6B7702BD942F}" destId="{6BFEA47E-C08E-4639-88A7-1D875FA33638}" srcOrd="4" destOrd="0" parTransId="{6DEB7877-2D07-4543-9E23-FB20BAECA23B}" sibTransId="{35B026C1-E8DF-460B-AA23-BB31D97BC376}"/>
    <dgm:cxn modelId="{64050374-AF78-43EC-BF30-D1A148186A37}" type="presOf" srcId="{06B53D0A-28AB-4FC1-92EA-D79DEC0AD273}" destId="{7996383C-066D-4E60-971A-87D19F114393}" srcOrd="0" destOrd="0" presId="urn:microsoft.com/office/officeart/2005/8/layout/cycle3"/>
    <dgm:cxn modelId="{AC0DA93F-22ED-49C8-96C5-E09FFF46A532}" type="presOf" srcId="{F9483CB5-8E39-4D08-8140-1246154CA17F}" destId="{0707E223-F56A-4455-BAEE-FC780B7A64C9}" srcOrd="0" destOrd="0" presId="urn:microsoft.com/office/officeart/2005/8/layout/cycle3"/>
    <dgm:cxn modelId="{73F798D6-402E-48E1-A7E7-8371F02C3118}" srcId="{34268AD3-056B-45F2-9F69-6B7702BD942F}" destId="{F9483CB5-8E39-4D08-8140-1246154CA17F}" srcOrd="3" destOrd="0" parTransId="{355C8D5F-91A1-4795-8070-FE79AAFA75FD}" sibTransId="{5D8F8FA0-9FA0-4608-8A40-1AD5F2A4E876}"/>
    <dgm:cxn modelId="{DB439C1B-045A-4F95-9A08-32EA598B8E68}" srcId="{34268AD3-056B-45F2-9F69-6B7702BD942F}" destId="{AC5618FE-AD3A-4166-AF96-09D9741DBDFB}" srcOrd="1" destOrd="0" parTransId="{AE8E963A-C030-4F35-A936-5F2433947302}" sibTransId="{1C3B1F10-AF8D-4DEC-8054-B02D9579A962}"/>
    <dgm:cxn modelId="{88438A00-505B-4B08-AE80-8C13629CFCE3}" type="presOf" srcId="{143B0E4C-D8EE-4ABD-A5B2-3EFA4533BC1D}" destId="{151DCE59-C52F-4327-B312-4F8DCE0D67C0}" srcOrd="0" destOrd="0" presId="urn:microsoft.com/office/officeart/2005/8/layout/cycle3"/>
    <dgm:cxn modelId="{C7EC86C3-B4DC-4533-B962-B16EDBFCF966}" type="presOf" srcId="{6BFEA47E-C08E-4639-88A7-1D875FA33638}" destId="{BD956BEE-4C26-4AF0-94E6-F9C6A8EE26C2}" srcOrd="0" destOrd="0" presId="urn:microsoft.com/office/officeart/2005/8/layout/cycle3"/>
    <dgm:cxn modelId="{5C085832-CBA0-426F-98B1-29EB18AB1045}" type="presParOf" srcId="{FF829C49-1F6A-4067-BA48-CF403CB8FDF5}" destId="{29E596FE-1F72-4821-AA68-AEDE92D14995}" srcOrd="0" destOrd="0" presId="urn:microsoft.com/office/officeart/2005/8/layout/cycle3"/>
    <dgm:cxn modelId="{F96A8426-EEEB-4272-B688-7F673D6A9AEF}" type="presParOf" srcId="{29E596FE-1F72-4821-AA68-AEDE92D14995}" destId="{2D549B58-76D3-4C97-B383-43E90EA38689}" srcOrd="0" destOrd="0" presId="urn:microsoft.com/office/officeart/2005/8/layout/cycle3"/>
    <dgm:cxn modelId="{DBF38229-79CB-424C-BEEE-6E3AD9698E05}" type="presParOf" srcId="{29E596FE-1F72-4821-AA68-AEDE92D14995}" destId="{7996383C-066D-4E60-971A-87D19F114393}" srcOrd="1" destOrd="0" presId="urn:microsoft.com/office/officeart/2005/8/layout/cycle3"/>
    <dgm:cxn modelId="{CCB78D96-7F0D-4CF6-8634-A70866CC2C98}" type="presParOf" srcId="{29E596FE-1F72-4821-AA68-AEDE92D14995}" destId="{AC1F7D42-8A1C-487C-A51E-6FB8F86DBAD9}" srcOrd="2" destOrd="0" presId="urn:microsoft.com/office/officeart/2005/8/layout/cycle3"/>
    <dgm:cxn modelId="{72B77F09-8844-4DEC-8B41-5E02A1687AAC}" type="presParOf" srcId="{29E596FE-1F72-4821-AA68-AEDE92D14995}" destId="{151DCE59-C52F-4327-B312-4F8DCE0D67C0}" srcOrd="3" destOrd="0" presId="urn:microsoft.com/office/officeart/2005/8/layout/cycle3"/>
    <dgm:cxn modelId="{C4CAE9C4-7531-4EAC-BCCB-0F6ED0E8EE15}" type="presParOf" srcId="{29E596FE-1F72-4821-AA68-AEDE92D14995}" destId="{0707E223-F56A-4455-BAEE-FC780B7A64C9}" srcOrd="4" destOrd="0" presId="urn:microsoft.com/office/officeart/2005/8/layout/cycle3"/>
    <dgm:cxn modelId="{1A18D9B8-B881-477F-8332-AFD7ED3B7105}" type="presParOf" srcId="{29E596FE-1F72-4821-AA68-AEDE92D14995}" destId="{BD956BEE-4C26-4AF0-94E6-F9C6A8EE26C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2672531-8C33-499F-A8B8-1F76FA72B8E1}">
      <dsp:nvSpPr>
        <dsp:cNvPr id="0" name=""/>
        <dsp:cNvSpPr/>
      </dsp:nvSpPr>
      <dsp:spPr>
        <a:xfrm>
          <a:off x="3073121" y="1661491"/>
          <a:ext cx="3129317" cy="2289756"/>
        </a:xfrm>
        <a:prstGeom prst="ellipse">
          <a:avLst/>
        </a:prstGeom>
        <a:gradFill rotWithShape="1">
          <a:gsLst>
            <a:gs pos="0">
              <a:schemeClr val="accent5">
                <a:tint val="75000"/>
                <a:shade val="85000"/>
                <a:satMod val="230000"/>
              </a:schemeClr>
            </a:gs>
            <a:gs pos="25000">
              <a:schemeClr val="accent5">
                <a:tint val="90000"/>
                <a:shade val="70000"/>
                <a:satMod val="220000"/>
              </a:schemeClr>
            </a:gs>
            <a:gs pos="50000">
              <a:schemeClr val="accent5">
                <a:tint val="90000"/>
                <a:shade val="58000"/>
                <a:satMod val="225000"/>
              </a:schemeClr>
            </a:gs>
            <a:gs pos="65000">
              <a:schemeClr val="accent5">
                <a:tint val="90000"/>
                <a:shade val="58000"/>
                <a:satMod val="225000"/>
              </a:schemeClr>
            </a:gs>
            <a:gs pos="80000">
              <a:schemeClr val="accent5">
                <a:tint val="90000"/>
                <a:shade val="69000"/>
                <a:satMod val="220000"/>
              </a:schemeClr>
            </a:gs>
            <a:gs pos="100000">
              <a:schemeClr val="accent5"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2700" prstMaterial="matte">
          <a:bevelT w="60000" h="50800"/>
          <a:contourClr>
            <a:schemeClr val="accent5">
              <a:shade val="60000"/>
              <a:satMod val="11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effectLst/>
              <a:latin typeface="Times New Roman" pitchFamily="18" charset="0"/>
              <a:cs typeface="Times New Roman" pitchFamily="18" charset="0"/>
            </a:rPr>
            <a:t>Всего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dirty="0" smtClean="0"/>
            <a:t>10447,0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dirty="0" smtClean="0">
              <a:effectLst/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2800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3073121" y="1661491"/>
        <a:ext cx="3129317" cy="2289756"/>
      </dsp:txXfrm>
    </dsp:sp>
    <dsp:sp modelId="{2CB797D3-131D-4B40-8D1C-3C0BCCD4E26A}">
      <dsp:nvSpPr>
        <dsp:cNvPr id="0" name=""/>
        <dsp:cNvSpPr/>
      </dsp:nvSpPr>
      <dsp:spPr>
        <a:xfrm rot="13311638">
          <a:off x="3120073" y="1706035"/>
          <a:ext cx="605271" cy="23239"/>
        </a:xfrm>
        <a:custGeom>
          <a:avLst/>
          <a:gdLst/>
          <a:ahLst/>
          <a:cxnLst/>
          <a:rect l="0" t="0" r="0" b="0"/>
          <a:pathLst>
            <a:path>
              <a:moveTo>
                <a:pt x="0" y="11619"/>
              </a:moveTo>
              <a:lnTo>
                <a:pt x="605271" y="1161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3311638">
        <a:off x="3407577" y="1702523"/>
        <a:ext cx="30263" cy="30263"/>
      </dsp:txXfrm>
    </dsp:sp>
    <dsp:sp modelId="{9F81A141-1B04-4A03-B238-37F7A90993F2}">
      <dsp:nvSpPr>
        <dsp:cNvPr id="0" name=""/>
        <dsp:cNvSpPr/>
      </dsp:nvSpPr>
      <dsp:spPr>
        <a:xfrm>
          <a:off x="1715796" y="88543"/>
          <a:ext cx="1693867" cy="1717125"/>
        </a:xfrm>
        <a:prstGeom prst="ellipse">
          <a:avLst/>
        </a:prstGeom>
        <a:gradFill rotWithShape="1">
          <a:gsLst>
            <a:gs pos="0">
              <a:schemeClr val="accent5">
                <a:tint val="30000"/>
                <a:satMod val="250000"/>
              </a:schemeClr>
            </a:gs>
            <a:gs pos="72000">
              <a:schemeClr val="accent5">
                <a:tint val="75000"/>
                <a:satMod val="210000"/>
              </a:schemeClr>
            </a:gs>
            <a:gs pos="100000">
              <a:schemeClr val="accent5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5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effectLst/>
              <a:latin typeface="Times New Roman" pitchFamily="18" charset="0"/>
              <a:cs typeface="Times New Roman" pitchFamily="18" charset="0"/>
            </a:rPr>
            <a:t>Дорожное хозяйство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/>
            <a:t>930,0 </a:t>
          </a:r>
          <a:r>
            <a:rPr lang="ru-RU" sz="1200" kern="1200" dirty="0" smtClean="0">
              <a:effectLst/>
              <a:latin typeface="Times New Roman" pitchFamily="18" charset="0"/>
              <a:cs typeface="Times New Roman" pitchFamily="18" charset="0"/>
            </a:rPr>
            <a:t>тыс. рублей (8,9% )</a:t>
          </a:r>
          <a:endParaRPr lang="ru-RU" sz="1200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715796" y="88543"/>
        <a:ext cx="1693867" cy="1717125"/>
      </dsp:txXfrm>
    </dsp:sp>
    <dsp:sp modelId="{09F81971-61A1-4CB0-8EEA-38BD69D84A68}">
      <dsp:nvSpPr>
        <dsp:cNvPr id="0" name=""/>
        <dsp:cNvSpPr/>
      </dsp:nvSpPr>
      <dsp:spPr>
        <a:xfrm rot="17911527">
          <a:off x="5176116" y="1663836"/>
          <a:ext cx="152700" cy="23239"/>
        </a:xfrm>
        <a:custGeom>
          <a:avLst/>
          <a:gdLst/>
          <a:ahLst/>
          <a:cxnLst/>
          <a:rect l="0" t="0" r="0" b="0"/>
          <a:pathLst>
            <a:path>
              <a:moveTo>
                <a:pt x="0" y="11619"/>
              </a:moveTo>
              <a:lnTo>
                <a:pt x="152700" y="1161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7911527">
        <a:off x="5248649" y="1671638"/>
        <a:ext cx="7635" cy="7635"/>
      </dsp:txXfrm>
    </dsp:sp>
    <dsp:sp modelId="{B4689F4D-C616-4B5A-AB08-969AFEC6F29C}">
      <dsp:nvSpPr>
        <dsp:cNvPr id="0" name=""/>
        <dsp:cNvSpPr/>
      </dsp:nvSpPr>
      <dsp:spPr>
        <a:xfrm>
          <a:off x="4930502" y="17099"/>
          <a:ext cx="1511916" cy="1719769"/>
        </a:xfrm>
        <a:prstGeom prst="ellipse">
          <a:avLst/>
        </a:prstGeom>
        <a:gradFill rotWithShape="1">
          <a:gsLst>
            <a:gs pos="0">
              <a:schemeClr val="accent5">
                <a:tint val="30000"/>
                <a:satMod val="250000"/>
              </a:schemeClr>
            </a:gs>
            <a:gs pos="72000">
              <a:schemeClr val="accent5">
                <a:tint val="75000"/>
                <a:satMod val="210000"/>
              </a:schemeClr>
            </a:gs>
            <a:gs pos="100000">
              <a:schemeClr val="accent5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5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effectLst/>
              <a:latin typeface="Times New Roman" pitchFamily="18" charset="0"/>
              <a:cs typeface="Times New Roman" pitchFamily="18" charset="0"/>
            </a:rPr>
            <a:t>Функционирование представительных органов местного самоуправления 110,4 тыс.рублей (1,1%)</a:t>
          </a:r>
          <a:endParaRPr lang="ru-RU" sz="1200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4930502" y="17099"/>
        <a:ext cx="1511916" cy="1719769"/>
      </dsp:txXfrm>
    </dsp:sp>
    <dsp:sp modelId="{9A99AA90-6398-4A9E-9C90-9A289D0B4ED1}">
      <dsp:nvSpPr>
        <dsp:cNvPr id="0" name=""/>
        <dsp:cNvSpPr/>
      </dsp:nvSpPr>
      <dsp:spPr>
        <a:xfrm rot="19540434">
          <a:off x="5669025" y="1648764"/>
          <a:ext cx="1294124" cy="23239"/>
        </a:xfrm>
        <a:custGeom>
          <a:avLst/>
          <a:gdLst/>
          <a:ahLst/>
          <a:cxnLst/>
          <a:rect l="0" t="0" r="0" b="0"/>
          <a:pathLst>
            <a:path>
              <a:moveTo>
                <a:pt x="0" y="11619"/>
              </a:moveTo>
              <a:lnTo>
                <a:pt x="1294124" y="1161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9540434">
        <a:off x="6283734" y="1628031"/>
        <a:ext cx="64706" cy="64706"/>
      </dsp:txXfrm>
    </dsp:sp>
    <dsp:sp modelId="{8E90EB8E-B405-4CFE-8B98-4A3730E11E4A}">
      <dsp:nvSpPr>
        <dsp:cNvPr id="0" name=""/>
        <dsp:cNvSpPr/>
      </dsp:nvSpPr>
      <dsp:spPr>
        <a:xfrm>
          <a:off x="6647637" y="448335"/>
          <a:ext cx="1426134" cy="997523"/>
        </a:xfrm>
        <a:prstGeom prst="ellipse">
          <a:avLst/>
        </a:prstGeom>
        <a:gradFill rotWithShape="1">
          <a:gsLst>
            <a:gs pos="0">
              <a:schemeClr val="accent5">
                <a:tint val="30000"/>
                <a:satMod val="250000"/>
              </a:schemeClr>
            </a:gs>
            <a:gs pos="72000">
              <a:schemeClr val="accent5">
                <a:tint val="75000"/>
                <a:satMod val="210000"/>
              </a:schemeClr>
            </a:gs>
            <a:gs pos="100000">
              <a:schemeClr val="accent5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5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/>
            <a:t>Переданные полномочия  165,6  </a:t>
          </a:r>
          <a:r>
            <a:rPr lang="ru-RU" sz="1200" kern="1200" dirty="0" smtClean="0">
              <a:effectLst/>
              <a:latin typeface="Times New Roman" pitchFamily="18" charset="0"/>
              <a:cs typeface="Times New Roman" pitchFamily="18" charset="0"/>
            </a:rPr>
            <a:t>тыс. рублей </a:t>
          </a:r>
          <a:r>
            <a:rPr lang="ru-RU" sz="1200" kern="1200" dirty="0" smtClean="0"/>
            <a:t>(1,6%)</a:t>
          </a:r>
          <a:endParaRPr lang="ru-RU" sz="1200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6647637" y="448335"/>
        <a:ext cx="1426134" cy="997523"/>
      </dsp:txXfrm>
    </dsp:sp>
    <dsp:sp modelId="{D23AFAD6-9784-476C-B26A-F6CCAEF2A753}">
      <dsp:nvSpPr>
        <dsp:cNvPr id="0" name=""/>
        <dsp:cNvSpPr/>
      </dsp:nvSpPr>
      <dsp:spPr>
        <a:xfrm rot="701504">
          <a:off x="6135482" y="3183495"/>
          <a:ext cx="761691" cy="23239"/>
        </a:xfrm>
        <a:custGeom>
          <a:avLst/>
          <a:gdLst/>
          <a:ahLst/>
          <a:cxnLst/>
          <a:rect l="0" t="0" r="0" b="0"/>
          <a:pathLst>
            <a:path>
              <a:moveTo>
                <a:pt x="0" y="11619"/>
              </a:moveTo>
              <a:lnTo>
                <a:pt x="761691" y="1161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701504">
        <a:off x="6497286" y="3176073"/>
        <a:ext cx="38084" cy="38084"/>
      </dsp:txXfrm>
    </dsp:sp>
    <dsp:sp modelId="{30E7B6AA-B589-42F5-B263-2F67E7BFE06E}">
      <dsp:nvSpPr>
        <dsp:cNvPr id="0" name=""/>
        <dsp:cNvSpPr/>
      </dsp:nvSpPr>
      <dsp:spPr>
        <a:xfrm>
          <a:off x="6858014" y="2803180"/>
          <a:ext cx="1717125" cy="1280627"/>
        </a:xfrm>
        <a:prstGeom prst="ellipse">
          <a:avLst/>
        </a:prstGeom>
        <a:gradFill rotWithShape="1">
          <a:gsLst>
            <a:gs pos="0">
              <a:schemeClr val="accent5">
                <a:tint val="30000"/>
                <a:satMod val="250000"/>
              </a:schemeClr>
            </a:gs>
            <a:gs pos="72000">
              <a:schemeClr val="accent5">
                <a:tint val="75000"/>
                <a:satMod val="210000"/>
              </a:schemeClr>
            </a:gs>
            <a:gs pos="100000">
              <a:schemeClr val="accent5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5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/>
            <a:t>Благоустройство 1141,4  </a:t>
          </a:r>
          <a:r>
            <a:rPr lang="ru-RU" sz="1200" kern="1200" dirty="0" smtClean="0">
              <a:effectLst/>
              <a:latin typeface="Times New Roman" pitchFamily="18" charset="0"/>
              <a:cs typeface="Times New Roman" pitchFamily="18" charset="0"/>
            </a:rPr>
            <a:t>тыс. рублей </a:t>
          </a:r>
          <a:r>
            <a:rPr lang="ru-RU" sz="1200" kern="1200" dirty="0" smtClean="0"/>
            <a:t>(10,9%)</a:t>
          </a:r>
          <a:endParaRPr lang="ru-RU" sz="1200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6858014" y="2803180"/>
        <a:ext cx="1717125" cy="1280627"/>
      </dsp:txXfrm>
    </dsp:sp>
    <dsp:sp modelId="{6CE479B8-58DF-48DD-AC0B-D0C5FC6877CB}">
      <dsp:nvSpPr>
        <dsp:cNvPr id="0" name=""/>
        <dsp:cNvSpPr/>
      </dsp:nvSpPr>
      <dsp:spPr>
        <a:xfrm rot="1941697">
          <a:off x="5699753" y="3960557"/>
          <a:ext cx="1555539" cy="23239"/>
        </a:xfrm>
        <a:custGeom>
          <a:avLst/>
          <a:gdLst/>
          <a:ahLst/>
          <a:cxnLst/>
          <a:rect l="0" t="0" r="0" b="0"/>
          <a:pathLst>
            <a:path>
              <a:moveTo>
                <a:pt x="0" y="11619"/>
              </a:moveTo>
              <a:lnTo>
                <a:pt x="1555539" y="1161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941697">
        <a:off x="6438634" y="3933289"/>
        <a:ext cx="77776" cy="77776"/>
      </dsp:txXfrm>
    </dsp:sp>
    <dsp:sp modelId="{A6529843-AF44-44C9-93DF-E3B0991FDD04}">
      <dsp:nvSpPr>
        <dsp:cNvPr id="0" name=""/>
        <dsp:cNvSpPr/>
      </dsp:nvSpPr>
      <dsp:spPr>
        <a:xfrm>
          <a:off x="6930766" y="4161831"/>
          <a:ext cx="1717125" cy="1283224"/>
        </a:xfrm>
        <a:prstGeom prst="ellipse">
          <a:avLst/>
        </a:prstGeom>
        <a:gradFill rotWithShape="1">
          <a:gsLst>
            <a:gs pos="0">
              <a:schemeClr val="accent5">
                <a:tint val="30000"/>
                <a:satMod val="250000"/>
              </a:schemeClr>
            </a:gs>
            <a:gs pos="72000">
              <a:schemeClr val="accent5">
                <a:tint val="75000"/>
                <a:satMod val="210000"/>
              </a:schemeClr>
            </a:gs>
            <a:gs pos="100000">
              <a:schemeClr val="accent5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5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/>
            <a:t>Коммунальное и жилищное  хозяйство 577,2 </a:t>
          </a:r>
          <a:r>
            <a:rPr lang="ru-RU" sz="1200" kern="1200" dirty="0" smtClean="0">
              <a:effectLst/>
              <a:latin typeface="Times New Roman" pitchFamily="18" charset="0"/>
              <a:cs typeface="Times New Roman" pitchFamily="18" charset="0"/>
            </a:rPr>
            <a:t>тыс. рублей </a:t>
          </a:r>
          <a:r>
            <a:rPr lang="ru-RU" sz="1200" kern="1200" dirty="0" smtClean="0"/>
            <a:t> (5,5%)</a:t>
          </a:r>
          <a:endParaRPr lang="ru-RU" sz="1200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6930766" y="4161831"/>
        <a:ext cx="1717125" cy="1283224"/>
      </dsp:txXfrm>
    </dsp:sp>
    <dsp:sp modelId="{1BB1C879-ADD1-46CE-9D67-364F5ECE1CD3}">
      <dsp:nvSpPr>
        <dsp:cNvPr id="0" name=""/>
        <dsp:cNvSpPr/>
      </dsp:nvSpPr>
      <dsp:spPr>
        <a:xfrm rot="3398104">
          <a:off x="5205667" y="4032677"/>
          <a:ext cx="494577" cy="23239"/>
        </a:xfrm>
        <a:custGeom>
          <a:avLst/>
          <a:gdLst/>
          <a:ahLst/>
          <a:cxnLst/>
          <a:rect l="0" t="0" r="0" b="0"/>
          <a:pathLst>
            <a:path>
              <a:moveTo>
                <a:pt x="0" y="11619"/>
              </a:moveTo>
              <a:lnTo>
                <a:pt x="494577" y="1161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3398104">
        <a:off x="5440591" y="4031932"/>
        <a:ext cx="24728" cy="24728"/>
      </dsp:txXfrm>
    </dsp:sp>
    <dsp:sp modelId="{5A8679B6-7689-4D75-A7A5-C24CDE107484}">
      <dsp:nvSpPr>
        <dsp:cNvPr id="0" name=""/>
        <dsp:cNvSpPr/>
      </dsp:nvSpPr>
      <dsp:spPr>
        <a:xfrm>
          <a:off x="5143505" y="4163168"/>
          <a:ext cx="1714528" cy="1426075"/>
        </a:xfrm>
        <a:prstGeom prst="ellipse">
          <a:avLst/>
        </a:prstGeom>
        <a:gradFill rotWithShape="1">
          <a:gsLst>
            <a:gs pos="0">
              <a:schemeClr val="accent5">
                <a:tint val="30000"/>
                <a:satMod val="250000"/>
              </a:schemeClr>
            </a:gs>
            <a:gs pos="72000">
              <a:schemeClr val="accent5">
                <a:tint val="75000"/>
                <a:satMod val="210000"/>
              </a:schemeClr>
            </a:gs>
            <a:gs pos="100000">
              <a:schemeClr val="accent5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5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/>
            <a:t>Выборы депутатов 275,5 </a:t>
          </a:r>
          <a:r>
            <a:rPr lang="ru-RU" sz="1200" kern="1200" dirty="0" smtClean="0">
              <a:effectLst/>
              <a:latin typeface="Times New Roman" pitchFamily="18" charset="0"/>
              <a:cs typeface="Times New Roman" pitchFamily="18" charset="0"/>
            </a:rPr>
            <a:t>тыс. рублей </a:t>
          </a:r>
          <a:r>
            <a:rPr lang="ru-RU" sz="1200" kern="1200" dirty="0" smtClean="0"/>
            <a:t>(2,6%)</a:t>
          </a:r>
          <a:endParaRPr lang="ru-RU" sz="1200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5143505" y="4163168"/>
        <a:ext cx="1714528" cy="1426075"/>
      </dsp:txXfrm>
    </dsp:sp>
    <dsp:sp modelId="{A5A442AC-CDA8-474B-92EE-3D632F0EC957}">
      <dsp:nvSpPr>
        <dsp:cNvPr id="0" name=""/>
        <dsp:cNvSpPr/>
      </dsp:nvSpPr>
      <dsp:spPr>
        <a:xfrm rot="8633982">
          <a:off x="2547500" y="3922945"/>
          <a:ext cx="1086306" cy="23239"/>
        </a:xfrm>
        <a:custGeom>
          <a:avLst/>
          <a:gdLst/>
          <a:ahLst/>
          <a:cxnLst/>
          <a:rect l="0" t="0" r="0" b="0"/>
          <a:pathLst>
            <a:path>
              <a:moveTo>
                <a:pt x="0" y="11619"/>
              </a:moveTo>
              <a:lnTo>
                <a:pt x="1086306" y="1161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8633982">
        <a:off x="3063496" y="3907407"/>
        <a:ext cx="54315" cy="54315"/>
      </dsp:txXfrm>
    </dsp:sp>
    <dsp:sp modelId="{D418F6EB-147F-4047-B751-E8166DE58772}">
      <dsp:nvSpPr>
        <dsp:cNvPr id="0" name=""/>
        <dsp:cNvSpPr/>
      </dsp:nvSpPr>
      <dsp:spPr>
        <a:xfrm>
          <a:off x="1214418" y="3872107"/>
          <a:ext cx="1569032" cy="1717125"/>
        </a:xfrm>
        <a:prstGeom prst="ellipse">
          <a:avLst/>
        </a:prstGeom>
        <a:gradFill rotWithShape="1">
          <a:gsLst>
            <a:gs pos="0">
              <a:schemeClr val="accent5">
                <a:tint val="30000"/>
                <a:satMod val="250000"/>
              </a:schemeClr>
            </a:gs>
            <a:gs pos="72000">
              <a:schemeClr val="accent5">
                <a:tint val="75000"/>
                <a:satMod val="210000"/>
              </a:schemeClr>
            </a:gs>
            <a:gs pos="100000">
              <a:schemeClr val="accent5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5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effectLst/>
              <a:latin typeface="Times New Roman" pitchFamily="18" charset="0"/>
              <a:cs typeface="Times New Roman" pitchFamily="18" charset="0"/>
            </a:rPr>
            <a:t>Содержание аппарата управления  3268,6</a:t>
          </a:r>
          <a:r>
            <a:rPr lang="ru-RU" sz="1200" kern="1200" dirty="0" smtClean="0"/>
            <a:t> </a:t>
          </a:r>
          <a:r>
            <a:rPr lang="ru-RU" sz="1200" kern="1200" dirty="0" smtClean="0">
              <a:effectLst/>
              <a:latin typeface="Times New Roman" pitchFamily="18" charset="0"/>
              <a:cs typeface="Times New Roman" pitchFamily="18" charset="0"/>
            </a:rPr>
            <a:t>тыс. рублей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/>
              <a:latin typeface="Times New Roman" pitchFamily="18" charset="0"/>
              <a:cs typeface="Times New Roman" pitchFamily="18" charset="0"/>
            </a:rPr>
            <a:t>(</a:t>
          </a:r>
          <a:r>
            <a:rPr lang="ru-RU" sz="1200" kern="1200" dirty="0" smtClean="0"/>
            <a:t>31,3%)</a:t>
          </a:r>
          <a:endParaRPr lang="ru-RU" sz="1200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214418" y="3872107"/>
        <a:ext cx="1569032" cy="1717125"/>
      </dsp:txXfrm>
    </dsp:sp>
    <dsp:sp modelId="{BC211171-4868-4B1B-8C84-7AFE7DA92B72}">
      <dsp:nvSpPr>
        <dsp:cNvPr id="0" name=""/>
        <dsp:cNvSpPr/>
      </dsp:nvSpPr>
      <dsp:spPr>
        <a:xfrm rot="10576134">
          <a:off x="2215723" y="2924509"/>
          <a:ext cx="864491" cy="23239"/>
        </a:xfrm>
        <a:custGeom>
          <a:avLst/>
          <a:gdLst/>
          <a:ahLst/>
          <a:cxnLst/>
          <a:rect l="0" t="0" r="0" b="0"/>
          <a:pathLst>
            <a:path>
              <a:moveTo>
                <a:pt x="0" y="11619"/>
              </a:moveTo>
              <a:lnTo>
                <a:pt x="864491" y="1161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0576134">
        <a:off x="2626356" y="2914517"/>
        <a:ext cx="43224" cy="43224"/>
      </dsp:txXfrm>
    </dsp:sp>
    <dsp:sp modelId="{9779251D-D94F-458D-8625-FA8430489ABD}">
      <dsp:nvSpPr>
        <dsp:cNvPr id="0" name=""/>
        <dsp:cNvSpPr/>
      </dsp:nvSpPr>
      <dsp:spPr>
        <a:xfrm>
          <a:off x="501334" y="2161564"/>
          <a:ext cx="1717125" cy="1717125"/>
        </a:xfrm>
        <a:prstGeom prst="ellipse">
          <a:avLst/>
        </a:prstGeom>
        <a:gradFill rotWithShape="1">
          <a:gsLst>
            <a:gs pos="0">
              <a:schemeClr val="accent5">
                <a:tint val="30000"/>
                <a:satMod val="250000"/>
              </a:schemeClr>
            </a:gs>
            <a:gs pos="72000">
              <a:schemeClr val="accent5">
                <a:tint val="75000"/>
                <a:satMod val="210000"/>
              </a:schemeClr>
            </a:gs>
            <a:gs pos="100000">
              <a:schemeClr val="accent5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5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/>
            <a:t>Социальная политика 155,7 </a:t>
          </a:r>
          <a:r>
            <a:rPr lang="ru-RU" sz="1200" kern="1200" dirty="0" smtClean="0">
              <a:effectLst/>
              <a:latin typeface="Times New Roman" pitchFamily="18" charset="0"/>
              <a:cs typeface="Times New Roman" pitchFamily="18" charset="0"/>
            </a:rPr>
            <a:t>тыс. рублей </a:t>
          </a:r>
          <a:r>
            <a:rPr lang="ru-RU" sz="1200" kern="1200" dirty="0" smtClean="0"/>
            <a:t> (1,5%)</a:t>
          </a:r>
          <a:endParaRPr lang="ru-RU" sz="1200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501334" y="2161564"/>
        <a:ext cx="1717125" cy="1717125"/>
      </dsp:txXfrm>
    </dsp:sp>
    <dsp:sp modelId="{38A04AD7-3C30-42FD-9169-981E636C19E5}">
      <dsp:nvSpPr>
        <dsp:cNvPr id="0" name=""/>
        <dsp:cNvSpPr/>
      </dsp:nvSpPr>
      <dsp:spPr>
        <a:xfrm rot="12007221">
          <a:off x="1653231" y="2000915"/>
          <a:ext cx="1635355" cy="23239"/>
        </a:xfrm>
        <a:custGeom>
          <a:avLst/>
          <a:gdLst/>
          <a:ahLst/>
          <a:cxnLst/>
          <a:rect l="0" t="0" r="0" b="0"/>
          <a:pathLst>
            <a:path>
              <a:moveTo>
                <a:pt x="0" y="11619"/>
              </a:moveTo>
              <a:lnTo>
                <a:pt x="1635355" y="1161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2007221">
        <a:off x="2430025" y="1971651"/>
        <a:ext cx="81767" cy="81767"/>
      </dsp:txXfrm>
    </dsp:sp>
    <dsp:sp modelId="{21AB2C71-7445-44F1-88DA-8920B87614F7}">
      <dsp:nvSpPr>
        <dsp:cNvPr id="0" name=""/>
        <dsp:cNvSpPr/>
      </dsp:nvSpPr>
      <dsp:spPr>
        <a:xfrm>
          <a:off x="72741" y="802920"/>
          <a:ext cx="1717125" cy="1291158"/>
        </a:xfrm>
        <a:prstGeom prst="ellipse">
          <a:avLst/>
        </a:prstGeom>
        <a:gradFill rotWithShape="1">
          <a:gsLst>
            <a:gs pos="0">
              <a:schemeClr val="accent5">
                <a:tint val="30000"/>
                <a:satMod val="250000"/>
              </a:schemeClr>
            </a:gs>
            <a:gs pos="72000">
              <a:schemeClr val="accent5">
                <a:tint val="75000"/>
                <a:satMod val="210000"/>
              </a:schemeClr>
            </a:gs>
            <a:gs pos="100000">
              <a:schemeClr val="accent5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5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effectLst/>
              <a:latin typeface="Times New Roman" pitchFamily="18" charset="0"/>
              <a:cs typeface="Times New Roman" pitchFamily="18" charset="0"/>
            </a:rPr>
            <a:t>Содержание учреждения культуры    2952,0   </a:t>
          </a:r>
          <a:r>
            <a:rPr lang="ru-RU" sz="1200" kern="1200" dirty="0" smtClean="0"/>
            <a:t> </a:t>
          </a:r>
          <a:r>
            <a:rPr lang="ru-RU" sz="1200" kern="1200" dirty="0" smtClean="0">
              <a:effectLst/>
              <a:latin typeface="Times New Roman" pitchFamily="18" charset="0"/>
              <a:cs typeface="Times New Roman" pitchFamily="18" charset="0"/>
            </a:rPr>
            <a:t>тыс. рублей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(28,3%)</a:t>
          </a:r>
          <a:endParaRPr lang="ru-RU" sz="1200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72741" y="802920"/>
        <a:ext cx="1717125" cy="129115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0.38596</cdr:x>
      <cdr:y>0.01017</cdr:y>
    </cdr:from>
    <cdr:to>
      <cdr:x>0.63158</cdr:x>
      <cdr:y>0.1617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52800" y="46037"/>
          <a:ext cx="21336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000" dirty="0" smtClean="0"/>
            <a:t>10718,2 тыс.руб.</a:t>
          </a:r>
          <a:endParaRPr lang="ru-RU" sz="2000" dirty="0"/>
        </a:p>
      </cdr:txBody>
    </cdr:sp>
  </cdr:relSizeAnchor>
  <cdr:relSizeAnchor xmlns:cdr="http://schemas.openxmlformats.org/drawingml/2006/chartDrawing">
    <cdr:from>
      <cdr:x>0.10526</cdr:x>
      <cdr:y>0.07752</cdr:y>
    </cdr:from>
    <cdr:to>
      <cdr:x>0.21053</cdr:x>
      <cdr:y>0.27955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14400" y="3508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Расходы бюджета распределены</a:t>
          </a:r>
        </a:p>
        <a:p xmlns:a="http://schemas.openxmlformats.org/drawingml/2006/main">
          <a:r>
            <a:rPr lang="ru-RU" sz="1400" dirty="0" smtClean="0"/>
            <a:t>По: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0.09649</cdr:x>
      <cdr:y>0.1617</cdr:y>
    </cdr:from>
    <cdr:to>
      <cdr:x>0.3761</cdr:x>
      <cdr:y>0.35111</cdr:y>
    </cdr:to>
    <cdr:sp macro="" textlink="">
      <cdr:nvSpPr>
        <cdr:cNvPr id="4" name="_s3076"/>
        <cdr:cNvSpPr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838200" y="731837"/>
          <a:ext cx="2428892" cy="857256"/>
        </a:xfrm>
        <a:prstGeom xmlns:a="http://schemas.openxmlformats.org/drawingml/2006/main" prst="ellipse">
          <a:avLst/>
        </a:prstGeom>
        <a:gradFill xmlns:a="http://schemas.openxmlformats.org/drawingml/2006/main" rotWithShape="1">
          <a:gsLst>
            <a:gs pos="0">
              <a:srgbClr val="9BBB59">
                <a:tint val="50000"/>
                <a:satMod val="300000"/>
              </a:srgbClr>
            </a:gs>
            <a:gs pos="35000">
              <a:srgbClr val="9BBB59">
                <a:tint val="37000"/>
                <a:satMod val="300000"/>
              </a:srgbClr>
            </a:gs>
            <a:gs pos="100000">
              <a:srgbClr val="9BBB59">
                <a:tint val="15000"/>
                <a:satMod val="350000"/>
              </a:srgbClr>
            </a:gs>
          </a:gsLst>
          <a:lin ang="16200000" scaled="1"/>
        </a:gradFill>
        <a:ln xmlns:a="http://schemas.openxmlformats.org/drawingml/2006/main" w="9525" cap="flat" cmpd="sng" algn="ctr">
          <a:solidFill>
            <a:srgbClr val="9BBB59">
              <a:shade val="95000"/>
              <a:satMod val="105000"/>
            </a:srgbClr>
          </a:solidFill>
          <a:prstDash val="solid"/>
          <a:headEnd/>
          <a:tailEnd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>
            <a:lnSpc>
              <a:spcPct val="100000"/>
            </a:lnSpc>
          </a:pPr>
          <a:r>
            <a:rPr lang="ru-RU" sz="1400" spc="-236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2   </a:t>
          </a:r>
          <a:r>
            <a:rPr lang="ru-RU" sz="1400" spc="-154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муниципальным</a:t>
          </a:r>
          <a:endParaRPr lang="ru-RU" sz="1400" dirty="0" smtClean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marL="110582" marR="103670" algn="ctr"/>
          <a:r>
            <a:rPr lang="ru-RU" sz="1400" spc="-172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программам и </a:t>
          </a:r>
          <a:r>
            <a:rPr lang="ru-RU" sz="1400" spc="-172" dirty="0" err="1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непрограммным</a:t>
          </a:r>
          <a:r>
            <a:rPr lang="ru-RU" sz="1400" spc="-172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направлениям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0.35965</cdr:x>
      <cdr:y>0.26271</cdr:y>
    </cdr:from>
    <cdr:to>
      <cdr:x>0.58772</cdr:x>
      <cdr:y>0.46475</cdr:y>
    </cdr:to>
    <cdr:sp macro="" textlink="">
      <cdr:nvSpPr>
        <cdr:cNvPr id="5" name="_s3080"/>
        <cdr:cNvSpPr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124200" y="1189037"/>
          <a:ext cx="1981200" cy="914400"/>
        </a:xfrm>
        <a:prstGeom xmlns:a="http://schemas.openxmlformats.org/drawingml/2006/main" prst="ellipse">
          <a:avLst/>
        </a:prstGeom>
        <a:gradFill xmlns:a="http://schemas.openxmlformats.org/drawingml/2006/main" rotWithShape="1">
          <a:gsLst>
            <a:gs pos="0">
              <a:srgbClr val="4BACC6">
                <a:tint val="50000"/>
                <a:satMod val="300000"/>
              </a:srgbClr>
            </a:gs>
            <a:gs pos="35000">
              <a:srgbClr val="4BACC6">
                <a:tint val="37000"/>
                <a:satMod val="300000"/>
              </a:srgbClr>
            </a:gs>
            <a:gs pos="100000">
              <a:srgbClr val="4BACC6">
                <a:tint val="15000"/>
                <a:satMod val="350000"/>
              </a:srgbClr>
            </a:gs>
          </a:gsLst>
          <a:lin ang="16200000" scaled="1"/>
        </a:gradFill>
        <a:ln xmlns:a="http://schemas.openxmlformats.org/drawingml/2006/main" w="9525" cap="flat" cmpd="sng" algn="ctr">
          <a:solidFill>
            <a:srgbClr val="4BACC6">
              <a:shade val="95000"/>
              <a:satMod val="105000"/>
            </a:srgbClr>
          </a:solidFill>
          <a:prstDash val="solid"/>
          <a:headEnd/>
          <a:tailEnd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dirty="0" smtClean="0"/>
            <a:t>         7 функциональны разделам</a:t>
          </a:r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0.18421</cdr:x>
      <cdr:y>0.49842</cdr:y>
    </cdr:from>
    <cdr:to>
      <cdr:x>0.26316</cdr:x>
      <cdr:y>0.61627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00200" y="2255837"/>
          <a:ext cx="6858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0.18421</cdr:x>
      <cdr:y>0.54893</cdr:y>
    </cdr:from>
    <cdr:to>
      <cdr:x>0.2807</cdr:x>
      <cdr:y>0.61627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00200" y="2484437"/>
          <a:ext cx="8382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rgbClr val="800000"/>
              </a:solidFill>
            </a:rPr>
            <a:t>4380,4 </a:t>
          </a:r>
          <a:r>
            <a:rPr lang="ru-RU" sz="1400" dirty="0" err="1" smtClean="0">
              <a:solidFill>
                <a:srgbClr val="800000"/>
              </a:solidFill>
            </a:rPr>
            <a:t>т.р</a:t>
          </a:r>
          <a:endParaRPr lang="ru-RU" sz="1400" dirty="0">
            <a:solidFill>
              <a:srgbClr val="800000"/>
            </a:solidFill>
          </a:endParaRPr>
        </a:p>
      </cdr:txBody>
    </cdr:sp>
  </cdr:relSizeAnchor>
  <cdr:relSizeAnchor xmlns:cdr="http://schemas.openxmlformats.org/drawingml/2006/chartDrawing">
    <cdr:from>
      <cdr:x>0.32456</cdr:x>
      <cdr:y>0.56577</cdr:y>
    </cdr:from>
    <cdr:to>
      <cdr:x>0.42982</cdr:x>
      <cdr:y>0.64995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19400" y="2560637"/>
          <a:ext cx="9144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rgbClr val="C00000"/>
              </a:solidFill>
            </a:rPr>
            <a:t>4113,0 </a:t>
          </a:r>
          <a:r>
            <a:rPr lang="ru-RU" sz="1400" dirty="0" err="1" smtClean="0">
              <a:solidFill>
                <a:srgbClr val="C00000"/>
              </a:solidFill>
            </a:rPr>
            <a:t>т.р</a:t>
          </a:r>
          <a:endParaRPr lang="ru-RU" sz="14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0.47368</cdr:x>
      <cdr:y>0.5826</cdr:y>
    </cdr:from>
    <cdr:to>
      <cdr:x>0.57895</cdr:x>
      <cdr:y>0.63311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114800" y="2636837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rgbClr val="C00000"/>
              </a:solidFill>
            </a:rPr>
            <a:t>4047,1 т.р.</a:t>
          </a:r>
          <a:endParaRPr lang="ru-RU" sz="1400" dirty="0">
            <a:solidFill>
              <a:srgbClr val="C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0064F-4769-41EC-9E73-DEBFFBC91C08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8A054-6906-4803-9D28-55443B6DF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AD1308-8399-4327-B9D4-2ED6CBEC3FC4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9DCCC-A6BA-4A3D-B2C0-401E4BBA3C5D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5"/>
            <a:ext cx="5487043" cy="4115019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89" tIns="41994" rIns="83989" bIns="41994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D6E92E-F015-4AC8-991E-6FE079185E92}" type="slidenum">
              <a:rPr lang="ru-RU" altLang="ru-RU"/>
              <a:pPr/>
              <a:t>33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7A022-6488-4FC0-A757-95E1EB67A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403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image" Target="../media/image26.jpeg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898989"/>
              </a:solidFill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8915400" y="6492875"/>
            <a:ext cx="228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3771173-A291-453F-AD1D-1636836DDCD5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1905000" y="228600"/>
            <a:ext cx="6315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/>
              <a:t>Верещагинский муниципальный район</a:t>
            </a: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81000" y="1524000"/>
            <a:ext cx="82867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3600" b="1" dirty="0"/>
              <a:t>Об итогах социально – экономического развития МО «Вознесенское сельское  поселение» за </a:t>
            </a:r>
            <a:r>
              <a:rPr lang="ru-RU" sz="3600" b="1" dirty="0" smtClean="0"/>
              <a:t>2016 </a:t>
            </a:r>
            <a:r>
              <a:rPr lang="ru-RU" sz="3600" b="1" dirty="0"/>
              <a:t>год и о планах на </a:t>
            </a:r>
            <a:r>
              <a:rPr lang="ru-RU" sz="3600" b="1" dirty="0" smtClean="0"/>
              <a:t>2017 </a:t>
            </a:r>
            <a:r>
              <a:rPr lang="ru-RU" sz="3600" b="1" dirty="0"/>
              <a:t>и последующие годы</a:t>
            </a:r>
          </a:p>
        </p:txBody>
      </p:sp>
      <p:sp>
        <p:nvSpPr>
          <p:cNvPr id="11270" name="TextBox 3"/>
          <p:cNvSpPr txBox="1">
            <a:spLocks noChangeArrowheads="1"/>
          </p:cNvSpPr>
          <p:nvPr/>
        </p:nvSpPr>
        <p:spPr bwMode="auto">
          <a:xfrm>
            <a:off x="457200" y="5638800"/>
            <a:ext cx="8020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Докладчик: Глава сельского поселения- Председатель  Совета депутатов Вознесенского сельского поселения</a:t>
            </a:r>
          </a:p>
          <a:p>
            <a:r>
              <a:rPr lang="ru-RU" sz="2000"/>
              <a:t>Новиков Игорь Михайлович</a:t>
            </a:r>
          </a:p>
        </p:txBody>
      </p:sp>
      <p:sp>
        <p:nvSpPr>
          <p:cNvPr id="11271" name="TextBox 3"/>
          <p:cNvSpPr txBox="1">
            <a:spLocks noChangeArrowheads="1"/>
          </p:cNvSpPr>
          <p:nvPr/>
        </p:nvSpPr>
        <p:spPr bwMode="auto">
          <a:xfrm>
            <a:off x="1676400" y="685800"/>
            <a:ext cx="6619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/>
              <a:t>МО «Вознесенское сельское поселение»</a:t>
            </a:r>
          </a:p>
        </p:txBody>
      </p:sp>
      <p:pic>
        <p:nvPicPr>
          <p:cNvPr id="11272" name="Picture 9" descr="G:\Voznesenskoe_S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4572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9F522C-2A99-4AD4-B0BF-DB84D7D43A3B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9144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Коммунальное хозяйство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04800" y="1935163"/>
            <a:ext cx="8382000" cy="43894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2600" b="1" dirty="0">
                <a:cs typeface="Times New Roman" pitchFamily="18" charset="0"/>
              </a:rPr>
              <a:t>Теплотрассы-2,219 км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2600" b="1" dirty="0">
                <a:cs typeface="Times New Roman" pitchFamily="18" charset="0"/>
              </a:rPr>
              <a:t>Сети ГВС-3,509 км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2600" b="1" dirty="0">
                <a:cs typeface="Times New Roman" pitchFamily="18" charset="0"/>
              </a:rPr>
              <a:t>Сети ХВС-17,882 км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2600" b="1" dirty="0">
                <a:cs typeface="Times New Roman" pitchFamily="18" charset="0"/>
              </a:rPr>
              <a:t>Канализационные сети – 5, 290 км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2600" dirty="0">
                <a:cs typeface="Times New Roman" pitchFamily="18" charset="0"/>
              </a:rPr>
              <a:t>   </a:t>
            </a:r>
            <a:endParaRPr lang="ru-RU" sz="2400" dirty="0">
              <a:cs typeface="Times New Roman" pitchFamily="18" charset="0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lang="ru-RU" sz="2400" dirty="0">
              <a:cs typeface="Times New Roman" pitchFamily="18" charset="0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lang="ru-RU" sz="2400" dirty="0">
              <a:cs typeface="Times New Roman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 flipV="1">
            <a:off x="533400" y="5029200"/>
            <a:ext cx="152400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 flipV="1">
            <a:off x="533400" y="5029200"/>
            <a:ext cx="152400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 flipH="1" flipV="1">
            <a:off x="533400" y="5029200"/>
            <a:ext cx="152400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533400" y="5105400"/>
            <a:ext cx="152400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 flipH="1" flipV="1">
            <a:off x="533400" y="5029200"/>
            <a:ext cx="152400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504565-811A-4408-B961-B21A5EB62B6E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3810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МУП «Вознесенская служба благоустройства»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04800" y="1524000"/>
            <a:ext cx="838200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1800" dirty="0">
                <a:cs typeface="Times New Roman" pitchFamily="18" charset="0"/>
              </a:rPr>
              <a:t>Ремонтные работы по устранению прорывов водопровода –</a:t>
            </a:r>
            <a:r>
              <a:rPr lang="ru-RU" sz="1800" b="1" dirty="0">
                <a:cs typeface="Times New Roman" pitchFamily="18" charset="0"/>
              </a:rPr>
              <a:t> </a:t>
            </a:r>
            <a:r>
              <a:rPr lang="ru-RU" b="1" dirty="0" smtClean="0">
                <a:cs typeface="Times New Roman" pitchFamily="18" charset="0"/>
              </a:rPr>
              <a:t>14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dirty="0" smtClean="0">
                <a:cs typeface="Times New Roman" pitchFamily="18" charset="0"/>
              </a:rPr>
              <a:t>раз.</a:t>
            </a:r>
            <a:endParaRPr lang="ru-RU" sz="1800" dirty="0">
              <a:cs typeface="Times New Roman" pitchFamily="18" charset="0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1800" dirty="0">
                <a:cs typeface="Times New Roman" pitchFamily="18" charset="0"/>
              </a:rPr>
              <a:t>Замена теплотрассы: </a:t>
            </a:r>
            <a:r>
              <a:rPr lang="ru-RU" b="1" dirty="0" smtClean="0">
                <a:cs typeface="Times New Roman" pitchFamily="18" charset="0"/>
              </a:rPr>
              <a:t>87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dirty="0" smtClean="0">
                <a:cs typeface="Times New Roman" pitchFamily="18" charset="0"/>
              </a:rPr>
              <a:t>метров, работы по утеплению – </a:t>
            </a:r>
            <a:r>
              <a:rPr lang="ru-RU" sz="1800" b="1" dirty="0" smtClean="0">
                <a:cs typeface="Times New Roman" pitchFamily="18" charset="0"/>
              </a:rPr>
              <a:t>30 </a:t>
            </a:r>
            <a:r>
              <a:rPr lang="ru-RU" sz="1800" dirty="0" smtClean="0">
                <a:cs typeface="Times New Roman" pitchFamily="18" charset="0"/>
              </a:rPr>
              <a:t>метров</a:t>
            </a:r>
            <a:endParaRPr lang="ru-RU" sz="1800" dirty="0">
              <a:cs typeface="Times New Roman" pitchFamily="18" charset="0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1800" dirty="0">
                <a:cs typeface="Times New Roman" pitchFamily="18" charset="0"/>
              </a:rPr>
              <a:t>Пробивка канализационных сетей – </a:t>
            </a:r>
            <a:r>
              <a:rPr lang="ru-RU" b="1" dirty="0">
                <a:cs typeface="Times New Roman" pitchFamily="18" charset="0"/>
              </a:rPr>
              <a:t>6</a:t>
            </a:r>
            <a:r>
              <a:rPr lang="ru-RU" sz="1800" dirty="0" smtClean="0">
                <a:cs typeface="Times New Roman" pitchFamily="18" charset="0"/>
              </a:rPr>
              <a:t> раз/затраты </a:t>
            </a:r>
            <a:r>
              <a:rPr lang="ru-RU" sz="1800" b="1" dirty="0" smtClean="0">
                <a:cs typeface="Times New Roman" pitchFamily="18" charset="0"/>
              </a:rPr>
              <a:t>14850 </a:t>
            </a:r>
            <a:r>
              <a:rPr lang="ru-RU" sz="1800" dirty="0" smtClean="0">
                <a:cs typeface="Times New Roman" pitchFamily="18" charset="0"/>
              </a:rPr>
              <a:t> руб.</a:t>
            </a:r>
            <a:endParaRPr lang="ru-RU" sz="1800" dirty="0">
              <a:cs typeface="Times New Roman" pitchFamily="18" charset="0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1800" dirty="0">
                <a:cs typeface="Times New Roman" pitchFamily="18" charset="0"/>
              </a:rPr>
              <a:t>Замена водопроводных сетей – </a:t>
            </a:r>
            <a:r>
              <a:rPr lang="ru-RU" b="1" dirty="0" smtClean="0">
                <a:cs typeface="Times New Roman" pitchFamily="18" charset="0"/>
              </a:rPr>
              <a:t>274</a:t>
            </a:r>
            <a:r>
              <a:rPr lang="ru-RU" sz="1800" dirty="0" smtClean="0">
                <a:cs typeface="Times New Roman" pitchFamily="18" charset="0"/>
              </a:rPr>
              <a:t> </a:t>
            </a:r>
            <a:r>
              <a:rPr lang="ru-RU" sz="1800" dirty="0">
                <a:cs typeface="Times New Roman" pitchFamily="18" charset="0"/>
              </a:rPr>
              <a:t>метра.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1800" dirty="0">
                <a:cs typeface="Times New Roman" pitchFamily="18" charset="0"/>
              </a:rPr>
              <a:t>Затраты на ремонт водопровода – </a:t>
            </a:r>
            <a:r>
              <a:rPr lang="ru-RU" sz="1800" b="1" dirty="0" smtClean="0">
                <a:cs typeface="Times New Roman" pitchFamily="18" charset="0"/>
              </a:rPr>
              <a:t>204,8 </a:t>
            </a:r>
            <a:r>
              <a:rPr lang="ru-RU" sz="1800" dirty="0">
                <a:cs typeface="Times New Roman" pitchFamily="18" charset="0"/>
              </a:rPr>
              <a:t>тыс. руб.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1800" dirty="0" smtClean="0">
                <a:cs typeface="Times New Roman" pitchFamily="18" charset="0"/>
              </a:rPr>
              <a:t>Затраты </a:t>
            </a:r>
            <a:r>
              <a:rPr lang="ru-RU" sz="1800" dirty="0">
                <a:cs typeface="Times New Roman" pitchFamily="18" charset="0"/>
              </a:rPr>
              <a:t>на ремонт теплотрассы – </a:t>
            </a:r>
            <a:r>
              <a:rPr lang="ru-RU" b="1" dirty="0" smtClean="0">
                <a:cs typeface="Times New Roman" pitchFamily="18" charset="0"/>
              </a:rPr>
              <a:t>18,9 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dirty="0">
                <a:cs typeface="Times New Roman" pitchFamily="18" charset="0"/>
              </a:rPr>
              <a:t>тыс. руб.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lang="ru-RU" sz="1800" dirty="0" smtClean="0">
              <a:cs typeface="Times New Roman" pitchFamily="18" charset="0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1800" dirty="0" smtClean="0">
                <a:cs typeface="Times New Roman" pitchFamily="18" charset="0"/>
              </a:rPr>
              <a:t>Дебиторская </a:t>
            </a:r>
            <a:r>
              <a:rPr lang="ru-RU" sz="1800" dirty="0">
                <a:cs typeface="Times New Roman" pitchFamily="18" charset="0"/>
              </a:rPr>
              <a:t>задолженность на </a:t>
            </a:r>
            <a:r>
              <a:rPr lang="ru-RU" sz="1800" dirty="0" smtClean="0">
                <a:cs typeface="Times New Roman" pitchFamily="18" charset="0"/>
              </a:rPr>
              <a:t>01.01.2017 </a:t>
            </a:r>
            <a:r>
              <a:rPr lang="ru-RU" sz="1800" dirty="0">
                <a:cs typeface="Times New Roman" pitchFamily="18" charset="0"/>
              </a:rPr>
              <a:t>г. – </a:t>
            </a:r>
            <a:r>
              <a:rPr lang="ru-RU" sz="1800" b="1" dirty="0" smtClean="0">
                <a:cs typeface="Times New Roman" pitchFamily="18" charset="0"/>
              </a:rPr>
              <a:t>831,8</a:t>
            </a:r>
            <a:r>
              <a:rPr lang="ru-RU" sz="1800" dirty="0" smtClean="0">
                <a:cs typeface="Times New Roman" pitchFamily="18" charset="0"/>
              </a:rPr>
              <a:t> </a:t>
            </a:r>
            <a:r>
              <a:rPr lang="ru-RU" sz="1800" dirty="0">
                <a:cs typeface="Times New Roman" pitchFamily="18" charset="0"/>
              </a:rPr>
              <a:t>тыс. руб.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Char char="-"/>
              <a:defRPr/>
            </a:pPr>
            <a:r>
              <a:rPr lang="ru-RU" sz="1800" dirty="0">
                <a:cs typeface="Times New Roman" pitchFamily="18" charset="0"/>
              </a:rPr>
              <a:t>Задолженность населения </a:t>
            </a:r>
            <a:r>
              <a:rPr lang="ru-RU" b="1" dirty="0" smtClean="0">
                <a:cs typeface="Times New Roman" pitchFamily="18" charset="0"/>
              </a:rPr>
              <a:t>587,2 </a:t>
            </a:r>
            <a:r>
              <a:rPr lang="ru-RU" sz="1800" dirty="0" smtClean="0">
                <a:cs typeface="Times New Roman" pitchFamily="18" charset="0"/>
              </a:rPr>
              <a:t>тыс</a:t>
            </a:r>
            <a:r>
              <a:rPr lang="ru-RU" sz="1800" dirty="0">
                <a:cs typeface="Times New Roman" pitchFamily="18" charset="0"/>
              </a:rPr>
              <a:t>. руб.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Char char="-"/>
              <a:defRPr/>
            </a:pPr>
            <a:r>
              <a:rPr lang="ru-RU" sz="1800" dirty="0">
                <a:cs typeface="Times New Roman" pitchFamily="18" charset="0"/>
              </a:rPr>
              <a:t>Юридических лиц </a:t>
            </a:r>
            <a:r>
              <a:rPr lang="ru-RU" sz="1800" b="1" dirty="0" smtClean="0">
                <a:cs typeface="Times New Roman" pitchFamily="18" charset="0"/>
              </a:rPr>
              <a:t>244</a:t>
            </a:r>
            <a:r>
              <a:rPr lang="ru-RU" sz="1800" dirty="0" smtClean="0">
                <a:cs typeface="Times New Roman" pitchFamily="18" charset="0"/>
              </a:rPr>
              <a:t> </a:t>
            </a:r>
            <a:r>
              <a:rPr lang="ru-RU" sz="1800" dirty="0">
                <a:cs typeface="Times New Roman" pitchFamily="18" charset="0"/>
              </a:rPr>
              <a:t>тыс. руб.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1800" dirty="0">
                <a:cs typeface="Times New Roman" pitchFamily="18" charset="0"/>
              </a:rPr>
              <a:t>Кредиторская задолженность на </a:t>
            </a:r>
            <a:r>
              <a:rPr lang="ru-RU" sz="1800" dirty="0" smtClean="0">
                <a:cs typeface="Times New Roman" pitchFamily="18" charset="0"/>
              </a:rPr>
              <a:t>01.01.2017 </a:t>
            </a:r>
            <a:r>
              <a:rPr lang="ru-RU" sz="1800" dirty="0">
                <a:cs typeface="Times New Roman" pitchFamily="18" charset="0"/>
              </a:rPr>
              <a:t>г. </a:t>
            </a:r>
            <a:r>
              <a:rPr lang="ru-RU" sz="1800" dirty="0" smtClean="0">
                <a:cs typeface="Times New Roman" pitchFamily="18" charset="0"/>
              </a:rPr>
              <a:t>– </a:t>
            </a:r>
            <a:r>
              <a:rPr lang="ru-RU" b="1" dirty="0" smtClean="0">
                <a:cs typeface="Times New Roman" pitchFamily="18" charset="0"/>
              </a:rPr>
              <a:t>826,5</a:t>
            </a:r>
            <a:r>
              <a:rPr lang="ru-RU" sz="1800" dirty="0" smtClean="0">
                <a:cs typeface="Times New Roman" pitchFamily="18" charset="0"/>
              </a:rPr>
              <a:t> </a:t>
            </a:r>
            <a:r>
              <a:rPr lang="ru-RU" sz="1800" dirty="0">
                <a:cs typeface="Times New Roman" pitchFamily="18" charset="0"/>
              </a:rPr>
              <a:t>тыс.руб.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lang="ru-RU" sz="1800" dirty="0">
              <a:cs typeface="Times New Roman" pitchFamily="18" charset="0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lang="ru-RU" sz="2400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648192" cy="5791200"/>
          </a:xfrm>
        </p:spPr>
      </p:pic>
      <p:pic>
        <p:nvPicPr>
          <p:cNvPr id="1026" name="Picture 2" descr="E:\IMG_4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32638" y="-5348288"/>
            <a:ext cx="23409276" cy="17556163"/>
          </a:xfrm>
          <a:prstGeom prst="rect">
            <a:avLst/>
          </a:prstGeom>
          <a:noFill/>
        </p:spPr>
      </p:pic>
      <p:pic>
        <p:nvPicPr>
          <p:cNvPr id="1027" name="Picture 3" descr="E:\IMG_4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132638" y="-5348288"/>
            <a:ext cx="23409276" cy="1755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Constantia" pitchFamily="18" charset="0"/>
                <a:cs typeface="Times New Roman" pitchFamily="18" charset="0"/>
              </a:rPr>
              <a:t>Расходы бюджета Вознесенского сельского поселения  в  2016 году</a:t>
            </a:r>
            <a:endParaRPr lang="ru-RU" sz="2000" dirty="0"/>
          </a:p>
        </p:txBody>
      </p:sp>
      <p:sp>
        <p:nvSpPr>
          <p:cNvPr id="3" name="Овал 2"/>
          <p:cNvSpPr/>
          <p:nvPr/>
        </p:nvSpPr>
        <p:spPr>
          <a:xfrm rot="7782877">
            <a:off x="3340669" y="2742684"/>
            <a:ext cx="1726770" cy="1571383"/>
          </a:xfrm>
          <a:prstGeom prst="ellipse">
            <a:avLst/>
          </a:prstGeom>
          <a:blipFill rotWithShape="1">
            <a:blip r:embed="rId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Овал 4"/>
          <p:cNvSpPr/>
          <p:nvPr/>
        </p:nvSpPr>
        <p:spPr>
          <a:xfrm>
            <a:off x="3886200" y="1676400"/>
            <a:ext cx="1929456" cy="15458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324600" y="2362200"/>
            <a:ext cx="2362200" cy="1828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Общегосударственные вопросы           0100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477000" y="4572000"/>
            <a:ext cx="2057400" cy="1676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Национальная оборона        0200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3200400" y="4876800"/>
            <a:ext cx="25908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Национальная безопасность           0300 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457200" y="4724400"/>
            <a:ext cx="2057400" cy="19050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Национальная экономика       0400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228600" y="2514600"/>
            <a:ext cx="2286000" cy="1524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Жилищно-коммунальное хозяйство       0500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600200" y="1143000"/>
            <a:ext cx="1905000" cy="1143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Культура    0800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4495800" y="1295400"/>
            <a:ext cx="2438400" cy="1371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Социальная политика            10 00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 flipH="1" flipV="1">
            <a:off x="5029200" y="2743200"/>
            <a:ext cx="304800" cy="3048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4953000" y="3810000"/>
            <a:ext cx="1600200" cy="762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3" idx="0"/>
          </p:cNvCxnSpPr>
          <p:nvPr/>
        </p:nvCxnSpPr>
        <p:spPr>
          <a:xfrm>
            <a:off x="4808437" y="4030404"/>
            <a:ext cx="1820963" cy="122739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6200000" flipH="1">
            <a:off x="4000500" y="4610100"/>
            <a:ext cx="457200" cy="762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0800000" flipV="1">
            <a:off x="2362200" y="4114800"/>
            <a:ext cx="1143000" cy="9144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0800000">
            <a:off x="2514601" y="3429003"/>
            <a:ext cx="914401" cy="7619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rot="16200000" flipV="1">
            <a:off x="3276599" y="2286001"/>
            <a:ext cx="609604" cy="45720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Новиков Игорь Михайл\Desktop\отчет 2017\image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29000" y="-1928813"/>
            <a:ext cx="16002000" cy="10715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DSC0659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977" r="3977"/>
          <a:stretch>
            <a:fillRect/>
          </a:stretch>
        </p:blipFill>
        <p:spPr bwMode="auto">
          <a:xfrm>
            <a:off x="594016" y="533400"/>
            <a:ext cx="8245184" cy="5883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IMG_403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3636" b="13636"/>
          <a:stretch>
            <a:fillRect/>
          </a:stretch>
        </p:blipFill>
        <p:spPr bwMode="auto">
          <a:xfrm>
            <a:off x="381000" y="380999"/>
            <a:ext cx="8610600" cy="62622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IMG_6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334000" cy="713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IMG_407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3636" b="13636"/>
          <a:stretch>
            <a:fillRect/>
          </a:stretch>
        </p:blipFill>
        <p:spPr bwMode="auto">
          <a:xfrm>
            <a:off x="228600" y="609600"/>
            <a:ext cx="7848600" cy="57080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Структура расходов бюджета 2016 года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Новиков Игорь Михайл\Desktop\отчет 2017\imag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29000" y="-1928813"/>
            <a:ext cx="16002000" cy="10715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 (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304800"/>
            <a:ext cx="4572000" cy="63246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E8DAF5B-3DDD-4717-8D9A-B9066C44D3C8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81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921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itchFamily="18" charset="0"/>
              </a:rPr>
              <a:t>Демография</a:t>
            </a:r>
            <a:br>
              <a:rPr lang="ru-RU" sz="2800" b="1" dirty="0" smtClean="0">
                <a:latin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</a:rPr>
              <a:t>МО «Вознесенское сельское поселение»</a:t>
            </a:r>
          </a:p>
        </p:txBody>
      </p:sp>
      <p:graphicFrame>
        <p:nvGraphicFramePr>
          <p:cNvPr id="7217" name="Group 49"/>
          <p:cNvGraphicFramePr>
            <a:graphicFrameLocks noGrp="1"/>
          </p:cNvGraphicFramePr>
          <p:nvPr/>
        </p:nvGraphicFramePr>
        <p:xfrm>
          <a:off x="533400" y="1524000"/>
          <a:ext cx="7988300" cy="3607436"/>
        </p:xfrm>
        <a:graphic>
          <a:graphicData uri="http://schemas.openxmlformats.org/drawingml/2006/table">
            <a:tbl>
              <a:tblPr/>
              <a:tblGrid>
                <a:gridCol w="4335463"/>
                <a:gridCol w="1217612"/>
                <a:gridCol w="1217613"/>
                <a:gridCol w="1217612"/>
              </a:tblGrid>
              <a:tr h="685800">
                <a:tc>
                  <a:txBody>
                    <a:bodyPr/>
                    <a:lstStyle/>
                    <a:p>
                      <a:pPr marL="0" marR="0" lvl="0" indent="4572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4572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8D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8D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8D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8DC4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45720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Численность населения,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чел.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3451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3438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3445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Родившихся,</a:t>
                      </a: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3E9"/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Умерших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чел.</a:t>
                      </a: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+22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+20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-17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3E9"/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3E9"/>
                    </a:solidFill>
                  </a:tcPr>
                </a:tc>
              </a:tr>
            </a:tbl>
          </a:graphicData>
        </a:graphic>
      </p:graphicFrame>
      <p:pic>
        <p:nvPicPr>
          <p:cNvPr id="13353" name="Picture 9" descr="G:\Voznesenskoe_S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228600"/>
            <a:ext cx="4572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 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436" y="381000"/>
            <a:ext cx="8373364" cy="569912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5122" y="1554163"/>
            <a:ext cx="8046155" cy="452596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8077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IMG_84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458200" cy="6343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IMG_7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823158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545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848935-92F0-4322-A0A1-176A0BC8421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7" name="Рисунок 6" descr="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42852"/>
            <a:ext cx="357190" cy="42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285853" y="1"/>
            <a:ext cx="692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i="1" dirty="0" smtClean="0"/>
              <a:t>СТРУКТУРА БЮДЖЕТА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i="1" dirty="0" smtClean="0"/>
              <a:t>Вознесенского сельского поселения  </a:t>
            </a:r>
            <a:br>
              <a:rPr lang="ru-RU" altLang="ru-RU" i="1" dirty="0" smtClean="0"/>
            </a:br>
            <a:r>
              <a:rPr lang="ru-RU" altLang="ru-RU" i="1" dirty="0" smtClean="0"/>
              <a:t>на 2017 год</a:t>
            </a:r>
          </a:p>
          <a:p>
            <a:endParaRPr lang="ru-RU" dirty="0"/>
          </a:p>
        </p:txBody>
      </p:sp>
      <p:pic>
        <p:nvPicPr>
          <p:cNvPr id="11" name="Picture 56" descr="i?id=7935fcda81c42187829e7303095103b3&amp;n=33&amp;h=190&amp;w=1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19050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4" descr="1394620137_money_2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071546"/>
            <a:ext cx="21336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286116" y="2285992"/>
            <a:ext cx="2071702" cy="646331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FFFF66"/>
                </a:solidFill>
                <a:latin typeface="Times New Roman" pitchFamily="18" charset="0"/>
              </a:rPr>
              <a:t>Бюджет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FFFF66"/>
                </a:solidFill>
                <a:latin typeface="Times New Roman" pitchFamily="18" charset="0"/>
              </a:rPr>
              <a:t>поселения</a:t>
            </a:r>
            <a:endParaRPr lang="ru-RU" altLang="ru-RU" dirty="0">
              <a:solidFill>
                <a:srgbClr val="FFFF66"/>
              </a:solidFill>
              <a:latin typeface="Times New Roman" pitchFamily="18" charset="0"/>
            </a:endParaRPr>
          </a:p>
        </p:txBody>
      </p:sp>
      <p:cxnSp>
        <p:nvCxnSpPr>
          <p:cNvPr id="16" name="_s2059"/>
          <p:cNvCxnSpPr>
            <a:cxnSpLocks noChangeShapeType="1"/>
          </p:cNvCxnSpPr>
          <p:nvPr/>
        </p:nvCxnSpPr>
        <p:spPr bwMode="auto">
          <a:xfrm rot="5400000" flipH="1" flipV="1">
            <a:off x="2853840" y="2003888"/>
            <a:ext cx="476250" cy="2326341"/>
          </a:xfrm>
          <a:prstGeom prst="bentConnector3">
            <a:avLst>
              <a:gd name="adj1" fmla="val 50000"/>
            </a:avLst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_s2058"/>
          <p:cNvCxnSpPr>
            <a:cxnSpLocks noChangeShapeType="1"/>
          </p:cNvCxnSpPr>
          <p:nvPr/>
        </p:nvCxnSpPr>
        <p:spPr bwMode="auto">
          <a:xfrm rot="16200000" flipV="1">
            <a:off x="5263402" y="2094656"/>
            <a:ext cx="476250" cy="2144806"/>
          </a:xfrm>
          <a:prstGeom prst="bentConnector3">
            <a:avLst>
              <a:gd name="adj1" fmla="val 50000"/>
            </a:avLst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_s2056"/>
          <p:cNvCxnSpPr>
            <a:cxnSpLocks noChangeShapeType="1"/>
          </p:cNvCxnSpPr>
          <p:nvPr/>
        </p:nvCxnSpPr>
        <p:spPr bwMode="auto">
          <a:xfrm rot="16200000">
            <a:off x="832287" y="3954003"/>
            <a:ext cx="552450" cy="1788459"/>
          </a:xfrm>
          <a:prstGeom prst="bentConnector3">
            <a:avLst>
              <a:gd name="adj1" fmla="val 20000"/>
            </a:avLst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3286116" y="3286124"/>
            <a:ext cx="235833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Сбалансированный </a:t>
            </a:r>
            <a:endParaRPr lang="ru-RU" dirty="0"/>
          </a:p>
        </p:txBody>
      </p:sp>
      <p:pic>
        <p:nvPicPr>
          <p:cNvPr id="20" name="Picture 62" descr="a16243b6d59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643314"/>
            <a:ext cx="1143000" cy="857250"/>
          </a:xfrm>
          <a:prstGeom prst="rect">
            <a:avLst/>
          </a:prstGeom>
          <a:solidFill>
            <a:srgbClr val="CCFFFF">
              <a:alpha val="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_s2061"/>
          <p:cNvSpPr>
            <a:spLocks noChangeArrowheads="1"/>
          </p:cNvSpPr>
          <p:nvPr/>
        </p:nvSpPr>
        <p:spPr bwMode="auto">
          <a:xfrm>
            <a:off x="1285852" y="3429000"/>
            <a:ext cx="1532965" cy="1104900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889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i="1" u="none" dirty="0"/>
              <a:t>Доходы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i="1" u="none" dirty="0"/>
              <a:t>бюджета</a:t>
            </a:r>
            <a:endParaRPr lang="ru-RU" altLang="ru-RU" sz="1300" b="0" u="none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0" u="none" dirty="0" smtClean="0"/>
              <a:t>(10447,0 тыс. </a:t>
            </a:r>
            <a:r>
              <a:rPr lang="ru-RU" altLang="ru-RU" sz="1300" b="0" u="none" dirty="0"/>
              <a:t>руб.)</a:t>
            </a:r>
          </a:p>
        </p:txBody>
      </p:sp>
      <p:sp>
        <p:nvSpPr>
          <p:cNvPr id="22" name="_s2062"/>
          <p:cNvSpPr>
            <a:spLocks noChangeArrowheads="1"/>
          </p:cNvSpPr>
          <p:nvPr/>
        </p:nvSpPr>
        <p:spPr bwMode="auto">
          <a:xfrm>
            <a:off x="6000760" y="3429000"/>
            <a:ext cx="1532965" cy="11049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889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i="1" u="none" dirty="0"/>
              <a:t>Расходы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i="1" u="none" dirty="0"/>
              <a:t>бюджета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0" u="none" dirty="0" smtClean="0"/>
              <a:t>(10447,0 тыс. </a:t>
            </a:r>
            <a:r>
              <a:rPr lang="ru-RU" altLang="ru-RU" sz="1300" b="0" u="none" dirty="0"/>
              <a:t>руб.)</a:t>
            </a:r>
          </a:p>
        </p:txBody>
      </p:sp>
      <p:cxnSp>
        <p:nvCxnSpPr>
          <p:cNvPr id="23" name="_s2057"/>
          <p:cNvCxnSpPr>
            <a:cxnSpLocks noChangeShapeType="1"/>
          </p:cNvCxnSpPr>
          <p:nvPr/>
        </p:nvCxnSpPr>
        <p:spPr bwMode="auto">
          <a:xfrm rot="16200000">
            <a:off x="6028774" y="4401118"/>
            <a:ext cx="552450" cy="894229"/>
          </a:xfrm>
          <a:prstGeom prst="bentConnector3">
            <a:avLst>
              <a:gd name="adj1" fmla="val 20000"/>
            </a:avLst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4" name="_s2054"/>
          <p:cNvCxnSpPr>
            <a:cxnSpLocks noChangeShapeType="1"/>
          </p:cNvCxnSpPr>
          <p:nvPr/>
        </p:nvCxnSpPr>
        <p:spPr bwMode="auto">
          <a:xfrm rot="5400000" flipH="1">
            <a:off x="2688787" y="3954890"/>
            <a:ext cx="552450" cy="1786685"/>
          </a:xfrm>
          <a:prstGeom prst="bentConnector3">
            <a:avLst>
              <a:gd name="adj1" fmla="val 20000"/>
            </a:avLst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" name="_s2053"/>
          <p:cNvCxnSpPr>
            <a:cxnSpLocks noChangeShapeType="1"/>
          </p:cNvCxnSpPr>
          <p:nvPr/>
        </p:nvCxnSpPr>
        <p:spPr bwMode="auto">
          <a:xfrm rot="5400000" flipH="1">
            <a:off x="7028905" y="4401118"/>
            <a:ext cx="552450" cy="894229"/>
          </a:xfrm>
          <a:prstGeom prst="bentConnector3">
            <a:avLst>
              <a:gd name="adj1" fmla="val 20000"/>
            </a:avLst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6" name="_s2064"/>
          <p:cNvSpPr>
            <a:spLocks noChangeArrowheads="1"/>
          </p:cNvSpPr>
          <p:nvPr/>
        </p:nvSpPr>
        <p:spPr bwMode="auto">
          <a:xfrm>
            <a:off x="0" y="5214950"/>
            <a:ext cx="1532965" cy="1104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700" u="none" dirty="0"/>
              <a:t>Налоговые</a:t>
            </a:r>
            <a:r>
              <a:rPr lang="ru-RU" altLang="ru-RU" sz="1700" b="0" u="none" dirty="0"/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300" b="0" u="none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0" u="none" dirty="0" smtClean="0"/>
              <a:t>3841,1 тыс. </a:t>
            </a:r>
            <a:r>
              <a:rPr lang="ru-RU" altLang="ru-RU" sz="1300" b="0" u="none" dirty="0"/>
              <a:t>руб.</a:t>
            </a:r>
          </a:p>
        </p:txBody>
      </p:sp>
      <p:sp>
        <p:nvSpPr>
          <p:cNvPr id="27" name="_s2063"/>
          <p:cNvSpPr>
            <a:spLocks noChangeArrowheads="1"/>
          </p:cNvSpPr>
          <p:nvPr/>
        </p:nvSpPr>
        <p:spPr bwMode="auto">
          <a:xfrm>
            <a:off x="5214942" y="5143512"/>
            <a:ext cx="1532965" cy="11049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u="none" dirty="0"/>
              <a:t>Программные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300" u="none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0" u="none" dirty="0" smtClean="0"/>
              <a:t>9957,3тыс.руб</a:t>
            </a:r>
            <a:r>
              <a:rPr lang="ru-RU" altLang="ru-RU" sz="1300" b="0" u="none" dirty="0"/>
              <a:t>.</a:t>
            </a:r>
          </a:p>
        </p:txBody>
      </p:sp>
      <p:sp>
        <p:nvSpPr>
          <p:cNvPr id="28" name="_s2067"/>
          <p:cNvSpPr>
            <a:spLocks noChangeArrowheads="1"/>
          </p:cNvSpPr>
          <p:nvPr/>
        </p:nvSpPr>
        <p:spPr bwMode="auto">
          <a:xfrm>
            <a:off x="7358082" y="5143512"/>
            <a:ext cx="1532965" cy="11049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u="none" dirty="0" err="1"/>
              <a:t>Непрограммные</a:t>
            </a:r>
            <a:endParaRPr lang="ru-RU" altLang="ru-RU" sz="1400" u="none" dirty="0"/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400" u="none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0" u="none" dirty="0" smtClean="0"/>
              <a:t>489,7тыс. </a:t>
            </a:r>
            <a:r>
              <a:rPr lang="ru-RU" altLang="ru-RU" sz="1300" b="0" u="none" dirty="0"/>
              <a:t>руб.</a:t>
            </a:r>
          </a:p>
        </p:txBody>
      </p:sp>
      <p:sp>
        <p:nvSpPr>
          <p:cNvPr id="29" name="_s2065"/>
          <p:cNvSpPr>
            <a:spLocks noChangeArrowheads="1"/>
          </p:cNvSpPr>
          <p:nvPr/>
        </p:nvSpPr>
        <p:spPr bwMode="auto">
          <a:xfrm>
            <a:off x="1643042" y="5286388"/>
            <a:ext cx="1532965" cy="1104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700" u="none" dirty="0"/>
              <a:t>Неналоговые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300" u="none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0" u="none" dirty="0" smtClean="0"/>
              <a:t>246,6тыс.руб</a:t>
            </a:r>
            <a:r>
              <a:rPr lang="ru-RU" altLang="ru-RU" sz="1300" b="0" u="none" dirty="0"/>
              <a:t>.</a:t>
            </a:r>
          </a:p>
        </p:txBody>
      </p:sp>
      <p:sp>
        <p:nvSpPr>
          <p:cNvPr id="30" name="_s2066"/>
          <p:cNvSpPr>
            <a:spLocks noChangeArrowheads="1"/>
          </p:cNvSpPr>
          <p:nvPr/>
        </p:nvSpPr>
        <p:spPr bwMode="auto">
          <a:xfrm>
            <a:off x="3357554" y="5286388"/>
            <a:ext cx="1532965" cy="11049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u="none" dirty="0"/>
              <a:t>Безвозмездные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u="none" dirty="0"/>
              <a:t>поступления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300" u="none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0" u="none" dirty="0" smtClean="0"/>
              <a:t>6359,3тыс. </a:t>
            </a:r>
            <a:r>
              <a:rPr lang="ru-RU" altLang="ru-RU" sz="1300" b="0" u="none" dirty="0"/>
              <a:t>руб.</a:t>
            </a:r>
          </a:p>
        </p:txBody>
      </p:sp>
      <p:sp>
        <p:nvSpPr>
          <p:cNvPr id="31" name="Стрелка вниз 30"/>
          <p:cNvSpPr/>
          <p:nvPr/>
        </p:nvSpPr>
        <p:spPr>
          <a:xfrm>
            <a:off x="1928794" y="5000636"/>
            <a:ext cx="214314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704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57158" y="571480"/>
            <a:ext cx="8228554" cy="845674"/>
          </a:xfrm>
        </p:spPr>
        <p:txBody>
          <a:bodyPr tIns="2116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параметры бюджета Вознесенского сельского поселения               на 2017 год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5" y="1124744"/>
            <a:ext cx="1872208" cy="564500"/>
          </a:xfrm>
        </p:spPr>
        <p:txBody>
          <a:bodyPr tIns="17640">
            <a:normAutofit/>
          </a:bodyPr>
          <a:lstStyle/>
          <a:p>
            <a:pPr marL="0" indent="0" algn="ctr" eaLnBrk="1">
              <a:spcAft>
                <a:spcPct val="0"/>
              </a:spcAft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Доходы бюджета</a:t>
            </a:r>
          </a:p>
          <a:p>
            <a:pPr marL="0" indent="0" algn="ctr">
              <a:spcAft>
                <a:spcPct val="0"/>
              </a:spcAft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10447,00 </a:t>
            </a:r>
            <a:endParaRPr lang="ru-RU" sz="1400" dirty="0" smtClean="0">
              <a:solidFill>
                <a:schemeClr val="tx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012160" y="1124744"/>
            <a:ext cx="2016224" cy="56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0" indent="0" algn="ctr">
              <a:spcAft>
                <a:spcPts val="0"/>
              </a:spcAft>
              <a:buSzPct val="45000"/>
              <a:defRPr/>
            </a:pPr>
            <a:r>
              <a:rPr lang="ru-RU" sz="1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Расходы бюджета</a:t>
            </a:r>
          </a:p>
          <a:p>
            <a:pPr marL="0" indent="0" algn="ctr">
              <a:spcAft>
                <a:spcPts val="0"/>
              </a:spcAft>
              <a:buSzPct val="45000"/>
              <a:defRPr/>
            </a:pPr>
            <a:r>
              <a:rPr lang="ru-RU" sz="1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10447,00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6545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14282" y="1785926"/>
            <a:ext cx="2500330" cy="78581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14282" y="4357694"/>
            <a:ext cx="2500330" cy="785818"/>
          </a:xfrm>
          <a:prstGeom prst="roundRect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14282" y="3500438"/>
            <a:ext cx="2500330" cy="714380"/>
          </a:xfrm>
          <a:prstGeom prst="roundRect">
            <a:avLst/>
          </a:prstGeom>
          <a:gradFill flip="none" rotWithShape="1">
            <a:gsLst>
              <a:gs pos="0">
                <a:srgbClr val="00CC00">
                  <a:tint val="66000"/>
                  <a:satMod val="160000"/>
                </a:srgbClr>
              </a:gs>
              <a:gs pos="50000">
                <a:srgbClr val="00CC00">
                  <a:tint val="44500"/>
                  <a:satMod val="160000"/>
                </a:srgbClr>
              </a:gs>
              <a:gs pos="100000">
                <a:srgbClr val="00CC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1779265"/>
            <a:ext cx="1846152" cy="785639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    808,0    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14282" y="5214950"/>
            <a:ext cx="2500330" cy="857256"/>
          </a:xfrm>
          <a:prstGeom prst="round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EF25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00100" y="3357562"/>
            <a:ext cx="1846152" cy="794938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Земельный налог 1012,0</a:t>
            </a:r>
            <a:endPara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14282" y="6143644"/>
            <a:ext cx="2500330" cy="714356"/>
          </a:xfrm>
          <a:prstGeom prst="roundRect">
            <a:avLst/>
          </a:prstGeom>
          <a:gradFill flip="none" rotWithShape="1">
            <a:gsLst>
              <a:gs pos="0">
                <a:srgbClr val="8E997B">
                  <a:tint val="66000"/>
                  <a:satMod val="160000"/>
                </a:srgbClr>
              </a:gs>
              <a:gs pos="50000">
                <a:srgbClr val="8E997B">
                  <a:tint val="44500"/>
                  <a:satMod val="160000"/>
                </a:srgbClr>
              </a:gs>
              <a:gs pos="100000">
                <a:srgbClr val="8E997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8E99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00100" y="4286256"/>
            <a:ext cx="1846152" cy="720080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Акцизы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774,1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8662" y="5357826"/>
            <a:ext cx="1846152" cy="936104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6359,3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286512" y="1785926"/>
            <a:ext cx="2571768" cy="642942"/>
          </a:xfrm>
          <a:prstGeom prst="round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 descr="со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1785926"/>
            <a:ext cx="857256" cy="642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971600" y="6027737"/>
            <a:ext cx="1846152" cy="785639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Иные доходы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246,6</a:t>
            </a:r>
            <a:endPara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286512" y="2500306"/>
            <a:ext cx="2571768" cy="57150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76256" y="1777355"/>
            <a:ext cx="2088232" cy="571525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153,8</a:t>
            </a:r>
            <a:endPara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286512" y="3143248"/>
            <a:ext cx="2571768" cy="50006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876256" y="2425427"/>
            <a:ext cx="2088232" cy="571525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Выборы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275,5</a:t>
            </a:r>
            <a:endPara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286512" y="3714752"/>
            <a:ext cx="2571768" cy="642942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 descr="жкх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3" y="3714753"/>
            <a:ext cx="847686" cy="642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858016" y="3071810"/>
            <a:ext cx="2088232" cy="571525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Благоустройство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1141,4</a:t>
            </a:r>
            <a:endPara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929454" y="3714752"/>
            <a:ext cx="2088232" cy="648072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534,3</a:t>
            </a:r>
            <a:endPara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286512" y="4429132"/>
            <a:ext cx="2571768" cy="57150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286512" y="5072074"/>
            <a:ext cx="2571768" cy="571504"/>
          </a:xfrm>
          <a:prstGeom prst="roundRect">
            <a:avLst/>
          </a:prstGeom>
          <a:gradFill flip="none" rotWithShape="1">
            <a:gsLst>
              <a:gs pos="0">
                <a:srgbClr val="00CC00">
                  <a:tint val="66000"/>
                  <a:satMod val="160000"/>
                </a:srgbClr>
              </a:gs>
              <a:gs pos="50000">
                <a:srgbClr val="00CC00">
                  <a:tint val="44500"/>
                  <a:satMod val="160000"/>
                </a:srgbClr>
              </a:gs>
              <a:gs pos="100000">
                <a:srgbClr val="00CC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858016" y="4429132"/>
            <a:ext cx="2088232" cy="571525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Дорожный фонд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930,0</a:t>
            </a:r>
            <a:endPara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286512" y="5715016"/>
            <a:ext cx="2571768" cy="57150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286512" y="6357958"/>
            <a:ext cx="2571768" cy="500042"/>
          </a:xfrm>
          <a:prstGeom prst="roundRect">
            <a:avLst/>
          </a:prstGeom>
          <a:gradFill flip="none" rotWithShape="1">
            <a:gsLst>
              <a:gs pos="0">
                <a:srgbClr val="8E997B">
                  <a:tint val="66000"/>
                  <a:satMod val="160000"/>
                </a:srgbClr>
              </a:gs>
              <a:gs pos="50000">
                <a:srgbClr val="8E997B">
                  <a:tint val="44500"/>
                  <a:satMod val="160000"/>
                </a:srgbClr>
              </a:gs>
              <a:gs pos="100000">
                <a:srgbClr val="8E997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858016" y="5072074"/>
            <a:ext cx="2088232" cy="571525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 4241,5</a:t>
            </a:r>
            <a:endPara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29454" y="5715016"/>
            <a:ext cx="2088232" cy="571525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2952,0</a:t>
            </a:r>
            <a:endPara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29454" y="6286475"/>
            <a:ext cx="2088232" cy="571525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Иные расходы 218,5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131840" y="1988840"/>
            <a:ext cx="2592288" cy="1872208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619672" y="1482348"/>
            <a:ext cx="1198080" cy="290468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812360" y="1484784"/>
            <a:ext cx="1198080" cy="290468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Управляющая кнопка: далее 2">
            <a:hlinkClick r:id="" action="ppaction://noaction" highlightClick="1"/>
          </p:cNvPr>
          <p:cNvSpPr/>
          <p:nvPr/>
        </p:nvSpPr>
        <p:spPr>
          <a:xfrm>
            <a:off x="8590912" y="680191"/>
            <a:ext cx="553088" cy="498274"/>
          </a:xfrm>
          <a:prstGeom prst="actionButtonForwardNex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14282" y="2643182"/>
            <a:ext cx="2500330" cy="785818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 descr="налог на им физ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680886"/>
            <a:ext cx="928694" cy="748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TextBox 32"/>
          <p:cNvSpPr txBox="1"/>
          <p:nvPr/>
        </p:nvSpPr>
        <p:spPr>
          <a:xfrm>
            <a:off x="1214414" y="2643182"/>
            <a:ext cx="1571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Налог на имущество физических лиц 227,6</a:t>
            </a:r>
            <a:endParaRPr lang="ru-RU" sz="1400" dirty="0"/>
          </a:p>
        </p:txBody>
      </p:sp>
      <p:pic>
        <p:nvPicPr>
          <p:cNvPr id="49" name="Рисунок 48" descr="зем налог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500438"/>
            <a:ext cx="928694" cy="643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" name="Рисунок 49" descr="ндфл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1785926"/>
            <a:ext cx="1000132" cy="785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" name="Рисунок 50" descr="акциз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4357694"/>
            <a:ext cx="1000132" cy="714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" name="Рисунок 51" descr="фин помощь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4282" y="5286388"/>
            <a:ext cx="857256" cy="785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" name="Рисунок 52" descr="ин доходы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4282" y="6143644"/>
            <a:ext cx="928693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5" name="Рисунок 54" descr="vybory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57950" y="2500306"/>
            <a:ext cx="785818" cy="575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" name="Рисунок 55" descr="благоустройство.jpe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57950" y="3143249"/>
            <a:ext cx="785817" cy="500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8" name="Рисунок 57" descr="дороги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57950" y="4429133"/>
            <a:ext cx="766753" cy="571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0" name="Рисунок 59" descr="культ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57951" y="5715016"/>
            <a:ext cx="785818" cy="571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" name="Рисунок 60" descr="мешок-с-деньгами2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286512" y="6357958"/>
            <a:ext cx="836846" cy="500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2" name="Рисунок 61" descr="i-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1472" y="142852"/>
            <a:ext cx="357190" cy="500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3" name="Блок-схема: альтернативный процесс 62"/>
          <p:cNvSpPr/>
          <p:nvPr/>
        </p:nvSpPr>
        <p:spPr>
          <a:xfrm>
            <a:off x="3214678" y="2143116"/>
            <a:ext cx="2428892" cy="1785950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Среднедушевой бюджетный доход в Вознесенского сельском поселении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3202,63  рублей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Табличка 63"/>
          <p:cNvSpPr/>
          <p:nvPr/>
        </p:nvSpPr>
        <p:spPr>
          <a:xfrm>
            <a:off x="3000364" y="4143380"/>
            <a:ext cx="2928958" cy="2428892"/>
          </a:xfrm>
          <a:prstGeom prst="plaqu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5" name="Рисунок 64" descr="люди1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571868" y="4214818"/>
            <a:ext cx="1643074" cy="870477"/>
          </a:xfrm>
          <a:prstGeom prst="rect">
            <a:avLst/>
          </a:prstGeom>
        </p:spPr>
      </p:pic>
      <p:sp>
        <p:nvSpPr>
          <p:cNvPr id="66" name="Овал 65"/>
          <p:cNvSpPr/>
          <p:nvPr/>
        </p:nvSpPr>
        <p:spPr>
          <a:xfrm>
            <a:off x="3428992" y="5214950"/>
            <a:ext cx="2286016" cy="112871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Численность населения 3262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4177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2201983031"/>
              </p:ext>
            </p:extLst>
          </p:nvPr>
        </p:nvGraphicFramePr>
        <p:xfrm>
          <a:off x="0" y="1268760"/>
          <a:ext cx="9144000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" name="Заголовок 43"/>
          <p:cNvSpPr>
            <a:spLocks noGrp="1"/>
          </p:cNvSpPr>
          <p:nvPr>
            <p:ph type="title"/>
          </p:nvPr>
        </p:nvSpPr>
        <p:spPr>
          <a:xfrm>
            <a:off x="250404" y="692696"/>
            <a:ext cx="8892480" cy="432048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 Вознесенского сельского  поселения на 2017 год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545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8935-92F0-4322-A0A1-176A0BC84218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8" name="Рисунок 7" descr="i-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596" y="142852"/>
            <a:ext cx="357190" cy="42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вал 6"/>
          <p:cNvSpPr/>
          <p:nvPr/>
        </p:nvSpPr>
        <p:spPr>
          <a:xfrm>
            <a:off x="3214678" y="5286388"/>
            <a:ext cx="1785950" cy="157161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Содержание главы  сельского поселения 613,5 тыс.рублей (5,9)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428992" y="1214422"/>
            <a:ext cx="1500198" cy="150019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пожарной безопасности 86,0 тыс.рублей (0,8%)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2264" y="2786058"/>
            <a:ext cx="2000264" cy="121444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Водное хозяйство 99,0 тыс.рублей (0,9%)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864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характеристики  бюджета 2016 года </a:t>
            </a:r>
            <a:endParaRPr lang="ru-RU" dirty="0"/>
          </a:p>
        </p:txBody>
      </p:sp>
      <p:pic>
        <p:nvPicPr>
          <p:cNvPr id="4" name="Содержимое 3" descr="about_budge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53458"/>
            <a:ext cx="8153400" cy="4142605"/>
          </a:xfrm>
        </p:spPr>
      </p:pic>
      <p:sp>
        <p:nvSpPr>
          <p:cNvPr id="5" name="TextBox 4"/>
          <p:cNvSpPr txBox="1"/>
          <p:nvPr/>
        </p:nvSpPr>
        <p:spPr>
          <a:xfrm>
            <a:off x="2133600" y="46482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10322,3 тыс.руб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72200" y="47244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10718,1 тыс.руб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5715000"/>
            <a:ext cx="408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Дефицит бюджета 395,8 тыс.руб.</a:t>
            </a:r>
            <a:endParaRPr lang="ru-RU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545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690050595"/>
              </p:ext>
            </p:extLst>
          </p:nvPr>
        </p:nvGraphicFramePr>
        <p:xfrm>
          <a:off x="53752" y="1052736"/>
          <a:ext cx="9036496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504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 расходов бюджета Вознесенского сельского поселения в 2017 году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8935-92F0-4322-A0A1-176A0BC8421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8" name="Рисунок 7" descr="i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357190" cy="42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938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545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8935-92F0-4322-A0A1-176A0BC84218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30" name="Рисунок 29" descr="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42852"/>
            <a:ext cx="357190" cy="42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21" descr="1915798507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357430"/>
            <a:ext cx="28194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Блок-схема: перфолента 36"/>
          <p:cNvSpPr/>
          <p:nvPr/>
        </p:nvSpPr>
        <p:spPr>
          <a:xfrm>
            <a:off x="3286116" y="1643050"/>
            <a:ext cx="5000660" cy="1285884"/>
          </a:xfrm>
          <a:prstGeom prst="flowChartPunched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9242"/>
                </a:solidFill>
              </a:rPr>
              <a:t>МП «Совершенствование муниципального управления в Вознесенском сельском поселении» (4313,6 </a:t>
            </a:r>
            <a:r>
              <a:rPr lang="ru-RU" dirty="0" err="1" smtClean="0">
                <a:solidFill>
                  <a:srgbClr val="009242"/>
                </a:solidFill>
              </a:rPr>
              <a:t>т.р</a:t>
            </a:r>
            <a:r>
              <a:rPr lang="ru-RU" dirty="0" smtClean="0">
                <a:solidFill>
                  <a:srgbClr val="009242"/>
                </a:solidFill>
              </a:rPr>
              <a:t>)</a:t>
            </a:r>
            <a:endParaRPr lang="ru-RU" dirty="0">
              <a:solidFill>
                <a:srgbClr val="009242"/>
              </a:solidFill>
            </a:endParaRPr>
          </a:p>
        </p:txBody>
      </p:sp>
      <p:sp>
        <p:nvSpPr>
          <p:cNvPr id="38" name="Блок-схема: перфолента 37"/>
          <p:cNvSpPr/>
          <p:nvPr/>
        </p:nvSpPr>
        <p:spPr>
          <a:xfrm>
            <a:off x="3286116" y="2928934"/>
            <a:ext cx="5072098" cy="1357322"/>
          </a:xfrm>
          <a:prstGeom prst="flowChartPunched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МП «Обеспечение пожарной безопасности на территории Вознесенского сельского поселения» (86,0 т.р.)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9" name="Блок-схема: перфолента 38"/>
          <p:cNvSpPr/>
          <p:nvPr/>
        </p:nvSpPr>
        <p:spPr>
          <a:xfrm>
            <a:off x="3286116" y="4357694"/>
            <a:ext cx="5143536" cy="1214446"/>
          </a:xfrm>
          <a:prstGeom prst="flowChartPunched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МП «Содержание и развитие муниципального хозяйства в Вознесенском сельском поселении «  ( 2605,7 т.р.)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40" name="Блок-схема: перфолента 39"/>
          <p:cNvSpPr/>
          <p:nvPr/>
        </p:nvSpPr>
        <p:spPr>
          <a:xfrm>
            <a:off x="3428992" y="5643554"/>
            <a:ext cx="4929222" cy="1214446"/>
          </a:xfrm>
          <a:prstGeom prst="flowChartPunched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9148C8"/>
                </a:solidFill>
              </a:rPr>
              <a:t>МП «Развитие  культуры в Вознесенском сельском поселении « (2952,0 </a:t>
            </a:r>
            <a:r>
              <a:rPr lang="ru-RU" b="1" dirty="0" err="1" smtClean="0">
                <a:solidFill>
                  <a:srgbClr val="9148C8"/>
                </a:solidFill>
              </a:rPr>
              <a:t>т.р</a:t>
            </a:r>
            <a:r>
              <a:rPr lang="ru-RU" b="1" dirty="0" smtClean="0">
                <a:solidFill>
                  <a:srgbClr val="9148C8"/>
                </a:solidFill>
              </a:rPr>
              <a:t>)</a:t>
            </a:r>
            <a:endParaRPr lang="ru-RU" dirty="0">
              <a:solidFill>
                <a:srgbClr val="9148C8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00100" y="214290"/>
            <a:ext cx="7849786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На 2017 год запланирована реализация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4 муниципальных программ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Вознесенского  сельского поселения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7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8935-92F0-4322-A0A1-176A0BC84218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1928794" y="0"/>
            <a:ext cx="5143536" cy="1214446"/>
          </a:xfrm>
          <a:prstGeom prst="flowChartPunched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МП «Содержание и развитие муниципального хозяйства в Вознесенском сельском поселении "</a:t>
            </a:r>
            <a:endParaRPr lang="ru-RU" sz="1600" dirty="0">
              <a:solidFill>
                <a:srgbClr val="0070C0"/>
              </a:solidFill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642910" y="1397000"/>
          <a:ext cx="7643866" cy="503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Рисунок 9" descr="i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357190" cy="42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25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дорожный фонд, тыс. рублей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0" y="1500174"/>
            <a:ext cx="3143279" cy="3714760"/>
          </a:xfrm>
          <a:prstGeom prst="vertic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 на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бензин, дизельное  топливо, моторные масла прямогонный бензин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774,1 (дифференцированный норматив 0,0136%)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Транспортный налог не менее 5%-155,9 ( что составляет 16,9%)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929188" y="1357298"/>
            <a:ext cx="3929092" cy="371475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автомобильных дорог и сооружений на них –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700,00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автомобильных дорог и искусственных сооружений на них-230,0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857489" y="2714625"/>
            <a:ext cx="1928826" cy="1143000"/>
          </a:xfrm>
          <a:prstGeom prst="wedgeRoundRect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дорог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-37,95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7620" y="128586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930 т.рублей</a:t>
            </a:r>
            <a:endParaRPr lang="ru-RU" dirty="0"/>
          </a:p>
        </p:txBody>
      </p:sp>
      <p:pic>
        <p:nvPicPr>
          <p:cNvPr id="8" name="Рисунок 7" descr="i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609600"/>
            <a:ext cx="357190" cy="42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8935-92F0-4322-A0A1-176A0BC84218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3" name="Рисунок 2" descr="remont_teplosete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2071678"/>
            <a:ext cx="3357586" cy="27860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5984" y="714356"/>
            <a:ext cx="5291833" cy="461665"/>
          </a:xfrm>
          <a:prstGeom prst="rect">
            <a:avLst/>
          </a:prstGeom>
          <a:solidFill>
            <a:srgbClr val="33CCFF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Развитие коммунального хозяйства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6248" y="2571744"/>
            <a:ext cx="2928958" cy="14287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Ремонт водопровода п.Ленино ул.Зеленная  (350,0 </a:t>
            </a:r>
            <a:r>
              <a:rPr lang="ru-RU" dirty="0" err="1" smtClean="0"/>
              <a:t>т.р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5500694" y="1571612"/>
            <a:ext cx="484632" cy="9784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500694" y="4071942"/>
            <a:ext cx="484632" cy="714380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857620" y="4786322"/>
            <a:ext cx="3714776" cy="1857388"/>
          </a:xfrm>
          <a:prstGeom prst="ellipse">
            <a:avLst/>
          </a:prstGeom>
          <a:solidFill>
            <a:srgbClr val="8E99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Ремонт сетей теплоснабжения и горячего водоснабжения  (184,3 </a:t>
            </a:r>
            <a:r>
              <a:rPr lang="ru-RU" dirty="0" err="1" smtClean="0"/>
              <a:t>т.р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9" name="Волна 8"/>
          <p:cNvSpPr/>
          <p:nvPr/>
        </p:nvSpPr>
        <p:spPr>
          <a:xfrm>
            <a:off x="357158" y="1071546"/>
            <a:ext cx="1928826" cy="914400"/>
          </a:xfrm>
          <a:prstGeom prst="wave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534,3 тыс.рублей</a:t>
            </a:r>
            <a:endParaRPr lang="ru-RU" dirty="0"/>
          </a:p>
        </p:txBody>
      </p:sp>
      <p:pic>
        <p:nvPicPr>
          <p:cNvPr id="10" name="Рисунок 9" descr="i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85728"/>
            <a:ext cx="357190" cy="42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582594"/>
          </a:xfrm>
        </p:spPr>
        <p:txBody>
          <a:bodyPr/>
          <a:lstStyle/>
          <a:p>
            <a:r>
              <a:rPr lang="ru-RU" sz="3200" dirty="0" smtClean="0"/>
              <a:t>Благоустройство</a:t>
            </a:r>
            <a:endParaRPr lang="ru-RU" sz="3200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1"/>
          </p:nvPr>
        </p:nvGraphicFramePr>
        <p:xfrm>
          <a:off x="457200" y="714356"/>
          <a:ext cx="4038600" cy="3071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одержимое 9"/>
          <p:cNvGraphicFramePr>
            <a:graphicFrameLocks noGrp="1"/>
          </p:cNvGraphicFramePr>
          <p:nvPr>
            <p:ph sz="quarter" idx="2"/>
          </p:nvPr>
        </p:nvGraphicFramePr>
        <p:xfrm>
          <a:off x="4786314" y="928670"/>
          <a:ext cx="4038600" cy="2857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Содержимое 11"/>
          <p:cNvGraphicFramePr>
            <a:graphicFrameLocks noGrp="1"/>
          </p:cNvGraphicFramePr>
          <p:nvPr>
            <p:ph sz="quarter" idx="3"/>
          </p:nvPr>
        </p:nvGraphicFramePr>
        <p:xfrm>
          <a:off x="457200" y="3938588"/>
          <a:ext cx="7972452" cy="2705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8001024" y="4929199"/>
            <a:ext cx="71438" cy="7143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97A022-6488-4FC0-A757-95E1EB67AA10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71472" y="642918"/>
            <a:ext cx="393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Организация уличного освещения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4942" y="2285992"/>
            <a:ext cx="1459054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Озеленение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42976" y="4786322"/>
            <a:ext cx="2621230" cy="646331"/>
          </a:xfrm>
          <a:prstGeom prst="rect">
            <a:avLst/>
          </a:prstGeom>
          <a:solidFill>
            <a:srgbClr val="9148C8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Прочие мероприятия </a:t>
            </a:r>
          </a:p>
          <a:p>
            <a:r>
              <a:rPr lang="ru-RU" dirty="0" smtClean="0"/>
              <a:t>по благоустройству </a:t>
            </a:r>
            <a:endParaRPr lang="ru-RU" dirty="0"/>
          </a:p>
        </p:txBody>
      </p:sp>
      <p:pic>
        <p:nvPicPr>
          <p:cNvPr id="14" name="Рисунок 13" descr="i-3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229600" y="457200"/>
            <a:ext cx="357190" cy="42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85818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Обеспечение пожарной безопасности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pozhar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3668704" cy="228601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8935-92F0-4322-A0A1-176A0BC84218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1026" name="Picture 2" descr="https://0.cs-ellpic.yandex.net/market_IwKCKgVkGtNfxnUCPQq4mA_90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85860"/>
            <a:ext cx="2979701" cy="3071835"/>
          </a:xfrm>
          <a:prstGeom prst="rect">
            <a:avLst/>
          </a:prstGeom>
          <a:noFill/>
        </p:spPr>
      </p:pic>
      <p:pic>
        <p:nvPicPr>
          <p:cNvPr id="1028" name="Picture 4" descr="http://oktjabrskij.volganet.ru/export/sites/oktjabrskij/news/photo/Profilaktika-pozhar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857628"/>
            <a:ext cx="3714776" cy="278608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43438" y="4786322"/>
            <a:ext cx="4818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-Опашка территории поселения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-установка систем оповещения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-изготовление плакатов и листовок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-Проверка дымоходов и вен. каналов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9" name="Рисунок 8" descr="i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10600" y="457200"/>
            <a:ext cx="357190" cy="42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85818"/>
          </a:xfrm>
          <a:ln>
            <a:solidFill>
              <a:srgbClr val="7030A0"/>
            </a:solidFill>
          </a:ln>
        </p:spPr>
        <p:txBody>
          <a:bodyPr/>
          <a:lstStyle/>
          <a:p>
            <a:r>
              <a:rPr lang="ru-RU" sz="2800" dirty="0" err="1" smtClean="0">
                <a:solidFill>
                  <a:srgbClr val="9900FF"/>
                </a:solidFill>
              </a:rPr>
              <a:t>Непрограммные</a:t>
            </a:r>
            <a:r>
              <a:rPr lang="ru-RU" sz="2800" dirty="0" smtClean="0">
                <a:solidFill>
                  <a:srgbClr val="9900FF"/>
                </a:solidFill>
              </a:rPr>
              <a:t> направления деятельности </a:t>
            </a:r>
            <a:endParaRPr lang="ru-RU" sz="2800" dirty="0">
              <a:solidFill>
                <a:srgbClr val="9900FF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142984"/>
          <a:ext cx="8543956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8935-92F0-4322-A0A1-176A0BC84218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357554" y="3286124"/>
            <a:ext cx="2214578" cy="1628780"/>
          </a:xfrm>
          <a:prstGeom prst="ellipse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Администрирование  </a:t>
            </a:r>
            <a:r>
              <a:rPr lang="ru-RU" dirty="0" err="1" smtClean="0"/>
              <a:t>гос</a:t>
            </a:r>
            <a:r>
              <a:rPr lang="ru-RU" dirty="0" smtClean="0"/>
              <a:t>. полномочий (8,3)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1428736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489,7 тыс.рублей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 descr="i-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285728"/>
            <a:ext cx="357190" cy="42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ru-RU" sz="3600" dirty="0" smtClean="0"/>
              <a:t>Развитие культуры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00108"/>
            <a:ext cx="4643470" cy="535785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* увеличение числа </a:t>
            </a:r>
            <a:r>
              <a:rPr lang="ru-RU" dirty="0" err="1" smtClean="0">
                <a:solidFill>
                  <a:schemeClr val="tx1"/>
                </a:solidFill>
              </a:rPr>
              <a:t>культурно-досуговых</a:t>
            </a:r>
            <a:r>
              <a:rPr lang="ru-RU" dirty="0" smtClean="0">
                <a:solidFill>
                  <a:schemeClr val="tx1"/>
                </a:solidFill>
              </a:rPr>
              <a:t> мероприятий;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* выявление и поддержка творческой одаренной молодежи;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* внедрение и распространение новых информационных технологий в сфере культуры;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* увеличение объемов и качества услуг в сфере культурного досуга населения сельского поселения.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*Осуществление бюджетной политики, направленной на оптимизацию бюджетных расходов.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*Развитие новых форм оказания и финансового обеспечения муниципальных услуг.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5048" y="6611112"/>
            <a:ext cx="758952" cy="246888"/>
          </a:xfrm>
        </p:spPr>
        <p:txBody>
          <a:bodyPr/>
          <a:lstStyle/>
          <a:p>
            <a:fld id="{E5848935-92F0-4322-A0A1-176A0BC84218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5" name="Выноска со стрелкой вправо 4"/>
          <p:cNvSpPr/>
          <p:nvPr/>
        </p:nvSpPr>
        <p:spPr>
          <a:xfrm>
            <a:off x="4857752" y="2643182"/>
            <a:ext cx="1857388" cy="2286016"/>
          </a:xfrm>
          <a:prstGeom prst="rightArrowCallou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Выполнение  Указа Президента РФ  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643702" y="2357430"/>
            <a:ext cx="2271722" cy="2357454"/>
          </a:xfrm>
          <a:prstGeom prst="ellipse">
            <a:avLst/>
          </a:prstGeom>
          <a:solidFill>
            <a:srgbClr val="E7E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Исходя из средней </a:t>
            </a:r>
            <a:r>
              <a:rPr lang="ru-RU" dirty="0" err="1" smtClean="0">
                <a:solidFill>
                  <a:schemeClr val="tx1"/>
                </a:solidFill>
              </a:rPr>
              <a:t>з</a:t>
            </a:r>
            <a:r>
              <a:rPr lang="ru-RU" dirty="0" smtClean="0">
                <a:solidFill>
                  <a:schemeClr val="tx1"/>
                </a:solidFill>
              </a:rPr>
              <a:t>/платы по региону 24805,0*85%=21084,25 рублей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i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58200" y="381000"/>
            <a:ext cx="357190" cy="42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Структура доходной части бюджета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2"/>
          <a:ext cx="8686800" cy="4922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Динамика поступления доходов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2"/>
          <a:ext cx="8686800" cy="4846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Недоимка по налогам на 01.01.2017г.</a:t>
            </a:r>
            <a:endParaRPr lang="ru-RU" dirty="0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2" y="4572000"/>
            <a:ext cx="2928729" cy="2133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676400"/>
            <a:ext cx="2016496" cy="20766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4953000"/>
            <a:ext cx="3124200" cy="1752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4200" y="1219201"/>
            <a:ext cx="5791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B050"/>
                </a:solidFill>
              </a:rPr>
              <a:t>НДФЛ-11,4 тыс.руб.</a:t>
            </a:r>
          </a:p>
          <a:p>
            <a:r>
              <a:rPr lang="ru-RU" sz="2200" dirty="0" smtClean="0">
                <a:solidFill>
                  <a:srgbClr val="00B050"/>
                </a:solidFill>
              </a:rPr>
              <a:t>Земельный налог с организаций-27,9 тыс.руб.</a:t>
            </a:r>
          </a:p>
          <a:p>
            <a:r>
              <a:rPr lang="ru-RU" sz="2200" dirty="0" smtClean="0">
                <a:solidFill>
                  <a:srgbClr val="00B050"/>
                </a:solidFill>
              </a:rPr>
              <a:t>Земельный налог с физ.лиц-461,4 тыс.руб.</a:t>
            </a:r>
          </a:p>
          <a:p>
            <a:r>
              <a:rPr lang="ru-RU" sz="2200" dirty="0" smtClean="0">
                <a:solidFill>
                  <a:srgbClr val="00B050"/>
                </a:solidFill>
              </a:rPr>
              <a:t>Налог га имущество физ.лиц-248,9 тыс.руб.</a:t>
            </a:r>
          </a:p>
          <a:p>
            <a:r>
              <a:rPr lang="ru-RU" sz="2200" dirty="0" smtClean="0">
                <a:solidFill>
                  <a:srgbClr val="00B050"/>
                </a:solidFill>
              </a:rPr>
              <a:t>ЕНВД-23,3 тыс.руб.</a:t>
            </a:r>
          </a:p>
          <a:p>
            <a:r>
              <a:rPr lang="ru-RU" sz="2200" dirty="0" smtClean="0">
                <a:solidFill>
                  <a:srgbClr val="00B050"/>
                </a:solidFill>
              </a:rPr>
              <a:t>Транспортный налог с физ.лиц-856,6 тыс.руб.</a:t>
            </a:r>
          </a:p>
          <a:p>
            <a:r>
              <a:rPr lang="ru-RU" sz="2200" dirty="0" smtClean="0">
                <a:solidFill>
                  <a:srgbClr val="00B050"/>
                </a:solidFill>
              </a:rPr>
              <a:t>ВСЕГО -1629,5 тыс.руб.</a:t>
            </a:r>
            <a:endParaRPr lang="ru-RU" sz="2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Constantia" pitchFamily="18" charset="0"/>
                <a:cs typeface="Times New Roman" pitchFamily="18" charset="0"/>
              </a:rPr>
              <a:t>Структура расходной части бюджета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Структура расходов бюджета 2016 года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C</a:t>
            </a:r>
            <a:r>
              <a:rPr lang="ru-RU" sz="2400" dirty="0" err="1" smtClean="0"/>
              <a:t>одержание</a:t>
            </a:r>
            <a:r>
              <a:rPr lang="ru-RU" sz="2400" dirty="0" smtClean="0"/>
              <a:t> органов местного самоуправления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1696</TotalTime>
  <Words>1034</Words>
  <Application>Microsoft Office PowerPoint</Application>
  <PresentationFormat>Экран (4:3)</PresentationFormat>
  <Paragraphs>251</Paragraphs>
  <Slides>38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Трек</vt:lpstr>
      <vt:lpstr>Слайд 1</vt:lpstr>
      <vt:lpstr>Демография МО «Вознесенское сельское поселение»</vt:lpstr>
      <vt:lpstr>Основные характеристики  бюджета 2016 года </vt:lpstr>
      <vt:lpstr>Структура доходной части бюджета</vt:lpstr>
      <vt:lpstr>Динамика поступления доходов </vt:lpstr>
      <vt:lpstr>Недоимка по налогам на 01.01.2017г.</vt:lpstr>
      <vt:lpstr>Структура расходной части бюджета</vt:lpstr>
      <vt:lpstr>Структура расходов бюджета 2016 года</vt:lpstr>
      <vt:lpstr>Cодержание органов местного самоуправления</vt:lpstr>
      <vt:lpstr>Слайд 10</vt:lpstr>
      <vt:lpstr>Слайд 11</vt:lpstr>
      <vt:lpstr>Слайд 12</vt:lpstr>
      <vt:lpstr>Расходы бюджета Вознесенского сельского поселения  в  2016 году</vt:lpstr>
      <vt:lpstr>Слайд 14</vt:lpstr>
      <vt:lpstr>Слайд 15</vt:lpstr>
      <vt:lpstr>Слайд 16</vt:lpstr>
      <vt:lpstr>Слайд 17</vt:lpstr>
      <vt:lpstr>Структура расходов бюджета 2016 года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Основные параметры бюджета Вознесенского сельского поселения               на 2017 год</vt:lpstr>
      <vt:lpstr>Расходы бюджета Вознесенского сельского  поселения на 2017 год</vt:lpstr>
      <vt:lpstr>Слайд 30</vt:lpstr>
      <vt:lpstr>Слайд 31</vt:lpstr>
      <vt:lpstr>Слайд 32</vt:lpstr>
      <vt:lpstr>Муниципальный дорожный фонд, тыс. рублей</vt:lpstr>
      <vt:lpstr>Слайд 34</vt:lpstr>
      <vt:lpstr>Благоустройство</vt:lpstr>
      <vt:lpstr>Обеспечение пожарной безопасности</vt:lpstr>
      <vt:lpstr>Непрограммные направления деятельности </vt:lpstr>
      <vt:lpstr>Развитие культуры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Задолженности по налогам </dc:title>
  <cp:lastModifiedBy>Новиков Игорь Михайл</cp:lastModifiedBy>
  <cp:revision>173</cp:revision>
  <dcterms:modified xsi:type="dcterms:W3CDTF">2017-03-22T05:18:13Z</dcterms:modified>
</cp:coreProperties>
</file>