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76" r:id="rId2"/>
    <p:sldId id="266" r:id="rId3"/>
    <p:sldId id="258" r:id="rId4"/>
    <p:sldId id="259" r:id="rId5"/>
    <p:sldId id="260" r:id="rId6"/>
    <p:sldId id="262" r:id="rId7"/>
    <p:sldId id="263" r:id="rId8"/>
    <p:sldId id="264" r:id="rId9"/>
    <p:sldId id="265" r:id="rId10"/>
    <p:sldId id="267" r:id="rId11"/>
    <p:sldId id="268" r:id="rId12"/>
    <p:sldId id="281" r:id="rId13"/>
    <p:sldId id="290" r:id="rId14"/>
    <p:sldId id="291" r:id="rId15"/>
    <p:sldId id="292" r:id="rId16"/>
    <p:sldId id="269" r:id="rId17"/>
    <p:sldId id="294" r:id="rId18"/>
    <p:sldId id="295" r:id="rId19"/>
    <p:sldId id="296" r:id="rId20"/>
    <p:sldId id="298" r:id="rId21"/>
    <p:sldId id="297" r:id="rId22"/>
    <p:sldId id="270" r:id="rId23"/>
    <p:sldId id="272" r:id="rId24"/>
    <p:sldId id="273" r:id="rId25"/>
    <p:sldId id="274" r:id="rId26"/>
    <p:sldId id="293" r:id="rId27"/>
    <p:sldId id="284" r:id="rId28"/>
    <p:sldId id="279" r:id="rId29"/>
    <p:sldId id="282" r:id="rId30"/>
    <p:sldId id="283" r:id="rId31"/>
    <p:sldId id="285" r:id="rId32"/>
    <p:sldId id="289" r:id="rId33"/>
    <p:sldId id="288" r:id="rId34"/>
    <p:sldId id="286"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191" autoAdjust="0"/>
    <p:restoredTop sz="86445" autoAdjust="0"/>
  </p:normalViewPr>
  <p:slideViewPr>
    <p:cSldViewPr>
      <p:cViewPr>
        <p:scale>
          <a:sx n="48" d="100"/>
          <a:sy n="48" d="100"/>
        </p:scale>
        <p:origin x="-558" y="-4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C39FE-F0D7-42D8-A825-5D58EEAE96AC}" type="datetimeFigureOut">
              <a:rPr lang="ru-RU" smtClean="0"/>
              <a:pPr/>
              <a:t>02.01.2002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35A80-269F-4798-8780-206DB79DEB1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7735A80-269F-4798-8780-206DB79DEB1F}" type="slidenum">
              <a:rPr lang="ru-RU" smtClean="0"/>
              <a:pPr/>
              <a:t>33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02.01.2002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02.01.2002</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00100" y="1071546"/>
            <a:ext cx="7128792" cy="3474720"/>
          </a:xfrm>
          <a:effectLst>
            <a:outerShdw sx="1000" sy="1000" algn="ctr" rotWithShape="0">
              <a:srgbClr val="000000"/>
            </a:outerShdw>
          </a:effectLst>
        </p:spPr>
        <p:txBody>
          <a:bodyPr>
            <a:normAutofit fontScale="92500" lnSpcReduction="20000"/>
          </a:bodyPr>
          <a:lstStyle/>
          <a:p>
            <a:pPr marL="45720" indent="0" algn="ctr">
              <a:buNone/>
            </a:pPr>
            <a:r>
              <a:rPr lang="ru-RU" sz="3600" b="1" dirty="0" smtClean="0">
                <a:solidFill>
                  <a:srgbClr val="FF0000"/>
                </a:solidFill>
                <a:effectLst>
                  <a:outerShdw dist="50800" sx="1000" sy="1000" algn="ctr" rotWithShape="0">
                    <a:schemeClr val="bg1"/>
                  </a:outerShdw>
                </a:effectLst>
              </a:rPr>
              <a:t>Оценочное описание произведённых работ в период реализации социально-культурного проекта «Дивное местечко», тема проекта «Помним прошлое – живем настоящим»</a:t>
            </a:r>
          </a:p>
          <a:p>
            <a:pPr marL="45720" indent="0" algn="ctr">
              <a:buNone/>
            </a:pPr>
            <a:r>
              <a:rPr lang="ru-RU" sz="3600" b="1" dirty="0" smtClean="0">
                <a:solidFill>
                  <a:srgbClr val="FF0000"/>
                </a:solidFill>
                <a:effectLst>
                  <a:outerShdw dist="50800" sx="1000" sy="1000" algn="ctr" rotWithShape="0">
                    <a:schemeClr val="bg1"/>
                  </a:outerShdw>
                </a:effectLst>
              </a:rPr>
              <a:t>МАОУ ВСОШ № 121</a:t>
            </a:r>
            <a:endParaRPr lang="ru-RU" sz="3600" b="1" dirty="0">
              <a:solidFill>
                <a:srgbClr val="FF0000"/>
              </a:solidFill>
              <a:effectLst>
                <a:outerShdw dist="50800" sx="1000" sy="1000" algn="ctr" rotWithShape="0">
                  <a:schemeClr val="bg1"/>
                </a:outerShdw>
              </a:effectLst>
            </a:endParaRPr>
          </a:p>
        </p:txBody>
      </p:sp>
    </p:spTree>
    <p:extLst>
      <p:ext uri="{BB962C8B-B14F-4D97-AF65-F5344CB8AC3E}">
        <p14:creationId xmlns="" xmlns:p14="http://schemas.microsoft.com/office/powerpoint/2010/main" val="46568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Наталья\Проект Фото\Проект 01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9485" y="3313888"/>
            <a:ext cx="4494515" cy="3544112"/>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C:\Users\Admin\Desktop\Наталья\Проект Фото\Проект 02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0"/>
            <a:ext cx="4499992" cy="3313888"/>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C:\Users\Admin\Desktop\Наталья\Проект Фото\Проект 02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4644008" cy="3313888"/>
          </a:xfrm>
          <a:prstGeom prst="rect">
            <a:avLst/>
          </a:prstGeom>
          <a:noFill/>
          <a:extLst>
            <a:ext uri="{909E8E84-426E-40DD-AFC4-6F175D3DCCD1}">
              <a14:hiddenFill xmlns="" xmlns:a14="http://schemas.microsoft.com/office/drawing/2010/main">
                <a:solidFill>
                  <a:srgbClr val="FFFFFF"/>
                </a:solidFill>
              </a14:hiddenFill>
            </a:ext>
          </a:extLst>
        </p:spPr>
      </p:pic>
      <p:pic>
        <p:nvPicPr>
          <p:cNvPr id="6149" name="Picture 5" descr="C:\Users\Admin\Desktop\Наталья\Проект Фото\Проект 04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3313888"/>
            <a:ext cx="4649484" cy="35441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8818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heel(1)">
                                      <p:cBhvr>
                                        <p:cTn id="7" dur="2000"/>
                                        <p:tgtEl>
                                          <p:spTgt spid="6148"/>
                                        </p:tgtEl>
                                      </p:cBhvr>
                                    </p:animEffect>
                                  </p:childTnLst>
                                </p:cTn>
                              </p:par>
                              <p:par>
                                <p:cTn id="8" presetID="21" presetClass="entr" presetSubtype="1"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wheel(1)">
                                      <p:cBhvr>
                                        <p:cTn id="10" dur="2000"/>
                                        <p:tgtEl>
                                          <p:spTgt spid="6147"/>
                                        </p:tgtEl>
                                      </p:cBhvr>
                                    </p:animEffect>
                                  </p:childTnLst>
                                </p:cTn>
                              </p:par>
                              <p:par>
                                <p:cTn id="11" presetID="21" presetClass="entr" presetSubtype="1" fill="hold"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wheel(1)">
                                      <p:cBhvr>
                                        <p:cTn id="13" dur="2000"/>
                                        <p:tgtEl>
                                          <p:spTgt spid="6149"/>
                                        </p:tgtEl>
                                      </p:cBhvr>
                                    </p:animEffect>
                                  </p:childTnLst>
                                </p:cTn>
                              </p:par>
                              <p:par>
                                <p:cTn id="14" presetID="21" presetClass="entr" presetSubtype="1"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heel(1)">
                                      <p:cBhvr>
                                        <p:cTn id="16"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71472" y="0"/>
            <a:ext cx="7929618" cy="6858000"/>
          </a:xfrm>
          <a:effectLst>
            <a:outerShdw sx="1000" sy="1000" algn="ctr" rotWithShape="0">
              <a:schemeClr val="bg1"/>
            </a:outerShdw>
          </a:effectLst>
        </p:spPr>
        <p:txBody>
          <a:bodyPr>
            <a:normAutofit/>
          </a:bodyPr>
          <a:lstStyle/>
          <a:p>
            <a:pPr marL="45720" indent="0" algn="ctr">
              <a:buNone/>
            </a:pPr>
            <a:r>
              <a:rPr lang="ru-RU" sz="2800" dirty="0" smtClean="0">
                <a:solidFill>
                  <a:srgbClr val="FF0000"/>
                </a:solidFill>
                <a:effectLst>
                  <a:outerShdw sx="1000" sy="1000" algn="ctr" rotWithShape="0">
                    <a:schemeClr val="bg1"/>
                  </a:outerShdw>
                </a:effectLst>
              </a:rPr>
              <a:t>Спонсор проекта </a:t>
            </a:r>
            <a:r>
              <a:rPr lang="ru-RU" sz="2800" dirty="0" err="1" smtClean="0">
                <a:solidFill>
                  <a:srgbClr val="FF0000"/>
                </a:solidFill>
                <a:effectLst>
                  <a:outerShdw sx="1000" sy="1000" algn="ctr" rotWithShape="0">
                    <a:schemeClr val="bg1"/>
                  </a:outerShdw>
                </a:effectLst>
              </a:rPr>
              <a:t>Верещагинское</a:t>
            </a:r>
            <a:r>
              <a:rPr lang="ru-RU" sz="2800" dirty="0" smtClean="0">
                <a:solidFill>
                  <a:srgbClr val="FF0000"/>
                </a:solidFill>
                <a:effectLst>
                  <a:outerShdw sx="1000" sy="1000" algn="ctr" rotWithShape="0">
                    <a:schemeClr val="bg1"/>
                  </a:outerShdw>
                </a:effectLst>
              </a:rPr>
              <a:t> потребительское общество «</a:t>
            </a:r>
            <a:r>
              <a:rPr lang="ru-RU" sz="2800" dirty="0" err="1" smtClean="0">
                <a:solidFill>
                  <a:srgbClr val="FF0000"/>
                </a:solidFill>
                <a:effectLst>
                  <a:outerShdw sx="1000" sy="1000" algn="ctr" rotWithShape="0">
                    <a:schemeClr val="bg1"/>
                  </a:outerShdw>
                </a:effectLst>
              </a:rPr>
              <a:t>Коопунивермаг</a:t>
            </a:r>
            <a:r>
              <a:rPr lang="ru-RU" sz="2800" dirty="0" smtClean="0">
                <a:solidFill>
                  <a:srgbClr val="FF0000"/>
                </a:solidFill>
                <a:effectLst>
                  <a:outerShdw sx="1000" sy="1000" algn="ctr" rotWithShape="0">
                    <a:schemeClr val="bg1"/>
                  </a:outerShdw>
                </a:effectLst>
              </a:rPr>
              <a:t>» безвозмездно передали в дар школе краску масляную и краску фасадную для ремонта колонн, на которых находятся мемориальные доски. Ремонт колонн провели силами волонтёров и родителей.</a:t>
            </a:r>
          </a:p>
          <a:p>
            <a:pPr marL="45720" indent="0" algn="ctr">
              <a:buNone/>
            </a:pPr>
            <a:r>
              <a:rPr lang="ru-RU" sz="2800" dirty="0" smtClean="0">
                <a:solidFill>
                  <a:srgbClr val="FF0000"/>
                </a:solidFill>
              </a:rPr>
              <a:t>Спонсор проекта - выпускник школы Филимонов А.В. по договору пожертвования безвозмездно передал в дар школе  кашпо для цветов. В кашпо высадили однолетние цветы, которые установили около стелы и около центрального входа в школу на подставки, которые изготовили силами волонтёров.   </a:t>
            </a:r>
          </a:p>
          <a:p>
            <a:pPr marL="45720" indent="0" algn="ctr">
              <a:buNone/>
            </a:pPr>
            <a:endParaRPr lang="ru-RU" sz="2800" dirty="0">
              <a:solidFill>
                <a:srgbClr val="FF0000"/>
              </a:solidFill>
              <a:effectLst>
                <a:outerShdw sx="1000" sy="1000" algn="ctr" rotWithShape="0">
                  <a:schemeClr val="bg1"/>
                </a:outerShdw>
              </a:effectLst>
            </a:endParaRPr>
          </a:p>
        </p:txBody>
      </p:sp>
    </p:spTree>
    <p:extLst>
      <p:ext uri="{BB962C8B-B14F-4D97-AF65-F5344CB8AC3E}">
        <p14:creationId xmlns="" xmlns:p14="http://schemas.microsoft.com/office/powerpoint/2010/main" val="11215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Наталья\Проект Фото\Проект 0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298" y="0"/>
            <a:ext cx="4593298"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C:\Users\Admin\Desktop\Наталья\Проект Фото\Проект 03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3968" y="0"/>
            <a:ext cx="4877882"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ПОСТАНОВЛЕНИЕ № 71\Проект Фото\Проект 0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heel(1)">
                                      <p:cBhvr>
                                        <p:cTn id="7"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ПОСТАНОВЛЕНИЕ № 71\Проект Фото\Проект 05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wheel(1)">
                                      <p:cBhvr>
                                        <p:cTn id="7" dur="2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ПОСТАНОВЛЕНИЕ № 71\Проект Фото\Проект 059.jpg"/>
          <p:cNvPicPr>
            <a:picLocks noGrp="1" noChangeAspect="1" noChangeArrowheads="1"/>
          </p:cNvPicPr>
          <p:nvPr>
            <p:ph sz="quarter" idx="13"/>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1)">
                                      <p:cBhvr>
                                        <p:cTn id="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Наталья\Проект Фото\Проект 01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4801326" cy="3153798"/>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dmin\Desktop\Наталья\Проект Фото\Проект 02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035" y="3153798"/>
            <a:ext cx="4832361" cy="370420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Admin\Desktop\Наталья\Проект Фото\Проект 02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01326" y="21703"/>
            <a:ext cx="4342674" cy="3132095"/>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Admin\Desktop\Наталья\Проект Фото\Проект 026.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01325" y="3153798"/>
            <a:ext cx="4342675" cy="37042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453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21" presetClass="entr" presetSubtype="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heel(1)">
                                      <p:cBhvr>
                                        <p:cTn id="10" dur="2000"/>
                                        <p:tgtEl>
                                          <p:spTgt spid="1028"/>
                                        </p:tgtEl>
                                      </p:cBhvr>
                                    </p:animEffect>
                                  </p:childTnLst>
                                </p:cTn>
                              </p:par>
                              <p:par>
                                <p:cTn id="11" presetID="21" presetClass="entr" presetSubtype="1"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wheel(1)">
                                      <p:cBhvr>
                                        <p:cTn id="13" dur="2000"/>
                                        <p:tgtEl>
                                          <p:spTgt spid="1027"/>
                                        </p:tgtEl>
                                      </p:cBhvr>
                                    </p:animEffect>
                                  </p:childTnLst>
                                </p:cTn>
                              </p:par>
                              <p:par>
                                <p:cTn id="14" presetID="21" presetClass="entr" presetSubtype="1"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heel(1)">
                                      <p:cBhvr>
                                        <p:cTn id="16"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цветы\DSCN0227.JPG"/>
          <p:cNvPicPr>
            <a:picLocks noChangeAspect="1" noChangeArrowheads="1"/>
          </p:cNvPicPr>
          <p:nvPr/>
        </p:nvPicPr>
        <p:blipFill>
          <a:blip r:embed="rId2" cstate="print"/>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цветы\DSCN0228.JPG"/>
          <p:cNvPicPr>
            <a:picLocks noChangeAspect="1" noChangeArrowheads="1"/>
          </p:cNvPicPr>
          <p:nvPr/>
        </p:nvPicPr>
        <p:blipFill>
          <a:blip r:embed="rId2"/>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цветы\DSCN0244.JPG"/>
          <p:cNvPicPr>
            <a:picLocks noChangeAspect="1" noChangeArrowheads="1"/>
          </p:cNvPicPr>
          <p:nvPr/>
        </p:nvPicPr>
        <p:blipFill>
          <a:blip r:embed="rId2" cstate="print"/>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539552" y="1196752"/>
            <a:ext cx="8424936" cy="4248472"/>
          </a:xfrm>
          <a:prstGeom prst="rect">
            <a:avLst/>
          </a:prstGeom>
          <a:effectLst>
            <a:outerShdw sx="1000" sy="1000" algn="ctr" rotWithShape="0">
              <a:schemeClr val="bg1"/>
            </a:outerShdw>
          </a:effectLst>
        </p:spPr>
        <p:txBody>
          <a:bodyPr>
            <a:normAutofit fontScale="925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ru-RU" sz="2800" dirty="0" smtClean="0">
                <a:solidFill>
                  <a:schemeClr val="accent6"/>
                </a:solidFill>
                <a:effectLst>
                  <a:outerShdw blurRad="50800" dist="50800" dir="5400000" algn="ctr" rotWithShape="0">
                    <a:schemeClr val="bg1">
                      <a:alpha val="85000"/>
                    </a:schemeClr>
                  </a:outerShdw>
                </a:effectLst>
              </a:rPr>
              <a:t>В ходе реализации  проекта поставлены задачи:</a:t>
            </a:r>
          </a:p>
          <a:p>
            <a:pPr marL="45720" indent="0">
              <a:buNone/>
            </a:pPr>
            <a:r>
              <a:rPr lang="ru-RU" sz="2800" dirty="0" smtClean="0">
                <a:solidFill>
                  <a:schemeClr val="accent6"/>
                </a:solidFill>
                <a:effectLst>
                  <a:outerShdw blurRad="50800" dist="50800" dir="5400000" algn="ctr" rotWithShape="0">
                    <a:schemeClr val="bg1">
                      <a:alpha val="85000"/>
                    </a:schemeClr>
                  </a:outerShdw>
                </a:effectLst>
              </a:rPr>
              <a:t>-совершенствовать эстетическое и экологическое состояние пришкольной территории;</a:t>
            </a:r>
          </a:p>
          <a:p>
            <a:pPr marL="45720" indent="0">
              <a:buNone/>
            </a:pPr>
            <a:r>
              <a:rPr lang="ru-RU" sz="2800" dirty="0" smtClean="0">
                <a:solidFill>
                  <a:schemeClr val="accent6"/>
                </a:solidFill>
                <a:effectLst>
                  <a:outerShdw blurRad="50800" dist="50800" dir="5400000" algn="ctr" rotWithShape="0">
                    <a:schemeClr val="bg1">
                      <a:alpha val="85000"/>
                    </a:schemeClr>
                  </a:outerShdw>
                </a:effectLst>
              </a:rPr>
              <a:t>-формировать комфортную среду для жизнедеятельности образовательного  учреждения;</a:t>
            </a:r>
          </a:p>
          <a:p>
            <a:pPr marL="45720" indent="0">
              <a:buNone/>
            </a:pPr>
            <a:r>
              <a:rPr lang="ru-RU" sz="2800" dirty="0" smtClean="0">
                <a:solidFill>
                  <a:schemeClr val="accent6"/>
                </a:solidFill>
                <a:effectLst>
                  <a:outerShdw blurRad="50800" dist="50800" dir="5400000" algn="ctr" rotWithShape="0">
                    <a:schemeClr val="bg1">
                      <a:alpha val="85000"/>
                    </a:schemeClr>
                  </a:outerShdw>
                </a:effectLst>
              </a:rPr>
              <a:t>-улучшить санитарно-гигиенический режим школы;</a:t>
            </a:r>
          </a:p>
          <a:p>
            <a:pPr marL="45720" indent="0">
              <a:buNone/>
            </a:pPr>
            <a:r>
              <a:rPr lang="ru-RU" sz="2800" dirty="0" smtClean="0">
                <a:solidFill>
                  <a:schemeClr val="accent6"/>
                </a:solidFill>
                <a:effectLst>
                  <a:outerShdw blurRad="50800" dist="50800" dir="5400000" algn="ctr" rotWithShape="0">
                    <a:schemeClr val="bg1">
                      <a:alpha val="85000"/>
                    </a:schemeClr>
                  </a:outerShdw>
                </a:effectLst>
              </a:rPr>
              <a:t>-воспитывать трудолюбие и развивать гражданские чувства и творческие способности учащихся;</a:t>
            </a:r>
          </a:p>
          <a:p>
            <a:pPr marL="45720" indent="0">
              <a:buNone/>
            </a:pPr>
            <a:r>
              <a:rPr lang="ru-RU" sz="2800" dirty="0" smtClean="0">
                <a:solidFill>
                  <a:schemeClr val="accent6"/>
                </a:solidFill>
                <a:effectLst>
                  <a:outerShdw blurRad="50800" dist="50800" dir="5400000" algn="ctr" rotWithShape="0">
                    <a:schemeClr val="bg1">
                      <a:alpha val="85000"/>
                    </a:schemeClr>
                  </a:outerShdw>
                </a:effectLst>
              </a:rPr>
              <a:t>-овладение основными навыками по разведению и уходу за цветочными культурами</a:t>
            </a:r>
            <a:endParaRPr lang="ru-RU" dirty="0" smtClean="0">
              <a:solidFill>
                <a:schemeClr val="accent6"/>
              </a:solidFill>
            </a:endParaRPr>
          </a:p>
          <a:p>
            <a:endParaRPr lang="ru-RU" dirty="0"/>
          </a:p>
        </p:txBody>
      </p:sp>
    </p:spTree>
    <p:extLst>
      <p:ext uri="{BB962C8B-B14F-4D97-AF65-F5344CB8AC3E}">
        <p14:creationId xmlns="" xmlns:p14="http://schemas.microsoft.com/office/powerpoint/2010/main" val="293696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цветы\DSCN0253.JPG"/>
          <p:cNvPicPr>
            <a:picLocks noChangeAspect="1" noChangeArrowheads="1"/>
          </p:cNvPicPr>
          <p:nvPr/>
        </p:nvPicPr>
        <p:blipFill>
          <a:blip r:embed="rId2" cstate="print"/>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цветы\DSCN0257.JPG"/>
          <p:cNvPicPr>
            <a:picLocks noChangeAspect="1" noChangeArrowheads="1"/>
          </p:cNvPicPr>
          <p:nvPr/>
        </p:nvPicPr>
        <p:blipFill>
          <a:blip r:embed="rId2"/>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115616" y="2132856"/>
            <a:ext cx="7101408" cy="2913504"/>
          </a:xfrm>
          <a:effectLst>
            <a:outerShdw sx="1000" sy="1000" algn="ctr" rotWithShape="0">
              <a:schemeClr val="bg1"/>
            </a:outerShdw>
          </a:effectLst>
        </p:spPr>
        <p:txBody>
          <a:bodyPr>
            <a:normAutofit/>
          </a:bodyPr>
          <a:lstStyle/>
          <a:p>
            <a:pPr marL="45720" indent="0" algn="ctr">
              <a:buNone/>
            </a:pPr>
            <a:r>
              <a:rPr lang="ru-RU" sz="2800" dirty="0" smtClean="0">
                <a:solidFill>
                  <a:srgbClr val="FF0000"/>
                </a:solidFill>
                <a:effectLst>
                  <a:outerShdw sx="1000" sy="1000" algn="ctr" rotWithShape="0">
                    <a:schemeClr val="bg1"/>
                  </a:outerShdw>
                </a:effectLst>
              </a:rPr>
              <a:t>Создали «Аллею выпускников», которую заложили  ученики 9-х и 11-х классов на празднике «Последний звонок»</a:t>
            </a:r>
            <a:endParaRPr lang="ru-RU" sz="2800" dirty="0">
              <a:solidFill>
                <a:srgbClr val="FF0000"/>
              </a:solidFill>
              <a:effectLst>
                <a:outerShdw sx="1000" sy="1000" algn="ctr" rotWithShape="0">
                  <a:schemeClr val="bg1"/>
                </a:outerShdw>
              </a:effectLst>
            </a:endParaRPr>
          </a:p>
        </p:txBody>
      </p:sp>
    </p:spTree>
    <p:extLst>
      <p:ext uri="{BB962C8B-B14F-4D97-AF65-F5344CB8AC3E}">
        <p14:creationId xmlns="" xmlns:p14="http://schemas.microsoft.com/office/powerpoint/2010/main" val="18342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Наталья\Проект Фото\Проект 04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774" y="0"/>
            <a:ext cx="4668010" cy="3501008"/>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Admin\Desktop\Наталья\Проект Фото\Проект 04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94784" y="1"/>
            <a:ext cx="4449216" cy="3501008"/>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Admin\Desktop\Наталья\Проект Фото\Проект 04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 y="3501008"/>
            <a:ext cx="4694784" cy="3348372"/>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Admin\Desktop\Наталья\Проект Фото\Проект 04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9368" y="3501008"/>
            <a:ext cx="4464632" cy="33569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2229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heel(1)">
                                      <p:cBhvr>
                                        <p:cTn id="10" dur="2000"/>
                                        <p:tgtEl>
                                          <p:spTgt spid="2051"/>
                                        </p:tgtEl>
                                      </p:cBhvr>
                                    </p:animEffect>
                                  </p:childTnLst>
                                </p:cTn>
                              </p:par>
                              <p:par>
                                <p:cTn id="11" presetID="21" presetClass="entr" presetSubtype="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heel(1)">
                                      <p:cBhvr>
                                        <p:cTn id="13" dur="2000"/>
                                        <p:tgtEl>
                                          <p:spTgt spid="2052"/>
                                        </p:tgtEl>
                                      </p:cBhvr>
                                    </p:animEffect>
                                  </p:childTnLst>
                                </p:cTn>
                              </p:par>
                              <p:par>
                                <p:cTn id="14" presetID="21" presetClass="entr" presetSubtype="1"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wheel(1)">
                                      <p:cBhvr>
                                        <p:cTn id="16"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43608" y="1772816"/>
            <a:ext cx="7389440" cy="2952328"/>
          </a:xfrm>
          <a:effectLst>
            <a:outerShdw sx="1000" sy="1000" algn="ctr" rotWithShape="0">
              <a:schemeClr val="bg1"/>
            </a:outerShdw>
          </a:effectLst>
        </p:spPr>
        <p:txBody>
          <a:bodyPr>
            <a:normAutofit/>
          </a:bodyPr>
          <a:lstStyle/>
          <a:p>
            <a:pPr marL="45720" indent="0" algn="ctr">
              <a:buNone/>
            </a:pPr>
            <a:r>
              <a:rPr lang="ru-RU" sz="2800" dirty="0" smtClean="0">
                <a:solidFill>
                  <a:srgbClr val="FF0000"/>
                </a:solidFill>
                <a:effectLst>
                  <a:outerShdw sx="1000" sy="1000" algn="ctr" rotWithShape="0">
                    <a:schemeClr val="bg1"/>
                  </a:outerShdw>
                </a:effectLst>
              </a:rPr>
              <a:t>Учитель </a:t>
            </a:r>
            <a:r>
              <a:rPr lang="ru-RU" sz="2800" dirty="0">
                <a:solidFill>
                  <a:srgbClr val="FF0000"/>
                </a:solidFill>
                <a:effectLst>
                  <a:outerShdw sx="1000" sy="1000" algn="ctr" rotWithShape="0">
                    <a:schemeClr val="bg1"/>
                  </a:outerShdw>
                </a:effectLst>
              </a:rPr>
              <a:t>изобразительного искусства Бутакова Вера Николаевна вместе с учениками, родителями и волонтёрами  обустроили  альпийскую горку, высадили многолетние цветы. </a:t>
            </a:r>
          </a:p>
        </p:txBody>
      </p:sp>
    </p:spTree>
    <p:extLst>
      <p:ext uri="{BB962C8B-B14F-4D97-AF65-F5344CB8AC3E}">
        <p14:creationId xmlns="" xmlns:p14="http://schemas.microsoft.com/office/powerpoint/2010/main" val="8054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Наталья\Проект Фото\Проект 0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3080014"/>
            <a:ext cx="4544110" cy="3777985"/>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Admin\Desktop\Наталья\Проект Фото\Проект 05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1419"/>
            <a:ext cx="4544109" cy="3114295"/>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Admin\Desktop\Наталья\Проект Фото\Проект 05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44109" y="1419"/>
            <a:ext cx="4599891" cy="3078595"/>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C:\Users\Admin\Desktop\Наталья\Проект Фото\Проект 05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44109" y="3080015"/>
            <a:ext cx="4644008" cy="377798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0278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par>
                                <p:cTn id="8" presetID="21" presetClass="entr" presetSubtype="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heel(1)">
                                      <p:cBhvr>
                                        <p:cTn id="10" dur="2000"/>
                                        <p:tgtEl>
                                          <p:spTgt spid="3076"/>
                                        </p:tgtEl>
                                      </p:cBhvr>
                                    </p:animEffect>
                                  </p:childTnLst>
                                </p:cTn>
                              </p:par>
                              <p:par>
                                <p:cTn id="11" presetID="21" presetClass="entr" presetSubtype="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heel(1)">
                                      <p:cBhvr>
                                        <p:cTn id="13" dur="2000"/>
                                        <p:tgtEl>
                                          <p:spTgt spid="3074"/>
                                        </p:tgtEl>
                                      </p:cBhvr>
                                    </p:animEffect>
                                  </p:childTnLst>
                                </p:cTn>
                              </p:par>
                              <p:par>
                                <p:cTn id="14" presetID="21" presetClass="entr" presetSubtype="1" fill="hold" nodeType="withEffect">
                                  <p:stCondLst>
                                    <p:cond delay="0"/>
                                  </p:stCondLst>
                                  <p:childTnLst>
                                    <p:set>
                                      <p:cBhvr>
                                        <p:cTn id="15" dur="1" fill="hold">
                                          <p:stCondLst>
                                            <p:cond delay="0"/>
                                          </p:stCondLst>
                                        </p:cTn>
                                        <p:tgtEl>
                                          <p:spTgt spid="3077"/>
                                        </p:tgtEl>
                                        <p:attrNameLst>
                                          <p:attrName>style.visibility</p:attrName>
                                        </p:attrNameLst>
                                      </p:cBhvr>
                                      <p:to>
                                        <p:strVal val="visible"/>
                                      </p:to>
                                    </p:set>
                                    <p:animEffect transition="in" filter="wheel(1)">
                                      <p:cBhvr>
                                        <p:cTn id="16"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цветы\DSCN0224.JPG"/>
          <p:cNvPicPr>
            <a:picLocks noChangeAspect="1" noChangeArrowheads="1"/>
          </p:cNvPicPr>
          <p:nvPr/>
        </p:nvPicPr>
        <p:blipFill>
          <a:blip r:embed="rId2" cstate="print"/>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1214422"/>
            <a:ext cx="7858180" cy="3785652"/>
          </a:xfrm>
          <a:prstGeom prst="rect">
            <a:avLst/>
          </a:prstGeom>
        </p:spPr>
        <p:txBody>
          <a:bodyPr wrap="square">
            <a:spAutoFit/>
          </a:bodyPr>
          <a:lstStyle/>
          <a:p>
            <a:pPr algn="ctr"/>
            <a:r>
              <a:rPr lang="ru-RU" sz="4800" dirty="0" smtClean="0">
                <a:solidFill>
                  <a:srgbClr val="FF0000"/>
                </a:solidFill>
                <a:latin typeface="Cambria" pitchFamily="18" charset="0"/>
                <a:ea typeface="Calibri" pitchFamily="34" charset="0"/>
                <a:cs typeface="Times New Roman" pitchFamily="18" charset="0"/>
              </a:rPr>
              <a:t>ИП Плотников С.А. передал в дар школе безвозмездно урны металлические. Урны установили во дворе школы силами волонтёров.</a:t>
            </a:r>
            <a:endParaRPr lang="ru-RU"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ПОСТАНОВЛЕНИЕ № 71\Проект Фото\Проект 0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ПОСТАНОВЛЕНИЕ № 71\Проект Фото\Проект 0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1000108"/>
            <a:ext cx="9144000" cy="5429288"/>
          </a:xfrm>
          <a:effectLst>
            <a:outerShdw sx="1000" sy="1000" algn="ctr" rotWithShape="0">
              <a:schemeClr val="bg1"/>
            </a:outerShdw>
          </a:effectLst>
        </p:spPr>
        <p:txBody>
          <a:bodyPr>
            <a:normAutofit/>
          </a:bodyPr>
          <a:lstStyle/>
          <a:p>
            <a:pPr marL="45720" indent="0" algn="ctr">
              <a:spcBef>
                <a:spcPts val="0"/>
              </a:spcBef>
              <a:spcAft>
                <a:spcPts val="0"/>
              </a:spcAft>
              <a:buNone/>
            </a:pPr>
            <a:r>
              <a:rPr lang="ru-RU" sz="2400" dirty="0" smtClean="0">
                <a:solidFill>
                  <a:srgbClr val="FF0000"/>
                </a:solidFill>
                <a:effectLst>
                  <a:outerShdw sx="1000" sy="1000" algn="ctr" rotWithShape="0">
                    <a:schemeClr val="bg1"/>
                  </a:outerShdw>
                </a:effectLst>
                <a:latin typeface="Calibri" pitchFamily="34" charset="0"/>
              </a:rPr>
              <a:t>В апреле 2013года проведено совещание с коллективом учителей, где принято решение участвовать в социально-культурном проекте. Педагогический коллектив разработал план разбивки клумб и газонов, посадки кустарников взамен старых сгнивших деревьев, обустройство альпийской горки. Был объявлен конкурс среди классных коллективов на лучшее изготовление композиций из подручного  материала для украшения пришкольной территории. Принято решение привлечь спонсоров из числа родителей и выпускников школы. </a:t>
            </a:r>
          </a:p>
          <a:p>
            <a:pPr marL="45720" indent="0" algn="ctr">
              <a:spcBef>
                <a:spcPts val="0"/>
              </a:spcBef>
              <a:spcAft>
                <a:spcPts val="0"/>
              </a:spcAft>
              <a:buNone/>
            </a:pPr>
            <a:endParaRPr lang="ru-RU" sz="2800" dirty="0" smtClean="0">
              <a:solidFill>
                <a:schemeClr val="accent6"/>
              </a:solidFill>
              <a:effectLst>
                <a:outerShdw sx="1000" sy="1000" algn="ctr" rotWithShape="0">
                  <a:schemeClr val="bg1"/>
                </a:outerShdw>
              </a:effectLst>
            </a:endParaRPr>
          </a:p>
          <a:p>
            <a:pPr marL="45720" indent="0" algn="ctr">
              <a:spcBef>
                <a:spcPts val="0"/>
              </a:spcBef>
              <a:spcAft>
                <a:spcPts val="0"/>
              </a:spcAft>
              <a:buNone/>
            </a:pPr>
            <a:endParaRPr lang="ru-RU" dirty="0"/>
          </a:p>
        </p:txBody>
      </p:sp>
    </p:spTree>
    <p:extLst>
      <p:ext uri="{BB962C8B-B14F-4D97-AF65-F5344CB8AC3E}">
        <p14:creationId xmlns="" xmlns:p14="http://schemas.microsoft.com/office/powerpoint/2010/main" val="36909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85720" y="1000108"/>
            <a:ext cx="850109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Ученики 7 «А» класса во главе с классным руководителем    </a:t>
            </a:r>
            <a:r>
              <a:rPr kumimoji="0" lang="ru-RU" sz="3200" b="0" i="0" u="none" strike="noStrike" cap="none" normalizeH="0" baseline="0" dirty="0" err="1" smtClean="0">
                <a:ln>
                  <a:noFill/>
                </a:ln>
                <a:solidFill>
                  <a:srgbClr val="FF0000"/>
                </a:solidFill>
                <a:effectLst/>
                <a:latin typeface="Calibri" pitchFamily="34" charset="0"/>
                <a:ea typeface="Calibri" pitchFamily="34" charset="0"/>
                <a:cs typeface="Times New Roman" pitchFamily="18" charset="0"/>
              </a:rPr>
              <a:t>Носковой</a:t>
            </a:r>
            <a:r>
              <a:rPr kumimoji="0" lang="ru-RU" sz="32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    Татьяной Владимировной,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  изготовили из колёсных шин и фанеры героев мультфильма «</a:t>
            </a:r>
            <a:r>
              <a:rPr kumimoji="0" lang="ru-RU" sz="3200" b="0" i="0" u="none" strike="noStrike" cap="none" normalizeH="0" baseline="0" dirty="0" err="1" smtClean="0">
                <a:ln>
                  <a:noFill/>
                </a:ln>
                <a:solidFill>
                  <a:srgbClr val="FF0000"/>
                </a:solidFill>
                <a:effectLst/>
                <a:latin typeface="Calibri" pitchFamily="34" charset="0"/>
                <a:ea typeface="Calibri" pitchFamily="34" charset="0"/>
                <a:cs typeface="Times New Roman" pitchFamily="18" charset="0"/>
              </a:rPr>
              <a:t>Смешарики</a:t>
            </a:r>
            <a:r>
              <a:rPr kumimoji="0" lang="ru-RU" sz="32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 Установили их на центральном входе школы, около альпийской горки. </a:t>
            </a:r>
            <a:endParaRPr kumimoji="0" lang="ru-RU" sz="3200" b="0" i="0" u="none" strike="noStrike" cap="none" normalizeH="0" baseline="0" dirty="0" smtClean="0">
              <a:ln>
                <a:noFill/>
              </a:ln>
              <a:solidFill>
                <a:srgbClr val="FF0000"/>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Наталья\Проект Фото\Проект 00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4674095" cy="306104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Admin\Desktop\Наталья\Проект Фото\Проект 00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061049"/>
            <a:ext cx="4674095" cy="378660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Users\Admin\Desktop\Наталья\Проект Фото\Проект 03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4095" y="3061048"/>
            <a:ext cx="4469905" cy="378660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C:\Users\Admin\Desktop\Наталья\Проект Фото\Проект 03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4094" y="0"/>
            <a:ext cx="4475383" cy="306104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1143000" y="731520"/>
            <a:ext cx="6400800" cy="5340686"/>
          </a:xfrm>
        </p:spPr>
        <p:txBody>
          <a:bodyPr>
            <a:normAutofit fontScale="77500" lnSpcReduction="20000"/>
          </a:bodyPr>
          <a:lstStyle/>
          <a:p>
            <a:pPr algn="ctr">
              <a:buNone/>
            </a:pPr>
            <a:r>
              <a:rPr lang="ru-RU" sz="4800" dirty="0" smtClean="0">
                <a:solidFill>
                  <a:srgbClr val="FF0000"/>
                </a:solidFill>
                <a:latin typeface="Calibri" pitchFamily="34" charset="0"/>
              </a:rPr>
              <a:t>За счёт средств гранта закупили и установили уличные светильники для освещения территории.</a:t>
            </a:r>
          </a:p>
          <a:p>
            <a:pPr algn="ctr">
              <a:buNone/>
            </a:pPr>
            <a:r>
              <a:rPr lang="ru-RU" sz="4800" dirty="0" smtClean="0">
                <a:solidFill>
                  <a:srgbClr val="FF0000"/>
                </a:solidFill>
                <a:latin typeface="Calibri" pitchFamily="34" charset="0"/>
              </a:rPr>
              <a:t>В 2014 году планируем изготовить силами спонсоров, родителей и учащихся  уличные фонари и установить на территории начальной и средней школы</a:t>
            </a:r>
            <a:endParaRPr lang="ru-RU" sz="4800" dirty="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71472" y="285728"/>
            <a:ext cx="7888960" cy="5929354"/>
          </a:xfrm>
          <a:effectLst>
            <a:outerShdw sx="1000" sy="1000" algn="ctr" rotWithShape="0">
              <a:schemeClr val="bg1"/>
            </a:outerShdw>
          </a:effectLst>
        </p:spPr>
        <p:txBody>
          <a:bodyPr>
            <a:noAutofit/>
          </a:bodyPr>
          <a:lstStyle/>
          <a:p>
            <a:pPr marL="45720" indent="0" algn="ctr">
              <a:buNone/>
            </a:pPr>
            <a:r>
              <a:rPr lang="ru-RU" sz="2400" dirty="0" smtClean="0">
                <a:solidFill>
                  <a:srgbClr val="FF0000"/>
                </a:solidFill>
                <a:effectLst>
                  <a:outerShdw sx="1000" sy="1000" algn="ctr" rotWithShape="0">
                    <a:schemeClr val="bg1"/>
                  </a:outerShdw>
                </a:effectLst>
              </a:rPr>
              <a:t>Все члены  педагогического коллектива и родители </a:t>
            </a:r>
            <a:r>
              <a:rPr lang="ru-RU" sz="2400" dirty="0" err="1" smtClean="0">
                <a:solidFill>
                  <a:srgbClr val="FF0000"/>
                </a:solidFill>
                <a:effectLst>
                  <a:outerShdw sx="1000" sy="1000" algn="ctr" rotWithShape="0">
                    <a:schemeClr val="bg1"/>
                  </a:outerShdw>
                </a:effectLst>
              </a:rPr>
              <a:t>прекрсно</a:t>
            </a:r>
            <a:r>
              <a:rPr lang="ru-RU" sz="2400" dirty="0" smtClean="0">
                <a:solidFill>
                  <a:srgbClr val="FF0000"/>
                </a:solidFill>
                <a:effectLst>
                  <a:outerShdw sx="1000" sy="1000" algn="ctr" rotWithShape="0">
                    <a:schemeClr val="bg1"/>
                  </a:outerShdw>
                </a:effectLst>
              </a:rPr>
              <a:t> осознают важность вопроса эстетического оформления пришкольной территории. Дети приобретают практические и теоретические навыки по созданию красоты, у них активно развивается </a:t>
            </a:r>
            <a:r>
              <a:rPr lang="ru-RU" sz="2400" dirty="0" err="1" smtClean="0">
                <a:solidFill>
                  <a:srgbClr val="FF0000"/>
                </a:solidFill>
                <a:effectLst>
                  <a:outerShdw sx="1000" sy="1000" algn="ctr" rotWithShape="0">
                    <a:schemeClr val="bg1"/>
                  </a:outerShdw>
                </a:effectLst>
              </a:rPr>
              <a:t>креативное</a:t>
            </a:r>
            <a:r>
              <a:rPr lang="ru-RU" sz="2400" dirty="0" smtClean="0">
                <a:solidFill>
                  <a:srgbClr val="FF0000"/>
                </a:solidFill>
                <a:effectLst>
                  <a:outerShdw sx="1000" sy="1000" algn="ctr" rotWithShape="0">
                    <a:schemeClr val="bg1"/>
                  </a:outerShdw>
                </a:effectLst>
              </a:rPr>
              <a:t> мышление. При творческой и созидательной работе на пришкольной территории детям прививается любовь к родному краю, к Родине, у них  развивается чувство активной позиции, формируется чувство долга и ответственности, уважения к старшему поколению, патриотизм.</a:t>
            </a:r>
          </a:p>
          <a:p>
            <a:pPr marL="45720" indent="0" algn="ctr">
              <a:buNone/>
            </a:pPr>
            <a:r>
              <a:rPr lang="ru-RU" sz="2400" dirty="0" smtClean="0">
                <a:solidFill>
                  <a:srgbClr val="FF0000"/>
                </a:solidFill>
                <a:effectLst>
                  <a:outerShdw sx="1000" sy="1000" algn="ctr" rotWithShape="0">
                    <a:schemeClr val="bg1"/>
                  </a:outerShdw>
                </a:effectLst>
              </a:rPr>
              <a:t>На этом работа по благоустройству пришкольной территории не закончена, последующие годы это направление в работе с детьми будет только  развиваться</a:t>
            </a:r>
            <a:endParaRPr lang="ru-RU" sz="2400" dirty="0">
              <a:solidFill>
                <a:srgbClr val="FF0000"/>
              </a:solidFill>
              <a:effectLst>
                <a:outerShdw sx="1000" sy="1000" algn="ctr" rotWithShape="0">
                  <a:schemeClr val="bg1"/>
                </a:outerShdw>
              </a:effectLst>
            </a:endParaRPr>
          </a:p>
        </p:txBody>
      </p:sp>
    </p:spTree>
    <p:extLst>
      <p:ext uri="{BB962C8B-B14F-4D97-AF65-F5344CB8AC3E}">
        <p14:creationId xmlns="" xmlns:p14="http://schemas.microsoft.com/office/powerpoint/2010/main" val="6761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42910" y="1643050"/>
            <a:ext cx="7929618" cy="2554545"/>
          </a:xfrm>
          <a:prstGeom prst="rect">
            <a:avLst/>
          </a:prstGeom>
          <a:noFill/>
        </p:spPr>
        <p:txBody>
          <a:bodyPr wrap="square" lIns="91440" tIns="45720" rIns="91440" bIns="45720">
            <a:spAutoFit/>
          </a:bodyPr>
          <a:lstStyle/>
          <a:p>
            <a:pPr algn="ctr"/>
            <a:r>
              <a:rPr lang="ru-RU" sz="8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itchFamily="34" charset="0"/>
              </a:rPr>
              <a:t>СПАСИБО ЗА ВНИМАНИЕ</a:t>
            </a:r>
            <a:endParaRPr lang="ru-RU" sz="8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Desktop\Наталья\Проект Фото\Проект 0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4517571" cy="364116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Users\Admin\Desktop\Наталья\Проект Фото\Проект 0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7571" y="0"/>
            <a:ext cx="4626429" cy="364116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Users\Admin\Desktop\Наталья\Проект Фото\Проект 00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641162"/>
            <a:ext cx="4517571" cy="321683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C:\Users\Admin\Desktop\Наталья\Проект Фото\Проект 00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17571" y="3641162"/>
            <a:ext cx="4626429" cy="32168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38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785786" y="428604"/>
            <a:ext cx="7992888" cy="4248472"/>
          </a:xfrm>
          <a:effectLst>
            <a:outerShdw dist="2540000" sx="1000" sy="1000" algn="ctr" rotWithShape="0">
              <a:schemeClr val="bg1"/>
            </a:outerShdw>
          </a:effectLst>
        </p:spPr>
        <p:txBody>
          <a:bodyPr>
            <a:noAutofit/>
          </a:bodyPr>
          <a:lstStyle/>
          <a:p>
            <a:pPr marL="45720" indent="0" algn="ctr">
              <a:buNone/>
            </a:pPr>
            <a:r>
              <a:rPr lang="ru-RU" sz="2800" dirty="0" smtClean="0">
                <a:solidFill>
                  <a:schemeClr val="accent6"/>
                </a:solidFill>
                <a:effectLst>
                  <a:outerShdw sx="1000" sy="1000" algn="ctr" rotWithShape="0">
                    <a:schemeClr val="bg1"/>
                  </a:outerShdw>
                </a:effectLst>
              </a:rPr>
              <a:t>Во всех классах прошли ученические и родительские собрания, где обсуждались вопросы участия  в проекте. В мае месяце начали работу по планировке пришкольной территории и завоза грунта, для оформления клумб привлекли спонсоров МУП «</a:t>
            </a:r>
            <a:r>
              <a:rPr lang="ru-RU" sz="2800" dirty="0" err="1" smtClean="0">
                <a:solidFill>
                  <a:schemeClr val="accent6"/>
                </a:solidFill>
                <a:effectLst>
                  <a:outerShdw sx="1000" sy="1000" algn="ctr" rotWithShape="0">
                    <a:schemeClr val="bg1"/>
                  </a:outerShdw>
                </a:effectLst>
              </a:rPr>
              <a:t>Верещагинские</a:t>
            </a:r>
            <a:r>
              <a:rPr lang="ru-RU" sz="2800" dirty="0" smtClean="0">
                <a:solidFill>
                  <a:schemeClr val="accent6"/>
                </a:solidFill>
                <a:effectLst>
                  <a:outerShdw sx="1000" sy="1000" algn="ctr" rotWithShape="0">
                    <a:schemeClr val="bg1"/>
                  </a:outerShdw>
                </a:effectLst>
              </a:rPr>
              <a:t> тепловые сети»</a:t>
            </a:r>
          </a:p>
          <a:p>
            <a:pPr marL="45720" indent="0" algn="ctr">
              <a:buNone/>
            </a:pPr>
            <a:r>
              <a:rPr lang="ru-RU" sz="2800" dirty="0" smtClean="0">
                <a:solidFill>
                  <a:schemeClr val="accent6"/>
                </a:solidFill>
                <a:effectLst>
                  <a:outerShdw sx="1000" sy="1000" algn="ctr" rotWithShape="0">
                    <a:schemeClr val="bg1"/>
                  </a:outerShdw>
                </a:effectLst>
              </a:rPr>
              <a:t>Ученики восьмых  классов оформили  клумбы из автомобильных шин в начальной школе , посадили цветы, а ученики вторых и третьих классов ухаживали за цветами во время пребывания в оздоровительном лагере, наблюдали за ростом цветов, поливали их и подкармливали удобрениями.</a:t>
            </a:r>
          </a:p>
          <a:p>
            <a:pPr marL="45720" indent="0" algn="ctr">
              <a:buNone/>
            </a:pPr>
            <a:endParaRPr lang="ru-RU" sz="2800" dirty="0">
              <a:solidFill>
                <a:schemeClr val="accent6"/>
              </a:solidFill>
              <a:effectLst>
                <a:outerShdw sx="1000" sy="1000" algn="ctr" rotWithShape="0">
                  <a:schemeClr val="bg1"/>
                </a:outerShdw>
              </a:effectLst>
            </a:endParaRPr>
          </a:p>
        </p:txBody>
      </p:sp>
    </p:spTree>
    <p:extLst>
      <p:ext uri="{BB962C8B-B14F-4D97-AF65-F5344CB8AC3E}">
        <p14:creationId xmlns="" xmlns:p14="http://schemas.microsoft.com/office/powerpoint/2010/main" val="50509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edge">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899592" y="1772816"/>
            <a:ext cx="7461448" cy="3024336"/>
          </a:xfrm>
          <a:effectLst>
            <a:outerShdw sx="1000" sy="1000" algn="ctr" rotWithShape="0">
              <a:schemeClr val="bg1"/>
            </a:outerShdw>
          </a:effectLst>
        </p:spPr>
        <p:txBody>
          <a:bodyPr/>
          <a:lstStyle/>
          <a:p>
            <a:pPr marL="45720" indent="0" algn="ctr">
              <a:buNone/>
            </a:pPr>
            <a:r>
              <a:rPr lang="ru-RU" sz="2800" dirty="0">
                <a:solidFill>
                  <a:schemeClr val="accent6"/>
                </a:solidFill>
                <a:effectLst>
                  <a:outerShdw sx="1000" sy="1000" algn="ctr" rotWithShape="0">
                    <a:schemeClr val="bg1"/>
                  </a:outerShdw>
                </a:effectLst>
              </a:rPr>
              <a:t>Силами рабочих школы  и волонтёров изготовили лавочки для отдыха</a:t>
            </a:r>
            <a:r>
              <a:rPr lang="ru-RU" sz="2800" dirty="0" smtClean="0">
                <a:solidFill>
                  <a:schemeClr val="accent6"/>
                </a:solidFill>
                <a:effectLst>
                  <a:outerShdw sx="1000" sy="1000" algn="ctr" rotWithShape="0">
                    <a:schemeClr val="bg1"/>
                  </a:outerShdw>
                </a:effectLst>
              </a:rPr>
              <a:t>.</a:t>
            </a:r>
          </a:p>
          <a:p>
            <a:pPr marL="45720" indent="0" algn="ctr">
              <a:buNone/>
            </a:pPr>
            <a:r>
              <a:rPr lang="ru-RU" sz="2800" dirty="0" smtClean="0">
                <a:solidFill>
                  <a:schemeClr val="accent6"/>
                </a:solidFill>
                <a:effectLst>
                  <a:outerShdw sx="1000" sy="1000" algn="ctr" rotWithShape="0">
                    <a:schemeClr val="bg1"/>
                  </a:outerShdw>
                </a:effectLst>
              </a:rPr>
              <a:t> </a:t>
            </a:r>
            <a:r>
              <a:rPr lang="ru-RU" sz="2800" dirty="0">
                <a:solidFill>
                  <a:schemeClr val="accent6"/>
                </a:solidFill>
                <a:effectLst>
                  <a:outerShdw sx="1000" sy="1000" algn="ctr" rotWithShape="0">
                    <a:schemeClr val="bg1"/>
                  </a:outerShdw>
                </a:effectLst>
              </a:rPr>
              <a:t>Лавочки срубили из засохших деревьев, которые спилили на пришкольной терри</a:t>
            </a:r>
            <a:r>
              <a:rPr lang="ru-RU" sz="2800" dirty="0">
                <a:solidFill>
                  <a:srgbClr val="FF0000"/>
                </a:solidFill>
                <a:effectLst>
                  <a:outerShdw sx="1000" sy="1000" algn="ctr" rotWithShape="0">
                    <a:schemeClr val="bg1"/>
                  </a:outerShdw>
                </a:effectLst>
              </a:rPr>
              <a:t>тории</a:t>
            </a:r>
            <a:r>
              <a:rPr lang="ru-RU" dirty="0">
                <a:solidFill>
                  <a:srgbClr val="FF0000"/>
                </a:solidFill>
                <a:effectLst>
                  <a:outerShdw sx="1000" sy="1000" algn="ctr" rotWithShape="0">
                    <a:schemeClr val="bg1"/>
                  </a:outerShdw>
                </a:effectLst>
              </a:rPr>
              <a:t>.</a:t>
            </a:r>
          </a:p>
        </p:txBody>
      </p:sp>
    </p:spTree>
    <p:extLst>
      <p:ext uri="{BB962C8B-B14F-4D97-AF65-F5344CB8AC3E}">
        <p14:creationId xmlns="" xmlns:p14="http://schemas.microsoft.com/office/powerpoint/2010/main" val="351355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
                                        <p:tgtEl>
                                          <p:spTgt spid="3">
                                            <p:txEl>
                                              <p:pRg st="1" end="1"/>
                                            </p:txEl>
                                          </p:spTgt>
                                        </p:tgtEl>
                                      </p:cBhvr>
                                    </p:animEffect>
                                    <p:anim calcmode="lin" valueType="num">
                                      <p:cBhvr>
                                        <p:cTn id="15"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Наталья\Проект Фото\Проект 0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82" y="0"/>
            <a:ext cx="4674096" cy="3505572"/>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C:\Users\Admin\Desktop\Наталья\Проект Фото\Проект 04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505571"/>
            <a:ext cx="4661114" cy="3433564"/>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Picture 5" descr="C:\Users\Admin\Desktop\Наталья\Проект Фото\Проект 03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43231" y="0"/>
            <a:ext cx="4626429" cy="3505571"/>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C:\Users\Admin\Desktop\Наталья\Проект Фото\Проект 04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55976" y="3505571"/>
            <a:ext cx="4788024" cy="34416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79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par>
                                <p:cTn id="8" presetID="21" presetClass="entr" presetSubtype="1"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wheel(1)">
                                      <p:cBhvr>
                                        <p:cTn id="10" dur="2000"/>
                                        <p:tgtEl>
                                          <p:spTgt spid="4101"/>
                                        </p:tgtEl>
                                      </p:cBhvr>
                                    </p:animEffect>
                                  </p:childTnLst>
                                </p:cTn>
                              </p:par>
                              <p:par>
                                <p:cTn id="11" presetID="21" presetClass="entr" presetSubtype="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heel(1)">
                                      <p:cBhvr>
                                        <p:cTn id="13" dur="2000"/>
                                        <p:tgtEl>
                                          <p:spTgt spid="4100"/>
                                        </p:tgtEl>
                                      </p:cBhvr>
                                    </p:animEffect>
                                  </p:childTnLst>
                                </p:cTn>
                              </p:par>
                              <p:par>
                                <p:cTn id="14" presetID="21" presetClass="entr" presetSubtype="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wheel(1)">
                                      <p:cBhvr>
                                        <p:cTn id="16"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83568" y="1628800"/>
            <a:ext cx="7992888" cy="2913504"/>
          </a:xfrm>
          <a:effectLst>
            <a:outerShdw sx="1000" sy="1000" algn="ctr" rotWithShape="0">
              <a:schemeClr val="bg1"/>
            </a:outerShdw>
          </a:effectLst>
        </p:spPr>
        <p:txBody>
          <a:bodyPr/>
          <a:lstStyle/>
          <a:p>
            <a:pPr marL="45720" indent="0" algn="ctr">
              <a:buNone/>
            </a:pPr>
            <a:r>
              <a:rPr lang="ru-RU" sz="2800" dirty="0">
                <a:solidFill>
                  <a:schemeClr val="accent6"/>
                </a:solidFill>
                <a:effectLst>
                  <a:outerShdw sx="1000" sy="1000" algn="ctr" rotWithShape="0">
                    <a:schemeClr val="bg1"/>
                  </a:outerShdw>
                </a:effectLst>
              </a:rPr>
              <a:t>Ученики шестых классов вместе с классными руководителями и родителями разбили клумбы и посадили однолетние цветы, которые радовали всех своим ярким цветением всё лето и осень.</a:t>
            </a:r>
          </a:p>
          <a:p>
            <a:pPr marL="45720" indent="0">
              <a:buNone/>
            </a:pPr>
            <a:endParaRPr lang="ru-RU" dirty="0"/>
          </a:p>
        </p:txBody>
      </p:sp>
    </p:spTree>
    <p:extLst>
      <p:ext uri="{BB962C8B-B14F-4D97-AF65-F5344CB8AC3E}">
        <p14:creationId xmlns="" xmlns:p14="http://schemas.microsoft.com/office/powerpoint/2010/main" val="337858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Наталья\Проект Фото\Проект 0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4355975" cy="3546472"/>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C:\Users\Admin\Desktop\Наталья\Проект Фото\Проект 02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0"/>
            <a:ext cx="4788024" cy="3546472"/>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dmin\Desktop\Наталья\Проект Фото\Проект 03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546472"/>
            <a:ext cx="4312060" cy="3311528"/>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descr="C:\Users\Admin\Desktop\Наталья\Проект Фото\Проект 01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90559" y="3546472"/>
            <a:ext cx="4853441" cy="33115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254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wheel(1)">
                                      <p:cBhvr>
                                        <p:cTn id="10" dur="2000"/>
                                        <p:tgtEl>
                                          <p:spTgt spid="5123"/>
                                        </p:tgtEl>
                                      </p:cBhvr>
                                    </p:animEffect>
                                  </p:childTnLst>
                                </p:cTn>
                              </p:par>
                              <p:par>
                                <p:cTn id="11" presetID="21" presetClass="entr" presetSubtype="1"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wheel(1)">
                                      <p:cBhvr>
                                        <p:cTn id="13" dur="2000"/>
                                        <p:tgtEl>
                                          <p:spTgt spid="5124"/>
                                        </p:tgtEl>
                                      </p:cBhvr>
                                    </p:animEffect>
                                  </p:childTnLst>
                                </p:cTn>
                              </p:par>
                              <p:par>
                                <p:cTn id="14" presetID="21" presetClass="entr" presetSubtype="1"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Effect transition="in" filter="wheel(1)">
                                      <p:cBhvr>
                                        <p:cTn id="16"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1722</TotalTime>
  <Words>584</Words>
  <Application>Microsoft Office PowerPoint</Application>
  <PresentationFormat>Экран (4:3)</PresentationFormat>
  <Paragraphs>27</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school</cp:lastModifiedBy>
  <cp:revision>188</cp:revision>
  <dcterms:created xsi:type="dcterms:W3CDTF">2013-10-17T03:42:37Z</dcterms:created>
  <dcterms:modified xsi:type="dcterms:W3CDTF">2002-01-01T22:41:23Z</dcterms:modified>
</cp:coreProperties>
</file>