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6"/>
  </p:notesMasterIdLst>
  <p:handoutMasterIdLst>
    <p:handoutMasterId r:id="rId37"/>
  </p:handoutMasterIdLst>
  <p:sldIdLst>
    <p:sldId id="256" r:id="rId2"/>
    <p:sldId id="279" r:id="rId3"/>
    <p:sldId id="288" r:id="rId4"/>
    <p:sldId id="280" r:id="rId5"/>
    <p:sldId id="290" r:id="rId6"/>
    <p:sldId id="281" r:id="rId7"/>
    <p:sldId id="291" r:id="rId8"/>
    <p:sldId id="282" r:id="rId9"/>
    <p:sldId id="285" r:id="rId10"/>
    <p:sldId id="312" r:id="rId11"/>
    <p:sldId id="294" r:id="rId12"/>
    <p:sldId id="305" r:id="rId13"/>
    <p:sldId id="259" r:id="rId14"/>
    <p:sldId id="283" r:id="rId15"/>
    <p:sldId id="257" r:id="rId16"/>
    <p:sldId id="314" r:id="rId17"/>
    <p:sldId id="293" r:id="rId18"/>
    <p:sldId id="303" r:id="rId19"/>
    <p:sldId id="306" r:id="rId20"/>
    <p:sldId id="286" r:id="rId21"/>
    <p:sldId id="292" r:id="rId22"/>
    <p:sldId id="309" r:id="rId23"/>
    <p:sldId id="310" r:id="rId24"/>
    <p:sldId id="315" r:id="rId25"/>
    <p:sldId id="297" r:id="rId26"/>
    <p:sldId id="308" r:id="rId27"/>
    <p:sldId id="299" r:id="rId28"/>
    <p:sldId id="278" r:id="rId29"/>
    <p:sldId id="311" r:id="rId30"/>
    <p:sldId id="261" r:id="rId31"/>
    <p:sldId id="307" r:id="rId32"/>
    <p:sldId id="313" r:id="rId33"/>
    <p:sldId id="289" r:id="rId34"/>
    <p:sldId id="276" r:id="rId35"/>
  </p:sldIdLst>
  <p:sldSz cx="9144000" cy="6858000" type="screen4x3"/>
  <p:notesSz cx="66690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 autoAdjust="0"/>
    <p:restoredTop sz="94659" autoAdjust="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08610144879648"/>
          <c:y val="0"/>
          <c:w val="0.67474659649669333"/>
          <c:h val="0.7964868982811433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6866" y="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8B7A9-2579-46BA-9CE8-A79A5A8F0A6F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63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6866" y="942863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97512-A1BE-4FA2-ABF3-10B769D37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786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0ED58-BFA0-407F-B6E2-E7536590EA34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39838"/>
            <a:ext cx="4465638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5B413-7E86-4D83-948D-2EEEDC416E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284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8 слайд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5B413-7E86-4D83-948D-2EEEDC416E4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253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9 слайд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5B413-7E86-4D83-948D-2EEEDC416E4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451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5B413-7E86-4D83-948D-2EEEDC416E4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152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5B413-7E86-4D83-948D-2EEEDC416E4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005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думать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5B413-7E86-4D83-948D-2EEEDC416E4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43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3214679" y="642938"/>
            <a:ext cx="5072097" cy="450056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Ежегодный отчет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о деятельности Думы Верещагинского городского округа Пермского края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за 2023 год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286512" y="57148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 flipH="1" flipV="1">
            <a:off x="7546995" y="181132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286512" y="628652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7546995" y="502603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42910" y="57148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71472" y="628652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-677899" y="3321049"/>
            <a:ext cx="2070908" cy="79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30600" y="5786438"/>
            <a:ext cx="4112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г. Верещагино 2024 год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Герб цветной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357298"/>
            <a:ext cx="1913909" cy="3098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s://catherineasquithgallery.com/uploads/posts/2021-02/1612563858_22-p-fon-zelenii-gradient-nezhnii-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3749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2143116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714348" y="6357958"/>
            <a:ext cx="8072494" cy="7143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907704" y="260648"/>
            <a:ext cx="4915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itchFamily="18" charset="0"/>
              </a:rPr>
              <a:t>Прием граждан  и работа с обращениями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62307" y="2578094"/>
            <a:ext cx="6778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157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приемов граждан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71110" y="1496785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308 обращений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19877"/>
            <a:ext cx="3732706" cy="2799530"/>
          </a:xfrm>
          <a:prstGeom prst="rect">
            <a:avLst/>
          </a:prstGeom>
        </p:spPr>
      </p:pic>
      <p:pic>
        <p:nvPicPr>
          <p:cNvPr id="15" name="Picture 4" descr="https://sun9-62.userapi.com/impg/k_zVfA7G2WwlZsSxzMoVCjz8z56DaaIJ8Fb3hQ/tx4l2GYAYOg.jpg?size=640x480&amp;quality=95&amp;sign=3220512505d7eff6d3a6b729d04a544f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1" y="1447238"/>
            <a:ext cx="2902711" cy="217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sun9-3.userapi.com/impg/TGWWxvJC3gqSm0z5PayB28mwZ8nGSrqrxW62ug/9sEwjBc6muY.jpg?size=604x401&amp;quality=95&amp;sign=b3da32fb7a0323d077ae074a51e7f43c&amp;c_uniq_tag=I71C0_wf0MjJPi_TU_rxtBB88ZPtpVrHB76TpIE6jUk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560" y="3659403"/>
            <a:ext cx="3570190" cy="24920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299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-142900"/>
            <a:ext cx="9715568" cy="7286701"/>
          </a:xfrm>
          <a:prstGeom prst="rect">
            <a:avLst/>
          </a:prstGeom>
          <a:noFill/>
        </p:spPr>
      </p:pic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214282" y="428604"/>
            <a:ext cx="364333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ыездное заседание постоянной комиссии Думы вопросам социальной политики под председательством депутата Дружининой Ирины Павловны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357166"/>
            <a:ext cx="321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000232" y="6500834"/>
            <a:ext cx="592935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18" name="Picture 2" descr="https://sun9-14.userapi.com/impg/B3bFYQQnmNxtV-QkI5mVICY99b4SafmRZbAuiQ/egSOZMFefc8.jpg?size=408x306&amp;quality=95&amp;sign=52c62d8f35c516668628c25916847cb3&amp;c_uniq_tag=XifwNEgnfAKvArehut3ZGso0BSD4fA1nWlCtQf6XCKI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571480"/>
            <a:ext cx="4357717" cy="2571768"/>
          </a:xfrm>
          <a:prstGeom prst="rect">
            <a:avLst/>
          </a:prstGeom>
          <a:noFill/>
        </p:spPr>
      </p:pic>
      <p:pic>
        <p:nvPicPr>
          <p:cNvPr id="34820" name="Picture 4" descr="https://sun9-4.userapi.com/impg/1JaK025MD_KHzD23I0SsIrwQmKvOoEquJQUurw/Ym-a4PmfryY.jpg?size=408x306&amp;quality=95&amp;sign=d071c500176f62edf9d5bb1a5f51779e&amp;c_uniq_tag=bDYHb44N4k7HNSYGsEkdfveVG06VEE3tJQO_paaRBNs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429000"/>
            <a:ext cx="4071966" cy="2857520"/>
          </a:xfrm>
          <a:prstGeom prst="rect">
            <a:avLst/>
          </a:prstGeom>
          <a:noFill/>
        </p:spPr>
      </p:pic>
      <p:pic>
        <p:nvPicPr>
          <p:cNvPr id="34822" name="Picture 6" descr="https://sun9-46.userapi.com/impg/V9ERNdy6DfVAYWqEgm6bRxK_7xtOq4zejEAung/46nSJGekmM8.jpg?size=408x306&amp;quality=95&amp;sign=59e3b7d2c28946f16afdba581ae232c0&amp;c_uniq_tag=3-NYIiMrUfnNierv3r0IT4kqnycKB6e6ra410PUmsuo&amp;type=albu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429000"/>
            <a:ext cx="4354285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142900"/>
            <a:ext cx="9715568" cy="728670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85720" y="357166"/>
            <a:ext cx="321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000232" y="6500834"/>
            <a:ext cx="592935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57158" y="214290"/>
            <a:ext cx="82153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асширенное заседание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постоянной комиссии Думы по самоуправлению, административно - территориальному устройству и инфраструктуре, где основными темами для обсуждения стали вопросы по благоустройству Верещагинского городского округа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4" name="Picture 4" descr="https://sun9-60.userapi.com/impg/TYTOjsls4zP9-958U8Y0A8RimizyS-Gg9KbPGA/VfnDOJJ_Bk0.jpg?size=604x453&amp;quality=95&amp;sign=7b24cdf140ef8a41910b97d3ba3cb406&amp;c_uniq_tag=mmbmCTFwPkwCxl_PzDiNUsD4gdzynKW2AvZJ3VE8NOg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214554"/>
            <a:ext cx="3929090" cy="3286148"/>
          </a:xfrm>
          <a:prstGeom prst="rect">
            <a:avLst/>
          </a:prstGeom>
          <a:noFill/>
        </p:spPr>
      </p:pic>
      <p:pic>
        <p:nvPicPr>
          <p:cNvPr id="46086" name="Picture 6" descr="https://sun9-55.userapi.com/impg/s0oyJ7qh6LAXWLNwKkNfysmD8A1zjPsNRuYWGQ/oIr_mcmlqfo.jpg?size=604x453&amp;quality=95&amp;sign=3e826b84839bb10d6cd7db4daf2f5c9d&amp;c_uniq_tag=SRamMRMO6_a5wc_BqnQHJ7x6iHSiZOu71dTmqLpxVnw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2214554"/>
            <a:ext cx="3857651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s://catherineasquithgallery.com/uploads/posts/2021-02/1612563858_22-p-fon-zelenii-gradient-nezhnii-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214810" y="1000108"/>
            <a:ext cx="478634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rot="5400000">
            <a:off x="-2535287" y="3321843"/>
            <a:ext cx="5928560" cy="79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714347" y="1280496"/>
            <a:ext cx="36790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заседания Совета представительных органов и 2 заседания   комиссии по нормотворческой деятельности в области социальной политики. Рассмотрено более   25 вопросов с принятием  решений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sun9-69.userapi.com/impg/se4-479UuoxrOWAiFOERuO-G-HAA5qLNwEef_A/AyIdMq0bYkM.jpg?size=604x459&amp;quality=95&amp;sign=fe767988378f4b3752e68dac9c0d2ce1&amp;c_uniq_tag=KHSOHc4VjHkHFMjcrP43vVzTRToRhtjKMK_IB5IBDC4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2" y="3397783"/>
            <a:ext cx="4320480" cy="334929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14347" y="0"/>
            <a:ext cx="8034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itchFamily="18" charset="0"/>
              </a:rPr>
              <a:t>Взаимодействие 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itchFamily="18" charset="0"/>
              </a:rPr>
              <a:t>с Законодательным Собранием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https://sun9-43.userapi.com/impg/2abohFmcJ8BEgZi4Bv0J5-RMjM7_Ed5TaKN3sw/QQrwVB6-t58.jpg?size=604x403&amp;quality=95&amp;sign=af40969e81bbc11e4aa41186f4e178f0&amp;c_uniq_tag=Kdjq5-E0LI5Is0Hs_0nY2i8xZNysYS10JNmRh_gfQOQ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7857" y="1573319"/>
            <a:ext cx="3429024" cy="2500330"/>
          </a:xfrm>
          <a:prstGeom prst="rect">
            <a:avLst/>
          </a:prstGeom>
          <a:noFill/>
        </p:spPr>
      </p:pic>
      <p:pic>
        <p:nvPicPr>
          <p:cNvPr id="11266" name="Picture 2" descr="https://sun9-30.userapi.com/impg/EwdB-trEy85Ojzfm2lZ2wj7MWJRYArNgm9b8Ew/wQ-NpP0xPP4.jpg?size=604x402&amp;quality=95&amp;sign=8f16dfa4e45699d80444f2ffeef8869f&amp;c_uniq_tag=vzg-V3h6pSeQMuwEB_CU-s2jBfqUIc3dK9IgwTnwa0w&amp;type=albu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4246750"/>
            <a:ext cx="3429024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346" y="116632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899592" y="739469"/>
            <a:ext cx="6702823" cy="144016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Мы в социальных сетях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Arial Black" pitchFamily="34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800" dirty="0" smtClean="0"/>
              <a:t> 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286512" y="57148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 flipH="1" flipV="1">
            <a:off x="7546995" y="181132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286512" y="628652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7546995" y="502603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86324" y="57148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71472" y="628652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-677899" y="3321049"/>
            <a:ext cx="2070908" cy="79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692213080"/>
              </p:ext>
            </p:extLst>
          </p:nvPr>
        </p:nvGraphicFramePr>
        <p:xfrm>
          <a:off x="1245582" y="1961456"/>
          <a:ext cx="2713979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387" y="1837858"/>
            <a:ext cx="3511600" cy="40359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56" y="1800020"/>
            <a:ext cx="3229512" cy="15734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00020"/>
            <a:ext cx="1884931" cy="1412724"/>
          </a:xfrm>
          <a:prstGeom prst="rect">
            <a:avLst/>
          </a:prstGeom>
        </p:spPr>
      </p:pic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617400"/>
              </p:ext>
            </p:extLst>
          </p:nvPr>
        </p:nvGraphicFramePr>
        <p:xfrm>
          <a:off x="571473" y="3786189"/>
          <a:ext cx="3907153" cy="23791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6231"/>
                <a:gridCol w="788335"/>
                <a:gridCol w="866465"/>
                <a:gridCol w="916122"/>
              </a:tblGrid>
              <a:tr h="7930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7930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Подписчики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870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7930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Посты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150959"/>
              </p:ext>
            </p:extLst>
          </p:nvPr>
        </p:nvGraphicFramePr>
        <p:xfrm>
          <a:off x="4813914" y="3798887"/>
          <a:ext cx="3972927" cy="23664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2262"/>
                <a:gridCol w="861174"/>
                <a:gridCol w="923213"/>
                <a:gridCol w="846278"/>
              </a:tblGrid>
              <a:tr h="7464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1259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Подписчики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60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Посты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714348" y="-16543"/>
            <a:ext cx="7786742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 рамках просветительского проекта «Парламентский урок»</a:t>
            </a: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85786" y="357166"/>
            <a:ext cx="7929618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ttps://sun9-3.userapi.com/impg/Qzf6JVeUDgyxNw_6FdIgg9eMfEKmbW2PUrg7xw/LAs0gp_MBoU.jpg?size=400x301&amp;quality=95&amp;sign=c71250dc0aff95598480fa1511131bb1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786190"/>
            <a:ext cx="3571900" cy="2428892"/>
          </a:xfrm>
          <a:prstGeom prst="rect">
            <a:avLst/>
          </a:prstGeom>
          <a:noFill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786190"/>
            <a:ext cx="350046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 descr="https://sun9-8.userapi.com/impg/XGKD1Xek_oRqGmfbBvYb-QuNI2sIf-aPVAepEg/-zETkRQ07ok.jpg?size=604x453&amp;quality=95&amp;sign=902d602751718f61f3c88f62f2bc5b47&amp;c_uniq_tag=8rQ3LgYhj6XGTUddz8ZXLcWjj-cOeJFQDjzfunG0qEo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8445" y="1491562"/>
            <a:ext cx="3678548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563" y="-99392"/>
            <a:ext cx="9144000" cy="6858000"/>
          </a:xfrm>
          <a:prstGeom prst="rect">
            <a:avLst/>
          </a:prstGeom>
          <a:noFill/>
        </p:spPr>
      </p:pic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1001624" y="24733"/>
            <a:ext cx="774665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Участие в реализации проектов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инициативного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бюджетирования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85786" y="357166"/>
            <a:ext cx="7929618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https://sun9-13.userapi.com/impg/Rk-nTPbEfq-RcYOhzu0C0OdMo79LUP7_H6vPiw/1DDk2WcxM-s.jpg?size=807x605&amp;quality=95&amp;sign=c49f319e1ad3127e1a606fcb39811d23&amp;c_uniq_tag=07Mw4JS5CheCrar28J5lGT3D9GDUdC_ENQLKbjU_0G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043" y="1732918"/>
            <a:ext cx="2984064" cy="245946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 flipH="1">
            <a:off x="524922" y="4198260"/>
            <a:ext cx="2736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Костюмы сценические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 коллектива «Лада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0" name="Picture 2" descr="https://sun9-24.userapi.com/impg/un8woGahSqJNc8jUY71k3mi0xWd4CvYrRoKq1A/jP9yPyZON1E.jpg?size=604x578&amp;quality=95&amp;sign=cb62add9ed76758fe9f56f09166c0ebd&amp;c_uniq_tag=2HMxv1tFU3GFc_iISjrqoBp9rZJdS-i8vtp7tiZPzyM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75062" y="1732918"/>
            <a:ext cx="2943778" cy="245946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355976" y="4192378"/>
            <a:ext cx="2862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сотрудникам органов внутренних дел, погибшим при исполнении своих служебных обязанностей</a:t>
            </a:r>
          </a:p>
        </p:txBody>
      </p:sp>
      <p:pic>
        <p:nvPicPr>
          <p:cNvPr id="13" name="Picture 2" descr="https://vsmsinfo.ru/images/071220202/news_120905_image_900x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5" y="4844591"/>
            <a:ext cx="3003366" cy="182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26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142900"/>
            <a:ext cx="9715568" cy="7286701"/>
          </a:xfrm>
          <a:prstGeom prst="rect">
            <a:avLst/>
          </a:prstGeom>
          <a:noFill/>
        </p:spPr>
      </p:pic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285720" y="397827"/>
            <a:ext cx="40005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Детская спортивно-игровая площадка «Здоровое поколение» 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357166"/>
            <a:ext cx="321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000232" y="6500834"/>
            <a:ext cx="592935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4" name="Picture 2" descr="https://sun9-19.userapi.com/impg/zYxN1YjgQCtoj_XBfIiN5BEsAQyfHGEsOrbt4w/X3JOdmxMX4E.jpg?size=360x240&amp;quality=95&amp;sign=d7c1b32aa111547e7f4cd71146a7a5ea&amp;c_uniq_tag=52mhwy9Oa4S1FmRPM5p3nluc4kq3B2LQ2a0YZhOVIcY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214422"/>
            <a:ext cx="3786214" cy="2071702"/>
          </a:xfrm>
          <a:prstGeom prst="rect">
            <a:avLst/>
          </a:prstGeom>
          <a:noFill/>
        </p:spPr>
      </p:pic>
      <p:pic>
        <p:nvPicPr>
          <p:cNvPr id="33796" name="Picture 4" descr="https://sun9-50.userapi.com/impg/Dy6tJFwB8hDdnwLXxP9wt2JZ6RBJEcuvrrtUjQ/5kJGkCAx1pc.jpg?size=604x403&amp;quality=95&amp;sign=6c8e54150292bd74c07d9cafec10dbde&amp;c_uniq_tag=ugKzezpUZY6HSVy7VjWE7ouJoOOGwQcM4zpeVy7BDJY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429000"/>
            <a:ext cx="3714776" cy="264320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000628" y="500042"/>
            <a:ext cx="3571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Памятник воинам, павшим в годы Великой Отечественной войны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Бородули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s://sun9-78.userapi.com/impg/AbfZFiepHn_5TUNOL1ljgwWuOd1xYav0hFRN3A/UVY4k9QfIlA.jpg?size=604x453&amp;quality=95&amp;sign=f3dc02ec6c73e7900e187b04a97841da&amp;c_uniq_tag=Y-s9tXpkNkxDZh92UJ35hBxLcWK9VqtxmIWkN-lLJyM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2826" y="2267357"/>
            <a:ext cx="4003409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s://catherineasquithgallery.com/uploads/posts/2021-02/1612563858_22-p-fon-zelenii-gradient-nezhnii-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373" cy="707229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214810" y="1000108"/>
            <a:ext cx="478634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rot="5400000">
            <a:off x="-2535287" y="3321843"/>
            <a:ext cx="5928560" cy="79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951917" y="4938514"/>
            <a:ext cx="30243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Обучающий семинар «Единый мобилизационный стандарт» в новых технологиях работы с гражданами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6" name="Picture 4" descr="https://sun9-33.userapi.com/impg/evFooYcVXZTV9XoGppjr7tOjs1ooWxRa7U8v7A/eYDOEx_mYcc.jpg?size=300x400&amp;quality=95&amp;sign=ce484b1283ff42a3f7bb7f5f947a0796&amp;c_uniq_tag=gvX6pA0A5WTIAh6UNCMGQMGcZQjoU9YSOKlG-uYYcQ8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1917" y="1464409"/>
            <a:ext cx="2869414" cy="345411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857224" y="3143248"/>
            <a:ext cx="35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31639" y="4963108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Семинар «Устойчивое управление НКО в современных условиях»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40" name="Picture 8" descr="https://sun9-6.userapi.com/impg/LWeoWB58OcJ89AmOOzO-nhkSdW11XOQ4-J_kwA/pxPs6QHIUdI.jpg?size=604x453&amp;quality=95&amp;sign=1d20a5c6af30ff39abb713b3cb9c4aee&amp;c_uniq_tag=6LNWb-7EUWpKiyZfPlkujQ-HOSQTkI93UcDOwkiD-Oc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5198" y="1464408"/>
            <a:ext cx="4253186" cy="345411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331639" y="63652"/>
            <a:ext cx="6883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Учебные семинары  депутатов и сотрудников аппарата Думы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s://catherineasquithgallery.com/uploads/posts/2021-02/1612563858_22-p-fon-zelenii-gradient-nezhnii-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373" cy="707229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214810" y="1000108"/>
            <a:ext cx="478634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rot="5400000">
            <a:off x="-2535287" y="3321843"/>
            <a:ext cx="5928560" cy="79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14348" y="642918"/>
            <a:ext cx="3143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47106" name="Picture 2" descr="https://sun9-2.userapi.com/impg/z7ZNRyLyW564NSsM-Ra3K6S3UPCS1prMHqDEmw/D19Weh0hgyE.jpg?size=604x403&amp;quality=95&amp;sign=5c4d5994d32730d4d13309a43a3bc093&amp;c_uniq_tag=nksDcyevzoMUnUmEsiJcUZ9CFtxrLgbO950rnV1lwwk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140" y="323848"/>
            <a:ext cx="4750116" cy="313846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429256" y="1285860"/>
            <a:ext cx="40005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Семинар-совещание с кадровыми службами органов местного самоуправления муниципальных образований Пермского края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9140" y="4293096"/>
            <a:ext cx="35699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Межмуниципальный семинар «Практика благоустройства территорий края» </a:t>
            </a:r>
            <a:endParaRPr lang="ru-RU" sz="2000" dirty="0"/>
          </a:p>
        </p:txBody>
      </p:sp>
      <p:pic>
        <p:nvPicPr>
          <p:cNvPr id="9" name="Picture 6" descr="https://sun9-22.userapi.com/impg/VbaZo8Y_9qrYnS6y5hdN71AbfAz1upH4dNUKGA/w_1OHqQghnY.jpg?size=807x537&amp;quality=95&amp;sign=d9c4e274e60d204b5a1adaef24f1974e&amp;c_uniq_tag=xwbv63BR9wVcFVeNXOhp6lDBwsKa1GB7CUttVy9fIsU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8654" y="3784593"/>
            <a:ext cx="4411129" cy="3208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467544" y="928670"/>
            <a:ext cx="8319298" cy="450056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200" b="1" dirty="0" smtClean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itchFamily="18" charset="0"/>
              </a:rPr>
              <a:t>Деятельность Думы в 2023 году была направлена на формирование  и совершенствование необходимой для развития муниципального образования «Верещагинский городской округ» правовой и финансово-экономической базы, являющейся основой для эффективной деятельности органов местного самоуправления и жизнедеятельности жителей округа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3600" b="1" dirty="0"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3600" b="1" dirty="0"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286512" y="57148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 flipH="1" flipV="1">
            <a:off x="7546995" y="181132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286512" y="628652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7546995" y="502603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42910" y="57148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71472" y="628652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-677899" y="3321049"/>
            <a:ext cx="2070908" cy="79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14338"/>
            <a:ext cx="9767592" cy="732569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500034" y="3073398"/>
            <a:ext cx="7096302" cy="136371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  <a:b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/>
              <a:t> 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444208" y="52458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 flipH="1" flipV="1">
            <a:off x="7546995" y="181132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286512" y="628652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7546995" y="502603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42910" y="57148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71472" y="628652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-677899" y="3321049"/>
            <a:ext cx="2070908" cy="79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85786" y="1000108"/>
            <a:ext cx="785818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43189" y="2925471"/>
            <a:ext cx="32635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одействие в приобретении концертных костюмов  коллективу 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Берегиня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s://sun9-11.userapi.com/impg/JMYgOYaBpjn66GUMokNIRHgBrAr3_V_ySuYEPA/IK1XB_N8UkU.jpg?size=400x300&amp;quality=95&amp;sign=7cefe9d7394c0e736afdfecc4003784a&amp;c_uniq_tag=gbeVDn7r5GSiW3jqKt80RD6SxzjfIuHlDSPt5XZpqYA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6100" y="1182628"/>
            <a:ext cx="3169550" cy="165018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9" y="1192502"/>
            <a:ext cx="2804848" cy="1748006"/>
          </a:xfrm>
          <a:prstGeom prst="rect">
            <a:avLst/>
          </a:prstGeom>
        </p:spPr>
      </p:pic>
      <p:sp>
        <p:nvSpPr>
          <p:cNvPr id="19" name="AutoShape 2" descr="https://sun9-59.userapi.com/impg/k5iwMrJ2jG1Heui_jBteG7sCxqSuiJs0NdJ07w/tf5v20nbWvA.jpg?size=807x538&amp;quality=95&amp;sign=b92bacba2bc15c52974ffebc7fc66e72&amp;c_uniq_tag=DxvKeFkXgz6eMbdtL_XzT2_6t8mbbhMitPshy2dOwzw&amp;type=album"/>
          <p:cNvSpPr>
            <a:spLocks noChangeAspect="1" noChangeArrowheads="1"/>
          </p:cNvSpPr>
          <p:nvPr/>
        </p:nvSpPr>
        <p:spPr bwMode="auto">
          <a:xfrm>
            <a:off x="1547664" y="-81359"/>
            <a:ext cx="5328592" cy="155655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2" descr="https://sun9-59.userapi.com/impg/k5iwMrJ2jG1Heui_jBteG7sCxqSuiJs0NdJ07w/tf5v20nbWvA.jpg?size=807x538&amp;quality=95&amp;sign=b92bacba2bc15c52974ffebc7fc66e72&amp;c_uniq_tag=DxvKeFkXgz6eMbdtL_XzT2_6t8mbbhMitPshy2dOwzw&amp;type=album"/>
          <p:cNvSpPr>
            <a:spLocks noChangeAspect="1" noChangeArrowheads="1"/>
          </p:cNvSpPr>
          <p:nvPr/>
        </p:nvSpPr>
        <p:spPr bwMode="auto">
          <a:xfrm>
            <a:off x="155574" y="-144463"/>
            <a:ext cx="110405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" descr="https://sun9-59.userapi.com/impg/k5iwMrJ2jG1Heui_jBteG7sCxqSuiJs0NdJ07w/tf5v20nbWvA.jpg?size=807x538&amp;quality=95&amp;sign=b92bacba2bc15c52974ffebc7fc66e72&amp;c_uniq_tag=DxvKeFkXgz6eMbdtL_XzT2_6t8mbbhMitPshy2dOwzw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2" descr="https://sun9-59.userapi.com/impg/k5iwMrJ2jG1Heui_jBteG7sCxqSuiJs0NdJ07w/tf5v20nbWvA.jpg?size=807x538&amp;quality=95&amp;sign=b92bacba2bc15c52974ffebc7fc66e72&amp;c_uniq_tag=DxvKeFkXgz6eMbdtL_XzT2_6t8mbbhMitPshy2dOwzw&amp;type=album"/>
          <p:cNvSpPr>
            <a:spLocks noChangeAspect="1" noChangeArrowheads="1"/>
          </p:cNvSpPr>
          <p:nvPr/>
        </p:nvSpPr>
        <p:spPr bwMode="auto">
          <a:xfrm>
            <a:off x="307974" y="7937"/>
            <a:ext cx="43360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238306" y="460665"/>
            <a:ext cx="6427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Благие намерения в добрых делах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86" y="2906917"/>
            <a:ext cx="30661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Благотворительное мероприятие в поддержку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СВО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3733358"/>
            <a:ext cx="3045941" cy="1605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2678" y="5332413"/>
            <a:ext cx="3209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 новогодних подарков для детей с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граниченными возможностями здоровья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65" y="3645581"/>
            <a:ext cx="3003783" cy="16052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73758" y="5405614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Систематическая финансовая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оддержка спорта в округе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54" y="-105424"/>
            <a:ext cx="9144000" cy="6858000"/>
          </a:xfrm>
          <a:prstGeom prst="rect">
            <a:avLst/>
          </a:prstGeom>
          <a:noFill/>
        </p:spPr>
      </p:pic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6209057" y="5842337"/>
            <a:ext cx="29349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357166"/>
            <a:ext cx="321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000232" y="6500834"/>
            <a:ext cx="592935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0" name="Picture 2" descr="https://sun9-48.userapi.com/impg/jeh_L2z9lTWE96vRj8I2MsqWVz_KLxKsiFnBiA/5WlwenbDEdw.jpg?size=308x400&amp;quality=95&amp;sign=e0ab48be54fc554c5c28fcc5b623c6c5&amp;c_uniq_tag=vOQ-B2H83YTnKx4W5t4PueHPp4bP-Xybe4Dt0nCUaaQ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1770575"/>
            <a:ext cx="2934878" cy="310566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07504" y="5008698"/>
            <a:ext cx="79243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Встречи с избирателями  по социальным вопросам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Кузнецовой Л.В., организовано 9 встреч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4" name="Picture 6" descr="https://sun9-72.userapi.com/impg/1NKHzM_b3fIlx7yOEugpjkrQ2cnRw25gc5gvIA/_d2dQVHGZDI.jpg?size=807x538&amp;quality=95&amp;sign=a5171cae6553e740548600d2ba9039ae&amp;c_uniq_tag=XZv2PD1grzVdCoXU9E7uUDnpnHVOOgtpsYLlK8wcSdU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740649"/>
            <a:ext cx="4726993" cy="308168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32939" y="-116208"/>
            <a:ext cx="62152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ГРАЖДАНСКАЯ ПОЗИЦИЯ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85720" y="357166"/>
            <a:ext cx="321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000232" y="6500834"/>
            <a:ext cx="592935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428596" y="571480"/>
            <a:ext cx="41434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инициативе депутата Думы Кузнецовой Л.В. был организован круглый стол по вопросам социального характера и пенсионного законодательства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https://sun9-76.userapi.com/impg/Nlh_G1ZeUYKHxq0fwrhJ6IvCnVJOSP2MUkaq0g/xyYF7kJL_tw.jpg?size=408x306&amp;quality=95&amp;sign=92ce2e2e3e066b16cfb36cdc6ed8f167&amp;c_uniq_tag=e5TU9fF60P1B_Cl8tXF9DdBQL69WQQgNXbivZy9J468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914" y="2417010"/>
            <a:ext cx="4278086" cy="3714776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5000628" y="642918"/>
            <a:ext cx="3714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Депутатами Кузнецовой Л.В., Потаниным И.Ю., Артемовым Р.П. организован концерт для жителей округа № 4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5844" name="Picture 4" descr="https://sun9-46.userapi.com/impg/e7kNaeGPAbb3jD7zdQY8whMhDSzAlzs10ZLGxw/nPF-IZWdRqQ.jpg?size=604x453&amp;quality=95&amp;sign=32f002b3ad92d928a66a466232a68bb6&amp;c_uniq_tag=SyH-BM1AsIcBpsYANimORiA-0_55bf_o_rqJylSv8G0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4766" y="2430480"/>
            <a:ext cx="4320480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85720" y="357166"/>
            <a:ext cx="321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000232" y="6500834"/>
            <a:ext cx="592935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85720" y="285729"/>
            <a:ext cx="6572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Мероприятие «Чествование представителей мудрого поколения, которые посвятили свою трудовую деятельность Комбинату Хлебопродуктов»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6868" name="Picture 4" descr="https://sun9-52.userapi.com/impg/Vi3XjM7RKuKZAV-syFZAnlIFWKSVQt868_f43w/FC_uFPq-izM.jpg?size=453x604&amp;quality=95&amp;sign=a6e5f8f338f85fa6ac435983ff8776af&amp;c_uniq_tag=wGrt0VYx3ZEo3MS6aprtq_7_RfGSdqin_ZUX61ICPMc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428736"/>
            <a:ext cx="3000396" cy="400052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929058" y="2000240"/>
            <a:ext cx="4857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приёме у губернатора Махонина Д.Н. депутат Кузнецова Л.В.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70" name="Picture 6" descr="https://sun9-11.userapi.com/impg/BPEkcEYHen81wW5pAZeytYMvuRP3JK3y7LbVjg/S0YWxAiKK8k.jpg?size=604x385&amp;quality=95&amp;sign=b47929eb40667665f7b11a06c0e47321&amp;c_uniq_tag=syt3WZL3bfLj-ZIEhlQiFOdbjIT7ch4M0QTaR-RerrU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8976" y="2924944"/>
            <a:ext cx="4714907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85720" y="357166"/>
            <a:ext cx="321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000232" y="6500834"/>
            <a:ext cx="592935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85720" y="500043"/>
            <a:ext cx="364333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Благодарственное письмо за добровольчество вручено Л.В. Кузнецовой</a:t>
            </a:r>
          </a:p>
        </p:txBody>
      </p:sp>
      <p:pic>
        <p:nvPicPr>
          <p:cNvPr id="10" name="Picture 2" descr="https://sun9-28.userapi.com/impg/uqDEnaGy1PiVOJhQALCF7up-Nehh1lTx5t3h6w/GCMS_948rXQ.jpg?size=631x830&amp;quality=95&amp;sign=a0df9ea6adca3ff70ac1570b1b6822ef&amp;c_uniq_tag=kOGhVU5PXy5Y-Q1EhsZGxzYIH9cy_deebJD3w8HxzJs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929" y="1285860"/>
            <a:ext cx="2945814" cy="2286016"/>
          </a:xfrm>
          <a:prstGeom prst="rect">
            <a:avLst/>
          </a:prstGeom>
          <a:noFill/>
        </p:spPr>
      </p:pic>
      <p:pic>
        <p:nvPicPr>
          <p:cNvPr id="14" name="Picture 4" descr="https://sun9-73.userapi.com/impg/j2PFFUZyB3OyW9HKaHjWHVuL2R-ZXI0yhMidMw/hn1FiLHAbUM.jpg?size=604x573&amp;quality=95&amp;sign=4f38949bb7e1e9f22333c305f074b1af&amp;c_uniq_tag=uaFYJBK5NNTA1RS9o5cTe0mWEb1bl8exM3_7EAH33Dw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643314"/>
            <a:ext cx="2857520" cy="2811835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071934" y="214291"/>
            <a:ext cx="47863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Благодарственные письма    главы Верещагинского  округа за обеспечение высоких результатов по итогам государственной итоговой аттестации вручены Мошеву В.Г. 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Трушникову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В.А.</a:t>
            </a:r>
            <a:endParaRPr lang="ru-RU" sz="1600" b="1" dirty="0"/>
          </a:p>
        </p:txBody>
      </p:sp>
      <p:pic>
        <p:nvPicPr>
          <p:cNvPr id="17" name="Picture 4" descr="https://sun9-59.userapi.com/impg/k5iwMrJ2jG1Heui_jBteG7sCxqSuiJs0NdJ07w/tf5v20nbWvA.jpg?size=807x538&amp;quality=95&amp;sign=b92bacba2bc15c52974ffebc7fc66e72&amp;c_uniq_tag=DxvKeFkXgz6eMbdtL_XzT2_6t8mbbhMitPshy2dOwzw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1872208"/>
            <a:ext cx="4603743" cy="2369154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4071934" y="4398944"/>
            <a:ext cx="4572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Благодарность от губернатора Пермского края Махонина Д.В. за своевременную и бескорыстную помощь гражданам, оказавшимся в трудной жизненной ситуации, активную работу по формированию гуманитарной помощи жителям ДНР и ЛНР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85720" y="357166"/>
            <a:ext cx="321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000232" y="6500834"/>
            <a:ext cx="592935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85720" y="285729"/>
            <a:ext cx="6572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29058" y="2000240"/>
            <a:ext cx="4857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2 октября в Перми подвели итоги реализации проекта спортивного марафона «Сила России», организаторами которого была «Единая Россия» совместно с Министерством спорта Российской Федерации на территории Пермского края. Благодарственным письмом председателя Регионального совета сторонников И.М.Хазиева за активное участие в реализации проекта поощрен Игорь Потанин, депутат Думы Верещагинского городского округа.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 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/>
            </a:r>
            <a:br>
              <a:rPr kumimoji="0" lang="ru-RU" sz="13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</a:br>
            <a:endParaRPr kumimoji="0" lang="ru-RU" sz="133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-apple-system"/>
              <a:cs typeface="Arial" pitchFamily="34" charset="0"/>
            </a:endParaRPr>
          </a:p>
        </p:txBody>
      </p:sp>
      <p:pic>
        <p:nvPicPr>
          <p:cNvPr id="37896" name="Picture 8" descr="https://sun9-10.userapi.com/impg/jSPubwmbE0EktPUdMWPibwjvdgDTCSP2AF_VTA/m1tpFjhRM2E.jpg?size=474x807&amp;quality=95&amp;sign=c636824a0863b7e172c59480ef675537&amp;c_uniq_tag=KJcowYSVbzX6zxdfRT5oaoiPeptAgLgI258TVmPOgHE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638445"/>
            <a:ext cx="2814598" cy="4076846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645917" y="5216059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Благодарственные письма за активное участие в поддержке спорта вручены Потанину И.Ю.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4" name="Picture 6" descr="https://sun9-12.userapi.com/impg/6VFqJuCyZkd1hqw6dOdSElPe43pb0M9eDLOxcQ/DWHpbUC5IbE.jpg?size=604x604&amp;quality=95&amp;sign=78f0ed2aee437fdf47b471aa5249528d&amp;c_uniq_tag=wUW2n233yQtRVVlPLXZv9hG_qLJtPTX24A-fV81wTQ8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640632"/>
            <a:ext cx="4559154" cy="3966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60620"/>
            <a:ext cx="9144000" cy="911862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85720" y="357166"/>
            <a:ext cx="321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000232" y="6500834"/>
            <a:ext cx="592935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85720" y="285729"/>
            <a:ext cx="6572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29058" y="2000240"/>
            <a:ext cx="4857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857752" y="142852"/>
            <a:ext cx="3929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3766" y="-1675802"/>
            <a:ext cx="49383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Благодарственное письмо главы Верещагинского округа  вручено </a:t>
            </a:r>
          </a:p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Козоногову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И.А.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https://sun9-27.userapi.com/impg/nhbKzvZvHiqlS5TGe3RWv-JOs-O2-KPjgudPfg/SlT-BCJY0_A.jpg?size=604x339&amp;quality=95&amp;sign=11560b62abe18decd6fe60824b0eb821&amp;c_uniq_tag=NS7S-RJPwqPvCmyjSN_zbh-GOwklGuty86mzvpuMR_E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61" y="-234265"/>
            <a:ext cx="5314900" cy="2655153"/>
          </a:xfrm>
          <a:prstGeom prst="rect">
            <a:avLst/>
          </a:prstGeom>
          <a:noFill/>
        </p:spPr>
      </p:pic>
      <p:pic>
        <p:nvPicPr>
          <p:cNvPr id="14" name="Picture 2" descr="https://sun9-60.userapi.com/impg/pPvGHq8V_LCtFJj9UwyltGBGej_vWaj5ONFX-g/tlcrQ8hr7RM.jpg?size=545x540&amp;quality=95&amp;sign=bc198efce6e0077a0bfb3291bdd15d6f&amp;c_uniq_tag=7sMzJVJW6bRe-HIe-n5aIBXKUYhDd6MGKw-lzlaWOUo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3503" y="2402474"/>
            <a:ext cx="3035236" cy="264320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3058533"/>
            <a:ext cx="4968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Благодарственное письмо главы Верещагинского округа за системную работу по профилактике семейного неблагополучия вручено Мошеву В.Г.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s://catherineasquithgallery.com/uploads/posts/2021-02/1612563858_22-p-fon-zelenii-gradient-nezhnii-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290"/>
            <a:ext cx="10058373" cy="707229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214810" y="1000108"/>
            <a:ext cx="478634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rot="5400000">
            <a:off x="-2535287" y="3321843"/>
            <a:ext cx="5928560" cy="79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642910" y="928670"/>
            <a:ext cx="3143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Торжественное открытие Парты героя в честь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Шардакова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Николая Ивановича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0" name="Picture 4" descr="https://sun9-79.userapi.com/impg/e9tG9uUjMFxMbqctEJkXrsBabVT1Y113Z70TWQ/bLUkzN4Ta2g.jpg?size=604x453&amp;quality=95&amp;sign=e4e6d64227b46ad32c80d1d7c5f03a82&amp;c_uniq_tag=BFGRa-Js3d_KSwkpj1lzqRVGmL5GTicCNqHilBIqfkA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3112" y="912199"/>
            <a:ext cx="3080609" cy="211012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 flipH="1">
            <a:off x="971600" y="3379254"/>
            <a:ext cx="2952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Вручение Сергею Васильевичу Мелехину медали «За отвагу»!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2" name="Picture 6" descr="https://sun9-65.userapi.com/impf/bzDe8szSkSYrtLVaX9bF609385jsoWPsTMCZEA/jKKoBesPxks.jpg?size=604x453&amp;quality=95&amp;sign=9fbbfb005af2706bd487dbf3937f12bf&amp;c_uniq_tag=dKhSolJ3-LKxayksLFHzp1fislGgb-fYQbHWL0kggTA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2203" y="3893743"/>
            <a:ext cx="3312607" cy="2529624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5364088" y="2967335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Открытие мемориальной доски, посвященной памяти кавалера ордена Мужества Суслову Вячеславу Андреевичу. В мероприятии приняла участие  Носкова Ольга Николаевна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6" name="Picture 10" descr="https://sun9-18.userapi.com/impg/gBgCSo7Tl5zaA2qq7yACuij7U44Av7oqbVq-rA/Zxt4Emsa4jc.jpg?size=604x402&amp;quality=95&amp;sign=675144f78a4b128aac0e6ce776d462df&amp;c_uniq_tag=yM3KS-xWH80UGGLy1dP_Hz585dVJhwyrRhHCeueTZkw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128" y="3941018"/>
            <a:ext cx="3884011" cy="283834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843808" y="-210009"/>
            <a:ext cx="44660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Патриотизм в сердцах депутатов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s://catherineasquithgallery.com/uploads/posts/2021-02/1612563858_22-p-fon-zelenii-gradient-nezhnii-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675"/>
            <a:ext cx="9144000" cy="6858000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10"/>
          <p:cNvCxnSpPr/>
          <p:nvPr/>
        </p:nvCxnSpPr>
        <p:spPr>
          <a:xfrm rot="5400000">
            <a:off x="5822959" y="3392487"/>
            <a:ext cx="5928560" cy="79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00034" y="214290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600" b="1" dirty="0" smtClean="0">
                <a:ln w="11430"/>
                <a:latin typeface="Times New Roman" pitchFamily="18" charset="0"/>
                <a:cs typeface="Times New Roman" pitchFamily="18" charset="0"/>
              </a:rPr>
              <a:t>ктивная позиция в продвижении спорта среди населения</a:t>
            </a:r>
            <a:endParaRPr lang="ru-RU" sz="36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28662" y="6143644"/>
            <a:ext cx="22860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72066" y="4630041"/>
            <a:ext cx="3604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Лыжня России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66492" y="6270917"/>
            <a:ext cx="52337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Кросс нации</a:t>
            </a:r>
            <a:endParaRPr lang="ru-RU" sz="1100" b="1" dirty="0"/>
          </a:p>
        </p:txBody>
      </p:sp>
      <p:pic>
        <p:nvPicPr>
          <p:cNvPr id="5128" name="Picture 8" descr="https://sun9-79.userapi.com/impg/nNDny_lOA9QZhTdskfomMDNm04Udg76JJnl38Q/c0aG3ANR_hQ.jpg?size=604x301&amp;quality=95&amp;sign=370ee056b2cf2e9daf42f6ee21593c25&amp;c_uniq_tag=gLHeOhpN0yvwvJuXg3tJe6sWOpoIiED2vIZTJzA0IHo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823" y="1414619"/>
            <a:ext cx="4482517" cy="2318544"/>
          </a:xfrm>
          <a:prstGeom prst="rect">
            <a:avLst/>
          </a:prstGeom>
          <a:noFill/>
        </p:spPr>
      </p:pic>
      <p:pic>
        <p:nvPicPr>
          <p:cNvPr id="5130" name="Picture 10" descr="https://sun9-21.userapi.com/impg/C64opLwbBLW6A85L_Am3YP8vcR7-zdbIUxHGyQ/ECagoBkyFNA.jpg?size=604x453&amp;quality=96&amp;sign=a8259a20ea89d6a6251c0343865e0ee8&amp;c_uniq_tag=kifXZKu0c5-eJhr4HAwuRPpQT6R2aCsBCaTRo8cyG80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7482" y="4040668"/>
            <a:ext cx="4198700" cy="253026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066492" y="4199154"/>
            <a:ext cx="2027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Воспитание здорового, спортивного поколения.</a:t>
            </a:r>
            <a:endParaRPr lang="ru-RU" sz="1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35612" y="2173781"/>
            <a:ext cx="289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Пермский марафон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s://catherineasquithgallery.com/uploads/posts/2021-02/1612563858_22-p-fon-zelenii-gradient-nezhnii-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96" y="84144"/>
            <a:ext cx="9144000" cy="6858000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10"/>
          <p:cNvCxnSpPr/>
          <p:nvPr/>
        </p:nvCxnSpPr>
        <p:spPr>
          <a:xfrm rot="5400000">
            <a:off x="5784581" y="3512747"/>
            <a:ext cx="5928560" cy="79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928662" y="6143644"/>
            <a:ext cx="22860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72066" y="6309320"/>
            <a:ext cx="19482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Лыжня России</a:t>
            </a:r>
            <a:endParaRPr lang="ru-RU" sz="1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5517231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Кросс нации</a:t>
            </a:r>
            <a:endParaRPr lang="ru-RU" sz="2000" b="1" dirty="0"/>
          </a:p>
        </p:txBody>
      </p:sp>
      <p:pic>
        <p:nvPicPr>
          <p:cNvPr id="5122" name="Picture 2" descr="https://sun9-79.userapi.com/impg/2R2wGyHcE8lT6d1L4JSO_Y_2jMOq0NIaFt1oJw/mzGfxyciVJk.jpg?size=402x604&amp;quality=95&amp;sign=740772b958fec7fff051e273483a69c5&amp;c_uniq_tag=yRsYWokIiY3nmeZCR1-qN2SSzUQ2HFjfocQ8UN-2O7M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516" y="271064"/>
            <a:ext cx="2994079" cy="3589984"/>
          </a:xfrm>
          <a:prstGeom prst="rect">
            <a:avLst/>
          </a:prstGeom>
          <a:noFill/>
        </p:spPr>
      </p:pic>
      <p:pic>
        <p:nvPicPr>
          <p:cNvPr id="5126" name="Picture 6" descr="https://sun9-80.userapi.com/impg/-9_5zMlfxpRj2Zw6X4rX7Hj_Y62BnFkwX6E24A/igvHpWvWqrA.jpg?size=453x604&amp;quality=95&amp;sign=2ba16ee0acae557f2b3b795623125234&amp;c_uniq_tag=2MvvGbYXAZC-N7YL_PiYSPdolpfuURuJlc-K6Y8C6M4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994564"/>
            <a:ext cx="3500462" cy="362453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724820" y="2199553"/>
            <a:ext cx="4611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Воспитание здорового, спортивного поколения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40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1357290" y="-243408"/>
            <a:ext cx="6887118" cy="710140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400" b="1" dirty="0" smtClean="0"/>
              <a:t> </a:t>
            </a:r>
            <a:br>
              <a:rPr lang="ru-RU" sz="2400" b="1" dirty="0" smtClean="0"/>
            </a:b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Согласно  пункта 4.4.19. Положения «О Думе Верещагинского городского Пермского края», утвержденного решением Думы Верещагинского городского округа Пермского края от 06.11.2019 № 5/42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 председатель Думы ежегодно отчитывается о работе Думы Верещагинского городского округа Пермского края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endParaRPr lang="ru-RU" sz="3200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286512" y="57148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 flipH="1" flipV="1">
            <a:off x="7546995" y="181132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286512" y="628652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7546995" y="502603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42910" y="57148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71472" y="628652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-677899" y="3321049"/>
            <a:ext cx="2070908" cy="79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s://catherineasquithgallery.com/uploads/posts/2021-02/1612563858_22-p-fon-zelenii-gradient-nezhnii-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2143116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714348" y="6357958"/>
            <a:ext cx="8072494" cy="7143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 flipH="1">
            <a:off x="284861" y="166733"/>
            <a:ext cx="8501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Продвижение  проектной деятельности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8328" y="4083036"/>
            <a:ext cx="31683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Семинар «Красная строка», в котором принимали участие журналисты районных газет, наш округ представляла Ирина Павловна Дружинина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s://sun9-47.userapi.com/impg/OQVd_b4W0i_595RtXgEN7B59boWzl77-qzRsFA/T0j7-G7eipc.jpg?size=604x403&amp;quality=95&amp;sign=4bed08be7ac9e62469194c420ce388f9&amp;c_uniq_tag=_Rk565tWi0E5xW4mIOyzT7IGCJNAU9VGd4DhFg5FSy0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862" y="1047972"/>
            <a:ext cx="3815284" cy="283661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 flipH="1">
            <a:off x="4956139" y="4083036"/>
            <a:ext cx="35920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Краеведческий проект «Прогулки по Верещагино», данный проект стал победителем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грантового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конкурса Президентского фонда культурных инициатив в направлении «Место силы. Малая Родина»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https://sun9-57.userapi.com/impg/O1y6tKGD0BLxAaqDoKURaGzpD0DkVNiSxbAHaw/J6fs1xESmlk.jpg?size=408x306&amp;quality=95&amp;sign=b4306afeee5d9c838c940f216bb5429d&amp;c_uniq_tag=MFJjOrRgO10-iXJjhxZiRFgJxHrWS5QGCLSJWmsSeyA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6140" y="1064897"/>
            <a:ext cx="3726118" cy="27802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s://catherineasquithgallery.com/uploads/posts/2021-02/1612563858_22-p-fon-zelenii-gradient-nezhnii-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2143116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714348" y="6357958"/>
            <a:ext cx="8072494" cy="7143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500034" y="785794"/>
            <a:ext cx="2857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медиа-студии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«Мастерская успеха». Проект стал победителем конкурса Президентского фонда культурных инициатив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https://sun9-52.userapi.com/impg/PI9p4K1HrsfEFAFbp55CX66PYHudfWwTv9F1VA/-yjxl2TqO2Y.jpg?size=604x433&amp;quality=95&amp;sign=8c8848915f6deccdea4c50e7bed33e4d&amp;c_uniq_tag=9nVmVDBYnpgUJM8m1_XTWxtqNozvBrRFTrKbkooTsh0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57167"/>
            <a:ext cx="4000528" cy="207170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00034" y="4143380"/>
            <a:ext cx="32147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Фестиваль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видеотворчества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«Уральский самородок» для участников проекта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Медиастудия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«Привет, Молодёжь!»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2" name="Picture 4" descr="https://sun9-42.userapi.com/impg/gxzlK2tW9T0PDMdLYHnB3n3JWYYbwn2DB54T0w/kBa52UQ_Thw.jpg?size=604x340&amp;quality=95&amp;sign=b78006d1d23557cb414301c62b5bd824&amp;c_uniq_tag=H41ZX9ROFc610qz0khWOtYlUmEX5CNvqwgDNbKjDmCM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571876"/>
            <a:ext cx="4143403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s://catherineasquithgallery.com/uploads/posts/2021-02/1612563858_22-p-fon-zelenii-gradient-nezhnii-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785786" y="2143116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714348" y="6357958"/>
            <a:ext cx="8072494" cy="7143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539552" y="260648"/>
            <a:ext cx="8318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itchFamily="18" charset="0"/>
              </a:rPr>
              <a:t>Благодарственные письма и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itchFamily="18" charset="0"/>
              </a:rPr>
              <a:t> почетные грамоты </a:t>
            </a:r>
            <a:endParaRPr lang="ru-RU" sz="36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1" y="1958438"/>
            <a:ext cx="7992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120385"/>
              </p:ext>
            </p:extLst>
          </p:nvPr>
        </p:nvGraphicFramePr>
        <p:xfrm>
          <a:off x="251522" y="1628800"/>
          <a:ext cx="8496942" cy="3960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1020"/>
                <a:gridCol w="1761974"/>
                <a:gridCol w="1761974"/>
                <a:gridCol w="1761974"/>
              </a:tblGrid>
              <a:tr h="4378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2022г. 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875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Благодарственное письмо (по решению)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875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Почетная грамота (по решению)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875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Благодарственные письма депутатов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126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8955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133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70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s://catherineasquithgallery.com/uploads/posts/2021-02/1612563858_22-p-fon-zelenii-gradient-nezhnii-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4555" y="0"/>
            <a:ext cx="9338555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2143116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714348" y="6357958"/>
            <a:ext cx="8072494" cy="7143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642910" y="44624"/>
            <a:ext cx="832157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задачи на 2024 год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Основными задачами в работе Думы на 2024 год остаются: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совершенствование муниципальной правовой базы по вопросам местного значения (принятие и актуализация нормативно-правовых актов Думы, в том числе Устава Верещагинского городского округа);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контроль за исполнением органами местного самоуправления и должностными лицами местного самоуправления Верещагинского городского округа полномочий по решению вопросов местного значения, в том числе за исполнением принятых Думой решений;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продолжение конструктивного взаимодействия Думы с Законодательным Собранием Пермского края, Администрацией губернатора Пермского края, главой городского округа – главой администрации Верещагинского городского округа, администрацией Верещагинского городского округа, общественными организациями и населением городского округа;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совершенствование работы депутатов с избирателями.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s://catherineasquithgallery.com/uploads/posts/2021-02/1612563858_22-p-fon-zelenii-gradient-nezhnii-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59"/>
            <a:ext cx="9644002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0" y="2828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43042" y="714356"/>
            <a:ext cx="6281954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</a:pPr>
            <a:r>
              <a:rPr lang="ru-RU" sz="36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Конева  Наталия  Николаевна </a:t>
            </a:r>
          </a:p>
          <a:p>
            <a:pPr algn="ctr">
              <a:lnSpc>
                <a:spcPct val="200000"/>
              </a:lnSpc>
            </a:pPr>
            <a:r>
              <a:rPr lang="ru-RU" sz="20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Председатель  Думы</a:t>
            </a:r>
          </a:p>
          <a:p>
            <a:pPr algn="ctr">
              <a:lnSpc>
                <a:spcPct val="200000"/>
              </a:lnSpc>
            </a:pPr>
            <a:r>
              <a:rPr lang="ru-RU" sz="20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Верещагинского  городского  округа Пермского  края</a:t>
            </a: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8 34 254 3 36 3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cap="all" spc="0" dirty="0">
              <a:ln w="0"/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43240" y="6021288"/>
            <a:ext cx="3949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dvgo@vereschagino.permkrai.ru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7" y="18106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1071538" y="928670"/>
            <a:ext cx="7215238" cy="478634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2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 2023 году был запланирован для рассмотрения 51 вопрос.  Фактически рассмотрено - 146, в т.ч. по инициативе председателя Думы - 51, главы городского округа - 95,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органов прокуратуры - 2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Указанные вопросы были рассмотрены Думой, по каждому из них принято мотивированное решение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b="1" dirty="0"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200" b="1" dirty="0"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286512" y="57148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 flipH="1" flipV="1">
            <a:off x="7546995" y="181132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286512" y="628652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7546995" y="502603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42910" y="57148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71472" y="628652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-677899" y="3321049"/>
            <a:ext cx="2070908" cy="79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715110" y="836712"/>
            <a:ext cx="7571666" cy="530693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Проведено 14 заседаний Думы, в т.ч.  11 плановых заседаний, 3 внеплановых заседания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Одно выездное  - в агротехническом филиале  ГБПОУ «Верещагинский многопрофильный техникум»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2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286512" y="57148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 flipH="1" flipV="1">
            <a:off x="7546995" y="181132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286512" y="628652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7546995" y="502603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42910" y="57148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71472" y="628652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-677899" y="3321049"/>
            <a:ext cx="2070908" cy="79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521" y="1853576"/>
            <a:ext cx="2822579" cy="226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7698" y="1836856"/>
            <a:ext cx="3512301" cy="231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17743" y="4246352"/>
            <a:ext cx="3183200" cy="19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68" y="4189382"/>
            <a:ext cx="2663605" cy="1997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375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1835696" y="4653136"/>
            <a:ext cx="6451080" cy="120475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286512" y="57148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 flipH="1" flipV="1">
            <a:off x="7546995" y="181132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286512" y="628652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7546995" y="502603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42910" y="57148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71472" y="628652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-677899" y="3321049"/>
            <a:ext cx="2070908" cy="79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695814"/>
            <a:ext cx="4176464" cy="373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5898" y="695814"/>
            <a:ext cx="4021303" cy="373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755576" y="4553856"/>
            <a:ext cx="7683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рамках выездного заседания посещение  Зюкайской врачебной амбулатории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ГБУЗ ПК «Верещагинская ЦРБ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642910" y="714356"/>
            <a:ext cx="8001056" cy="528641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Школьный  стадион и зал Боевой Славы МБОУ «ВОК»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СП Зюкайская школа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286512" y="57148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 flipH="1" flipV="1">
            <a:off x="7546995" y="181132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286512" y="628652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7546995" y="502603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42910" y="57148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71472" y="628652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-677899" y="3321049"/>
            <a:ext cx="2070908" cy="79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357430"/>
            <a:ext cx="400052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2672" y="2357430"/>
            <a:ext cx="3771293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500034" y="714356"/>
            <a:ext cx="8143932" cy="535785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Контроль за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ешением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опросов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естного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начения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 2023 году Думой в рамках контрольной деятельности рассмотрено 32 вопроса.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800" dirty="0" smtClean="0"/>
              <a:t> 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286512" y="57148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 flipH="1" flipV="1">
            <a:off x="7546995" y="181132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333602" y="6535529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7546995" y="502603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42910" y="57148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00034" y="6549298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-677899" y="3321049"/>
            <a:ext cx="2070908" cy="79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6661" y="2380218"/>
            <a:ext cx="3007586" cy="189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868" y="2380218"/>
            <a:ext cx="3166260" cy="250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809" y="4534004"/>
            <a:ext cx="2637357" cy="1977201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92798" y="4536872"/>
            <a:ext cx="3211536" cy="197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578619_206-p-fon-dlya-prezentatsii-svetlo-zelenii-odnot-2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31041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500034" y="714356"/>
            <a:ext cx="8143932" cy="535785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/>
              <a:t> 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800" dirty="0" smtClean="0"/>
              <a:t> 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6144430" y="100524"/>
            <a:ext cx="2499536" cy="17182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 flipH="1" flipV="1">
            <a:off x="7546995" y="1811327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286512" y="6286520"/>
            <a:ext cx="2500330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7552988" y="4991976"/>
            <a:ext cx="2489218" cy="952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20336" y="117013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71472" y="6286520"/>
            <a:ext cx="4857784" cy="1588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-677899" y="3321049"/>
            <a:ext cx="2070908" cy="794"/>
          </a:xfrm>
          <a:prstGeom prst="line">
            <a:avLst/>
          </a:prstGeom>
          <a:ln w="476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90548" y="7121"/>
            <a:ext cx="785818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тчетно-информационные встречи с избирателями</a:t>
            </a:r>
          </a:p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проведено 5 встреч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57" y="1246000"/>
            <a:ext cx="2098809" cy="22275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03" y="3854501"/>
            <a:ext cx="3190505" cy="20183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2" y="3777877"/>
            <a:ext cx="2471857" cy="2463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5" y="1545070"/>
            <a:ext cx="3228121" cy="2122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2665</TotalTime>
  <Words>782</Words>
  <Application>Microsoft Office PowerPoint</Application>
  <PresentationFormat>Экран (4:3)</PresentationFormat>
  <Paragraphs>166</Paragraphs>
  <Slides>34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-apple-system</vt:lpstr>
      <vt:lpstr>Arial</vt:lpstr>
      <vt:lpstr>Arial Black</vt:lpstr>
      <vt:lpstr>Calibri</vt:lpstr>
      <vt:lpstr>Times New Roman</vt:lpstr>
      <vt:lpstr>Тема Office</vt:lpstr>
      <vt:lpstr>    Ежегодный отчет  о деятельности Думы Верещагинского городского округа Пермского края  за 2023 год </vt:lpstr>
      <vt:lpstr>       Деятельность Думы в 2023 году была направлена на формирование  и совершенствование необходимой для развития муниципального образования «Верещагинский городской округ» правовой и финансово-экономической базы, являющейся основой для эффективной деятельности органов местного самоуправления и жизнедеятельности жителей округа    </vt:lpstr>
      <vt:lpstr>     Согласно  пункта 4.4.19. Положения «О Думе Верещагинского городского Пермского края», утвержденного решением Думы Верещагинского городского округа Пермского края от 06.11.2019 № 5/42 - председатель Думы ежегодно отчитывается о работе Думы Верещагинского городского округа Пермского края  </vt:lpstr>
      <vt:lpstr>        В 2023 году был запланирован для рассмотрения 51 вопрос.  Фактически рассмотрено - 146, в т.ч. по инициативе председателя Думы - 51, главы городского округа - 95,  органов прокуратуры - 2  Указанные вопросы были рассмотрены Думой, по каждому из них принято мотивированное решение           </vt:lpstr>
      <vt:lpstr>    Проведено 14 заседаний Думы, в т.ч.  11 плановых заседаний, 3 внеплановых заседания   Одно выездное  - в агротехническом филиале  ГБПОУ «Верещагинский многопрофильный техникум»                   </vt:lpstr>
      <vt:lpstr>               </vt:lpstr>
      <vt:lpstr> Школьный  стадион и зал Боевой Славы МБОУ «ВОК»  СП Зюкайская школа                </vt:lpstr>
      <vt:lpstr>                Контроль за решением вопросов местного значения  В 2023 году Думой в рамках контрольной деятельности рассмотрено 32 вопроса.                         </vt:lpstr>
      <vt:lpstr>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Мы в социальных сетях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ОТЧЕТНЫЕ МАТЕРИАЛЫ ПО ПОКАЗАТЕЛЯМ ДЕЯТЕЛЬНОСТИ  ДУМЫ ВЕРЕЩАГИНСКОГО ГОРОДСКОГО ОКРУГА ПЕРМСКОГО КРАЯ  ЗА ПЕРИОД С 01 ЯНВАРЯ  ПО 31 ДЕКАБРЯ 2021 ГОДА</dc:title>
  <dc:creator>user</dc:creator>
  <cp:lastModifiedBy>user</cp:lastModifiedBy>
  <cp:revision>344</cp:revision>
  <cp:lastPrinted>2024-02-01T05:14:48Z</cp:lastPrinted>
  <dcterms:created xsi:type="dcterms:W3CDTF">2022-01-25T08:30:00Z</dcterms:created>
  <dcterms:modified xsi:type="dcterms:W3CDTF">2024-02-01T05:15:45Z</dcterms:modified>
</cp:coreProperties>
</file>